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style1.xml" ContentType="application/vnd.ms-office.chartstyle+xml"/>
  <Override PartName="/ppt/charts/colors1.xml" ContentType="application/vnd.ms-office.chartcolorstyle+xml"/>
  <Override PartName="/ppt/charts/chart9.xml" ContentType="application/vnd.openxmlformats-officedocument.drawingml.chart+xml"/>
  <Override PartName="/ppt/charts/style2.xml" ContentType="application/vnd.ms-office.chartstyle+xml"/>
  <Override PartName="/ppt/charts/colors2.xml" ContentType="application/vnd.ms-office.chartcolorstyle+xml"/>
  <Override PartName="/ppt/charts/chart10.xml" ContentType="application/vnd.openxmlformats-officedocument.drawingml.chart+xml"/>
  <Override PartName="/ppt/charts/style3.xml" ContentType="application/vnd.ms-office.chartstyle+xml"/>
  <Override PartName="/ppt/charts/colors3.xml" ContentType="application/vnd.ms-office.chartcolorstyl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5.xml" ContentType="application/vnd.openxmlformats-officedocument.presentationml.notesSlide+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7"/>
  </p:notesMasterIdLst>
  <p:sldIdLst>
    <p:sldId id="256" r:id="rId2"/>
    <p:sldId id="283" r:id="rId3"/>
    <p:sldId id="303" r:id="rId4"/>
    <p:sldId id="262" r:id="rId5"/>
    <p:sldId id="294" r:id="rId6"/>
    <p:sldId id="297" r:id="rId7"/>
    <p:sldId id="299" r:id="rId8"/>
    <p:sldId id="278" r:id="rId9"/>
    <p:sldId id="302" r:id="rId10"/>
    <p:sldId id="296" r:id="rId11"/>
    <p:sldId id="300" r:id="rId12"/>
    <p:sldId id="263" r:id="rId13"/>
    <p:sldId id="260" r:id="rId14"/>
    <p:sldId id="261" r:id="rId15"/>
    <p:sldId id="264" r:id="rId16"/>
    <p:sldId id="285" r:id="rId17"/>
    <p:sldId id="286" r:id="rId18"/>
    <p:sldId id="288" r:id="rId19"/>
    <p:sldId id="266" r:id="rId20"/>
    <p:sldId id="292" r:id="rId21"/>
    <p:sldId id="275" r:id="rId22"/>
    <p:sldId id="274" r:id="rId23"/>
    <p:sldId id="290" r:id="rId24"/>
    <p:sldId id="276" r:id="rId25"/>
    <p:sldId id="282" r:id="rId26"/>
  </p:sldIdLst>
  <p:sldSz cx="9144000" cy="5715000" type="screen16x1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2D2D"/>
    <a:srgbClr val="FFFF00"/>
    <a:srgbClr val="FF5050"/>
    <a:srgbClr val="008000"/>
    <a:srgbClr val="FF9933"/>
    <a:srgbClr val="009900"/>
    <a:srgbClr val="00CC00"/>
    <a:srgbClr val="800000"/>
    <a:srgbClr val="FF66CC"/>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8736" autoAdjust="0"/>
  </p:normalViewPr>
  <p:slideViewPr>
    <p:cSldViewPr>
      <p:cViewPr>
        <p:scale>
          <a:sx n="100" d="100"/>
          <a:sy n="100" d="100"/>
        </p:scale>
        <p:origin x="324" y="-148"/>
      </p:cViewPr>
      <p:guideLst>
        <p:guide orient="horz" pos="180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benedetta.mastrolia\Desktop\Investor%20Relations\Earnings%20Calls\9%20M%202020\Dati%209M%20con%20market%20share%20crostino.xlsx" TargetMode="External"/></Relationships>
</file>

<file path=ppt/charts/_rels/chart10.xml.rels><?xml version="1.0" encoding="UTF-8" standalone="yes"?>
<Relationships xmlns="http://schemas.openxmlformats.org/package/2006/relationships"><Relationship Id="rId3" Type="http://schemas.openxmlformats.org/officeDocument/2006/relationships/oleObject" Target="file:///C:\Users\benedetta.mastrolia\Downloads\Organic%20Growth.xlsx" TargetMode="External"/><Relationship Id="rId2" Type="http://schemas.microsoft.com/office/2011/relationships/chartColorStyle" Target="colors3.xml"/><Relationship Id="rId1" Type="http://schemas.microsoft.com/office/2011/relationships/chartStyle" Target="style3.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benedetta.mastrolia\Downloads\Organic%20Growth.xlsx" TargetMode="External"/><Relationship Id="rId2" Type="http://schemas.microsoft.com/office/2011/relationships/chartColorStyle" Target="colors4.xml"/><Relationship Id="rId1" Type="http://schemas.microsoft.com/office/2011/relationships/chartStyle" Target="style4.xml"/></Relationships>
</file>

<file path=ppt/charts/_rels/chart12.xml.rels><?xml version="1.0" encoding="UTF-8" standalone="yes"?>
<Relationships xmlns="http://schemas.openxmlformats.org/package/2006/relationships"><Relationship Id="rId1" Type="http://schemas.openxmlformats.org/officeDocument/2006/relationships/oleObject" Target="file:///C:\Users\benedetta.mastrolia\Desktop\Investor%20Relations\Earnings%20Calls\9%20M%202020\Dati%209M.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Users\benedetta.mastrolia\Desktop\Investor%20Relations\Earnings%20Calls\1H%202020\Dati%20aggregati%20aggiornati.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C:\Users\benedetta.mastrolia\Desktop\Investor%20Relations\Earnings%20Calls\1H%202020\Dati%20aggregati%20aggiornati.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C:\Users\benedetta.mastrolia\Desktop\Investor%20Relations\Earnings%20Calls\9%20M%202020\Dati%209M.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C:\Users\benedetta.mastrolia\Desktop\Investor%20Relations\Earnings%20Calls\1H%202020\Dati%20aggregati%20aggiornati.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C:\Users\benedetta.mastrolia\Desktop\Investor%20Relations\Earnings%20Calls\1H%202020\Dati%20aggregati%20aggiornati.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C:\Users\benedetta.mastrolia\Desktop\Investor%20Relations\Earnings%20Calls\9%20M%202020\Dati%209M.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C:\Users\benedetta.mastrolia\Desktop\Investor%20Relations\Earnings%20Calls\1H%202020\Dati%20aggregati%20aggiornati.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benedetta.mastrolia\Desktop\Investor%20Relations\Earnings%20Calls\9%20M%202020\Dati%209M%20con%20market%20share%20crostino.xlsx"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file:///C:\Users\benedetta.mastrolia\Desktop\Investor%20Relations\Earnings%20Calls\1H%202020\Dati%20aggregati%20aggiornati.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C:\Users\benedetta.mastrolia\Desktop\Investor%20Relations\Earnings%20Calls\9%20M%202020\Dati%209M.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benedetta.mastrolia\Desktop\Investor%20Relations\Earnings%20Calls\9%20M%202020\Dati%209M.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benedetta.mastrolia\AppData\Local\Temp\notesA5BA59\~0683522.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benedetta.mastrolia\AppData\Local\Temp\notesA5BA59\~0683522.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benedetta.mastrolia\AppData\Local\Temp\notesA5BA59\~0683522.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benedetta.mastrolia\AppData\Local\Temp\notesA5BA59\~0683522.xlsx" TargetMode="External"/></Relationships>
</file>

<file path=ppt/charts/_rels/chart8.xml.rels><?xml version="1.0" encoding="UTF-8" standalone="yes"?>
<Relationships xmlns="http://schemas.openxmlformats.org/package/2006/relationships"><Relationship Id="rId3" Type="http://schemas.openxmlformats.org/officeDocument/2006/relationships/oleObject" Target="file:///C:\Users\benedetta.mastrolia\Downloads\Organic%20Growth.xlsx" TargetMode="External"/><Relationship Id="rId2" Type="http://schemas.microsoft.com/office/2011/relationships/chartColorStyle" Target="colors1.xml"/><Relationship Id="rId1" Type="http://schemas.microsoft.com/office/2011/relationships/chartStyle" Target="style1.xml"/></Relationships>
</file>

<file path=ppt/charts/_rels/chart9.xml.rels><?xml version="1.0" encoding="UTF-8" standalone="yes"?>
<Relationships xmlns="http://schemas.openxmlformats.org/package/2006/relationships"><Relationship Id="rId3" Type="http://schemas.openxmlformats.org/officeDocument/2006/relationships/oleObject" Target="file:///C:\Users\benedetta.mastrolia\Downloads\Organic%20Growth.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ysClr val="windowText" lastClr="000000"/>
                </a:solidFill>
                <a:latin typeface="Segoe UI Semibold" pitchFamily="34" charset="0"/>
                <a:ea typeface="+mn-ea"/>
                <a:cs typeface="Segoe UI Semibold" pitchFamily="34" charset="0"/>
              </a:defRPr>
            </a:pPr>
            <a:r>
              <a:rPr lang="it-IT" sz="1200" b="1" dirty="0">
                <a:solidFill>
                  <a:sysClr val="windowText" lastClr="000000"/>
                </a:solidFill>
                <a:latin typeface="Segoe UI Semibold" pitchFamily="34" charset="0"/>
                <a:cs typeface="Segoe UI Semibold" pitchFamily="34" charset="0"/>
              </a:rPr>
              <a:t>Market</a:t>
            </a:r>
            <a:r>
              <a:rPr lang="it-IT" sz="1200" b="1" baseline="0" dirty="0">
                <a:solidFill>
                  <a:sysClr val="windowText" lastClr="000000"/>
                </a:solidFill>
                <a:latin typeface="Segoe UI Semibold" pitchFamily="34" charset="0"/>
                <a:cs typeface="Segoe UI Semibold" pitchFamily="34" charset="0"/>
              </a:rPr>
              <a:t> Share (</a:t>
            </a:r>
            <a:r>
              <a:rPr lang="it-IT" sz="1200" b="1" baseline="0" dirty="0" err="1">
                <a:solidFill>
                  <a:sysClr val="windowText" lastClr="000000"/>
                </a:solidFill>
                <a:latin typeface="Segoe UI Semibold" pitchFamily="34" charset="0"/>
                <a:cs typeface="Segoe UI Semibold" pitchFamily="34" charset="0"/>
              </a:rPr>
              <a:t>value</a:t>
            </a:r>
            <a:r>
              <a:rPr lang="it-IT" sz="1200" b="1" baseline="0" dirty="0">
                <a:solidFill>
                  <a:sysClr val="windowText" lastClr="000000"/>
                </a:solidFill>
                <a:latin typeface="Segoe UI Semibold" pitchFamily="34" charset="0"/>
                <a:cs typeface="Segoe UI Semibold" pitchFamily="34" charset="0"/>
              </a:rPr>
              <a:t>) in % YTD 2020 </a:t>
            </a:r>
            <a:r>
              <a:rPr lang="it-IT" sz="1200" b="1" dirty="0">
                <a:solidFill>
                  <a:sysClr val="windowText" lastClr="000000"/>
                </a:solidFill>
                <a:latin typeface="Segoe UI Semibold" pitchFamily="34" charset="0"/>
                <a:cs typeface="Segoe UI Semibold" pitchFamily="34" charset="0"/>
              </a:rPr>
              <a:t> </a:t>
            </a:r>
          </a:p>
        </c:rich>
      </c:tx>
      <c:layout>
        <c:manualLayout>
          <c:xMode val="edge"/>
          <c:yMode val="edge"/>
          <c:x val="0.26426051477852502"/>
          <c:y val="7.6783583186097444E-4"/>
        </c:manualLayout>
      </c:layout>
      <c:overlay val="0"/>
      <c:spPr>
        <a:noFill/>
        <a:ln>
          <a:noFill/>
        </a:ln>
        <a:effectLst/>
      </c:spPr>
    </c:title>
    <c:autoTitleDeleted val="0"/>
    <c:plotArea>
      <c:layout>
        <c:manualLayout>
          <c:layoutTarget val="inner"/>
          <c:xMode val="edge"/>
          <c:yMode val="edge"/>
          <c:x val="0.2703642865873615"/>
          <c:y val="0.11898778359511346"/>
          <c:w val="0.68044192272660953"/>
          <c:h val="0.78956974619010323"/>
        </c:manualLayout>
      </c:layout>
      <c:barChart>
        <c:barDir val="bar"/>
        <c:grouping val="clustered"/>
        <c:varyColors val="0"/>
        <c:ser>
          <c:idx val="1"/>
          <c:order val="0"/>
          <c:tx>
            <c:strRef>
              <c:f>'market share panetti'!$D$3</c:f>
              <c:strCache>
                <c:ptCount val="1"/>
                <c:pt idx="0">
                  <c:v>Quota Valore su Segmento </c:v>
                </c:pt>
              </c:strCache>
            </c:strRef>
          </c:tx>
          <c:spPr>
            <a:solidFill>
              <a:schemeClr val="accent1">
                <a:lumMod val="20000"/>
                <a:lumOff val="80000"/>
              </a:schemeClr>
            </a:solidFill>
            <a:ln>
              <a:noFill/>
            </a:ln>
            <a:effectLst/>
          </c:spPr>
          <c:invertIfNegative val="0"/>
          <c:dPt>
            <c:idx val="0"/>
            <c:invertIfNegative val="0"/>
            <c:bubble3D val="0"/>
            <c:spPr>
              <a:solidFill>
                <a:srgbClr val="C00000"/>
              </a:solidFill>
              <a:ln>
                <a:noFill/>
              </a:ln>
              <a:effectLst/>
            </c:spPr>
            <c:extLst>
              <c:ext xmlns:c16="http://schemas.microsoft.com/office/drawing/2014/chart" uri="{C3380CC4-5D6E-409C-BE32-E72D297353CC}">
                <c16:uniqueId val="{0000000A-AE96-45C9-848C-3F1A54B0AF20}"/>
              </c:ext>
            </c:extLst>
          </c:dPt>
          <c:dPt>
            <c:idx val="3"/>
            <c:invertIfNegative val="0"/>
            <c:bubble3D val="0"/>
            <c:spPr>
              <a:solidFill>
                <a:srgbClr val="002060"/>
              </a:solidFill>
              <a:ln>
                <a:noFill/>
              </a:ln>
              <a:effectLst/>
            </c:spPr>
            <c:extLst>
              <c:ext xmlns:c16="http://schemas.microsoft.com/office/drawing/2014/chart" uri="{C3380CC4-5D6E-409C-BE32-E72D297353CC}">
                <c16:uniqueId val="{00000016-AE96-45C9-848C-3F1A54B0AF20}"/>
              </c:ext>
            </c:extLst>
          </c:dPt>
          <c:dLbls>
            <c:dLbl>
              <c:idx val="0"/>
              <c:layout/>
              <c:tx>
                <c:rich>
                  <a:bodyPr/>
                  <a:lstStyle/>
                  <a:p>
                    <a:r>
                      <a:rPr lang="en-US" smtClean="0"/>
                      <a:t>100</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AE96-45C9-848C-3F1A54B0AF20}"/>
                </c:ext>
              </c:extLst>
            </c:dLbl>
            <c:dLbl>
              <c:idx val="1"/>
              <c:layout/>
              <c:tx>
                <c:rich>
                  <a:bodyPr/>
                  <a:lstStyle/>
                  <a:p>
                    <a:r>
                      <a:rPr lang="en-US" smtClean="0"/>
                      <a:t>21.93</a:t>
                    </a:r>
                    <a:endParaRPr lang="en-US"/>
                  </a:p>
                </c:rich>
              </c:tx>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EF0B-45CD-9FEF-A16C4C224256}"/>
                </c:ext>
              </c:extLst>
            </c:dLbl>
            <c:dLbl>
              <c:idx val="2"/>
              <c:layout/>
              <c:tx>
                <c:rich>
                  <a:bodyPr/>
                  <a:lstStyle/>
                  <a:p>
                    <a:r>
                      <a:rPr lang="en-US" smtClean="0"/>
                      <a:t>14.39</a:t>
                    </a:r>
                    <a:endParaRPr lang="en-US"/>
                  </a:p>
                </c:rich>
              </c:tx>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EF0B-45CD-9FEF-A16C4C224256}"/>
                </c:ext>
              </c:extLst>
            </c:dLbl>
            <c:dLbl>
              <c:idx val="3"/>
              <c:layout/>
              <c:tx>
                <c:rich>
                  <a:bodyPr/>
                  <a:lstStyle/>
                  <a:p>
                    <a:r>
                      <a:rPr lang="en-US" smtClean="0"/>
                      <a:t>8.20</a:t>
                    </a:r>
                    <a:endParaRPr lang="en-US"/>
                  </a:p>
                </c:rich>
              </c:tx>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6-AE96-45C9-848C-3F1A54B0AF20}"/>
                </c:ext>
              </c:extLst>
            </c:dLbl>
            <c:dLbl>
              <c:idx val="4"/>
              <c:layout/>
              <c:tx>
                <c:rich>
                  <a:bodyPr/>
                  <a:lstStyle/>
                  <a:p>
                    <a:r>
                      <a:rPr lang="en-US" smtClean="0"/>
                      <a:t>8.04</a:t>
                    </a:r>
                    <a:endParaRPr lang="en-US"/>
                  </a:p>
                </c:rich>
              </c:tx>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EF0B-45CD-9FEF-A16C4C224256}"/>
                </c:ext>
              </c:extLst>
            </c:dLbl>
            <c:dLbl>
              <c:idx val="5"/>
              <c:layout/>
              <c:tx>
                <c:rich>
                  <a:bodyPr/>
                  <a:lstStyle/>
                  <a:p>
                    <a:r>
                      <a:rPr lang="en-US" smtClean="0"/>
                      <a:t>5.46</a:t>
                    </a:r>
                    <a:endParaRPr lang="en-US"/>
                  </a:p>
                </c:rich>
              </c:tx>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EF0B-45CD-9FEF-A16C4C224256}"/>
                </c:ext>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ysClr val="windowText" lastClr="000000"/>
                    </a:solidFill>
                    <a:latin typeface="Segoe UI Semibold" pitchFamily="34" charset="0"/>
                    <a:ea typeface="+mn-ea"/>
                    <a:cs typeface="Segoe UI Semibold" pitchFamily="34" charset="0"/>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'market share panetti'!$A$4:$A$9</c:f>
              <c:strCache>
                <c:ptCount val="6"/>
                <c:pt idx="0">
                  <c:v>Total Bread Sub. Italian market</c:v>
                </c:pt>
                <c:pt idx="1">
                  <c:v>Barilla</c:v>
                </c:pt>
                <c:pt idx="2">
                  <c:v>Private Label</c:v>
                </c:pt>
                <c:pt idx="3">
                  <c:v>Newlat</c:v>
                </c:pt>
                <c:pt idx="4">
                  <c:v>Da Re</c:v>
                </c:pt>
                <c:pt idx="5">
                  <c:v>San Carlo</c:v>
                </c:pt>
              </c:strCache>
            </c:strRef>
          </c:cat>
          <c:val>
            <c:numRef>
              <c:f>'market share panetti'!$D$4:$D$9</c:f>
              <c:numCache>
                <c:formatCode>General</c:formatCode>
                <c:ptCount val="6"/>
                <c:pt idx="0">
                  <c:v>100</c:v>
                </c:pt>
                <c:pt idx="1">
                  <c:v>21.9297</c:v>
                </c:pt>
                <c:pt idx="2">
                  <c:v>14.3942</c:v>
                </c:pt>
                <c:pt idx="3">
                  <c:v>8.2022999999999993</c:v>
                </c:pt>
                <c:pt idx="4">
                  <c:v>8.0390999999999995</c:v>
                </c:pt>
                <c:pt idx="5">
                  <c:v>5.4623999999999997</c:v>
                </c:pt>
              </c:numCache>
            </c:numRef>
          </c:val>
          <c:extLst>
            <c:ext xmlns:c16="http://schemas.microsoft.com/office/drawing/2014/chart" uri="{C3380CC4-5D6E-409C-BE32-E72D297353CC}">
              <c16:uniqueId val="{00000001-AE96-45C9-848C-3F1A54B0AF20}"/>
            </c:ext>
          </c:extLst>
        </c:ser>
        <c:dLbls>
          <c:showLegendKey val="0"/>
          <c:showVal val="1"/>
          <c:showCatName val="0"/>
          <c:showSerName val="0"/>
          <c:showPercent val="0"/>
          <c:showBubbleSize val="0"/>
        </c:dLbls>
        <c:gapWidth val="150"/>
        <c:axId val="193724416"/>
        <c:axId val="193731968"/>
      </c:barChart>
      <c:catAx>
        <c:axId val="1937244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Segoe UI Light" pitchFamily="34" charset="0"/>
                <a:ea typeface="+mn-ea"/>
                <a:cs typeface="Segoe UI Light" pitchFamily="34" charset="0"/>
              </a:defRPr>
            </a:pPr>
            <a:endParaRPr lang="it-IT"/>
          </a:p>
        </c:txPr>
        <c:crossAx val="193731968"/>
        <c:crosses val="autoZero"/>
        <c:auto val="1"/>
        <c:lblAlgn val="ctr"/>
        <c:lblOffset val="100"/>
        <c:noMultiLvlLbl val="0"/>
      </c:catAx>
      <c:valAx>
        <c:axId val="193731968"/>
        <c:scaling>
          <c:orientation val="minMax"/>
        </c:scaling>
        <c:delete val="1"/>
        <c:axPos val="b"/>
        <c:numFmt formatCode="General" sourceLinked="1"/>
        <c:majorTickMark val="none"/>
        <c:minorTickMark val="none"/>
        <c:tickLblPos val="none"/>
        <c:crossAx val="19372441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it-IT"/>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Segoe UI Semibold" panose="020B0702040204020203" pitchFamily="34" charset="0"/>
                <a:ea typeface="+mn-ea"/>
                <a:cs typeface="Segoe UI Semibold" panose="020B0702040204020203" pitchFamily="34" charset="0"/>
              </a:defRPr>
            </a:pPr>
            <a:r>
              <a:rPr lang="it-IT" sz="1200" b="0" i="0" baseline="0" dirty="0" smtClean="0">
                <a:solidFill>
                  <a:schemeClr val="tx1"/>
                </a:solidFill>
                <a:effectLst/>
                <a:latin typeface="Segoe UI Semibold" panose="020B0702040204020203" pitchFamily="34" charset="0"/>
                <a:cs typeface="Segoe UI Semibold" panose="020B0702040204020203" pitchFamily="34" charset="0"/>
              </a:rPr>
              <a:t>CLI YoY EBITDA growth in % and in €m</a:t>
            </a:r>
            <a:endParaRPr lang="it-IT" sz="1200" dirty="0">
              <a:solidFill>
                <a:schemeClr val="tx1"/>
              </a:solidFill>
              <a:effectLst/>
              <a:latin typeface="Segoe UI Semibold" panose="020B0702040204020203" pitchFamily="34" charset="0"/>
              <a:cs typeface="Segoe UI Semibold" panose="020B0702040204020203" pitchFamily="34" charset="0"/>
            </a:endParaRPr>
          </a:p>
        </c:rich>
      </c:tx>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Segoe UI Semibold" panose="020B0702040204020203" pitchFamily="34" charset="0"/>
              <a:ea typeface="+mn-ea"/>
              <a:cs typeface="Segoe UI Semibold" panose="020B0702040204020203" pitchFamily="34" charset="0"/>
            </a:defRPr>
          </a:pPr>
          <a:endParaRPr lang="it-IT"/>
        </a:p>
      </c:txPr>
    </c:title>
    <c:autoTitleDeleted val="0"/>
    <c:plotArea>
      <c:layout/>
      <c:barChart>
        <c:barDir val="col"/>
        <c:grouping val="clustered"/>
        <c:varyColors val="0"/>
        <c:ser>
          <c:idx val="0"/>
          <c:order val="0"/>
          <c:tx>
            <c:strRef>
              <c:f>Foglio1!$C$51</c:f>
              <c:strCache>
                <c:ptCount val="1"/>
                <c:pt idx="0">
                  <c:v>2019</c:v>
                </c:pt>
              </c:strCache>
            </c:strRef>
          </c:tx>
          <c:spPr>
            <a:solidFill>
              <a:srgbClr val="FF2D2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Segoe UI Semibold" panose="020B0702040204020203" pitchFamily="34" charset="0"/>
                    <a:ea typeface="+mn-ea"/>
                    <a:cs typeface="Segoe UI Semibold" panose="020B0702040204020203" pitchFamily="34" charset="0"/>
                  </a:defRPr>
                </a:pPr>
                <a:endParaRPr lang="it-IT"/>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Foglio1!$B$52:$B$54</c:f>
              <c:strCache>
                <c:ptCount val="3"/>
                <c:pt idx="0">
                  <c:v>Q1</c:v>
                </c:pt>
                <c:pt idx="1">
                  <c:v>Q2</c:v>
                </c:pt>
                <c:pt idx="2">
                  <c:v>Q3</c:v>
                </c:pt>
              </c:strCache>
            </c:strRef>
          </c:cat>
          <c:val>
            <c:numRef>
              <c:f>Foglio1!$C$52:$C$54</c:f>
              <c:numCache>
                <c:formatCode>General</c:formatCode>
                <c:ptCount val="3"/>
                <c:pt idx="0">
                  <c:v>0.96</c:v>
                </c:pt>
                <c:pt idx="1">
                  <c:v>1.214</c:v>
                </c:pt>
                <c:pt idx="2">
                  <c:v>2.4040000000000004</c:v>
                </c:pt>
              </c:numCache>
            </c:numRef>
          </c:val>
          <c:extLst>
            <c:ext xmlns:c16="http://schemas.microsoft.com/office/drawing/2014/chart" uri="{C3380CC4-5D6E-409C-BE32-E72D297353CC}">
              <c16:uniqueId val="{00000000-3278-4CB7-931F-39F615A6B22B}"/>
            </c:ext>
          </c:extLst>
        </c:ser>
        <c:ser>
          <c:idx val="1"/>
          <c:order val="1"/>
          <c:tx>
            <c:strRef>
              <c:f>Foglio1!$D$51</c:f>
              <c:strCache>
                <c:ptCount val="1"/>
                <c:pt idx="0">
                  <c:v>2020</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Segoe UI Semibold" panose="020B0702040204020203" pitchFamily="34" charset="0"/>
                    <a:ea typeface="+mn-ea"/>
                    <a:cs typeface="Segoe UI Semibold" panose="020B0702040204020203" pitchFamily="34" charset="0"/>
                  </a:defRPr>
                </a:pPr>
                <a:endParaRPr lang="it-IT"/>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Foglio1!$B$52:$B$54</c:f>
              <c:strCache>
                <c:ptCount val="3"/>
                <c:pt idx="0">
                  <c:v>Q1</c:v>
                </c:pt>
                <c:pt idx="1">
                  <c:v>Q2</c:v>
                </c:pt>
                <c:pt idx="2">
                  <c:v>Q3</c:v>
                </c:pt>
              </c:strCache>
            </c:strRef>
          </c:cat>
          <c:val>
            <c:numRef>
              <c:f>Foglio1!$D$52:$D$54</c:f>
              <c:numCache>
                <c:formatCode>General</c:formatCode>
                <c:ptCount val="3"/>
                <c:pt idx="0">
                  <c:v>4.4000000000000004</c:v>
                </c:pt>
                <c:pt idx="1">
                  <c:v>5.2999999999999989</c:v>
                </c:pt>
                <c:pt idx="2">
                  <c:v>3.9000000000000004</c:v>
                </c:pt>
              </c:numCache>
            </c:numRef>
          </c:val>
          <c:extLst>
            <c:ext xmlns:c16="http://schemas.microsoft.com/office/drawing/2014/chart" uri="{C3380CC4-5D6E-409C-BE32-E72D297353CC}">
              <c16:uniqueId val="{00000001-3278-4CB7-931F-39F615A6B22B}"/>
            </c:ext>
          </c:extLst>
        </c:ser>
        <c:dLbls>
          <c:dLblPos val="ctr"/>
          <c:showLegendKey val="0"/>
          <c:showVal val="1"/>
          <c:showCatName val="0"/>
          <c:showSerName val="0"/>
          <c:showPercent val="0"/>
          <c:showBubbleSize val="0"/>
        </c:dLbls>
        <c:gapWidth val="96"/>
        <c:overlap val="-5"/>
        <c:axId val="1343822800"/>
        <c:axId val="1343816144"/>
      </c:barChart>
      <c:catAx>
        <c:axId val="1343822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Segoe UI Light" panose="020B0502040204020203" pitchFamily="34" charset="0"/>
                <a:ea typeface="+mn-ea"/>
                <a:cs typeface="Segoe UI Light" panose="020B0502040204020203" pitchFamily="34" charset="0"/>
              </a:defRPr>
            </a:pPr>
            <a:endParaRPr lang="it-IT"/>
          </a:p>
        </c:txPr>
        <c:crossAx val="1343816144"/>
        <c:crosses val="autoZero"/>
        <c:auto val="1"/>
        <c:lblAlgn val="ctr"/>
        <c:lblOffset val="100"/>
        <c:noMultiLvlLbl val="0"/>
      </c:catAx>
      <c:valAx>
        <c:axId val="1343816144"/>
        <c:scaling>
          <c:orientation val="minMax"/>
        </c:scaling>
        <c:delete val="1"/>
        <c:axPos val="l"/>
        <c:numFmt formatCode="General" sourceLinked="1"/>
        <c:majorTickMark val="none"/>
        <c:minorTickMark val="none"/>
        <c:tickLblPos val="nextTo"/>
        <c:crossAx val="1343822800"/>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Segoe UI Light" panose="020B0502040204020203" pitchFamily="34" charset="0"/>
              <a:ea typeface="+mn-ea"/>
              <a:cs typeface="Segoe UI Light" panose="020B0502040204020203" pitchFamily="34" charset="0"/>
            </a:defRPr>
          </a:pPr>
          <a:endParaRPr lang="it-IT"/>
        </a:p>
      </c:txPr>
    </c:legend>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FF2D2D"/>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Segoe UI Semibold" panose="020B0702040204020203" pitchFamily="34" charset="0"/>
                      <a:ea typeface="+mn-ea"/>
                      <a:cs typeface="Segoe UI Semibold" panose="020B0702040204020203" pitchFamily="34" charset="0"/>
                    </a:defRPr>
                  </a:pPr>
                  <a:endParaRPr lang="it-IT"/>
                </a:p>
              </c:txPr>
              <c:dLblPos val="ctr"/>
              <c:showLegendKey val="0"/>
              <c:showVal val="1"/>
              <c:showCatName val="0"/>
              <c:showSerName val="0"/>
              <c:showPercent val="0"/>
              <c:showBubbleSize val="0"/>
              <c:extLst>
                <c:ext xmlns:c16="http://schemas.microsoft.com/office/drawing/2014/chart" uri="{C3380CC4-5D6E-409C-BE32-E72D297353CC}">
                  <c16:uniqueId val="{00000002-3BE4-4F4D-910A-E6580420F56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Segoe UI Semibold" panose="020B0702040204020203" pitchFamily="34" charset="0"/>
                    <a:ea typeface="+mn-ea"/>
                    <a:cs typeface="Segoe UI Semibold" panose="020B0702040204020203" pitchFamily="34" charset="0"/>
                  </a:defRPr>
                </a:pPr>
                <a:endParaRPr lang="it-IT"/>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Foglio1!$B$57:$B$59</c:f>
              <c:strCache>
                <c:ptCount val="3"/>
                <c:pt idx="0">
                  <c:v>Q1</c:v>
                </c:pt>
                <c:pt idx="1">
                  <c:v>1H</c:v>
                </c:pt>
                <c:pt idx="2">
                  <c:v>9M</c:v>
                </c:pt>
              </c:strCache>
            </c:strRef>
          </c:cat>
          <c:val>
            <c:numRef>
              <c:f>Foglio1!$C$57:$C$59</c:f>
              <c:numCache>
                <c:formatCode>General</c:formatCode>
                <c:ptCount val="3"/>
                <c:pt idx="0">
                  <c:v>0.96</c:v>
                </c:pt>
                <c:pt idx="1">
                  <c:v>2.1739999999999999</c:v>
                </c:pt>
                <c:pt idx="2">
                  <c:v>4.5780000000000003</c:v>
                </c:pt>
              </c:numCache>
            </c:numRef>
          </c:val>
          <c:extLst>
            <c:ext xmlns:c16="http://schemas.microsoft.com/office/drawing/2014/chart" uri="{C3380CC4-5D6E-409C-BE32-E72D297353CC}">
              <c16:uniqueId val="{00000000-3BE4-4F4D-910A-E6580420F564}"/>
            </c:ext>
          </c:extLst>
        </c:ser>
        <c:ser>
          <c:idx val="1"/>
          <c:order val="1"/>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Segoe UI Semibold" panose="020B0702040204020203" pitchFamily="34" charset="0"/>
                    <a:ea typeface="+mn-ea"/>
                    <a:cs typeface="Segoe UI Semibold" panose="020B0702040204020203" pitchFamily="34" charset="0"/>
                  </a:defRPr>
                </a:pPr>
                <a:endParaRPr lang="it-IT"/>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Foglio1!$B$57:$B$59</c:f>
              <c:strCache>
                <c:ptCount val="3"/>
                <c:pt idx="0">
                  <c:v>Q1</c:v>
                </c:pt>
                <c:pt idx="1">
                  <c:v>1H</c:v>
                </c:pt>
                <c:pt idx="2">
                  <c:v>9M</c:v>
                </c:pt>
              </c:strCache>
            </c:strRef>
          </c:cat>
          <c:val>
            <c:numRef>
              <c:f>Foglio1!$D$57:$D$59</c:f>
              <c:numCache>
                <c:formatCode>General</c:formatCode>
                <c:ptCount val="3"/>
                <c:pt idx="0">
                  <c:v>4.4000000000000004</c:v>
                </c:pt>
                <c:pt idx="1">
                  <c:v>9.6999999999999993</c:v>
                </c:pt>
                <c:pt idx="2">
                  <c:v>13.6</c:v>
                </c:pt>
              </c:numCache>
            </c:numRef>
          </c:val>
          <c:extLst>
            <c:ext xmlns:c16="http://schemas.microsoft.com/office/drawing/2014/chart" uri="{C3380CC4-5D6E-409C-BE32-E72D297353CC}">
              <c16:uniqueId val="{00000001-3BE4-4F4D-910A-E6580420F564}"/>
            </c:ext>
          </c:extLst>
        </c:ser>
        <c:dLbls>
          <c:dLblPos val="ctr"/>
          <c:showLegendKey val="0"/>
          <c:showVal val="1"/>
          <c:showCatName val="0"/>
          <c:showSerName val="0"/>
          <c:showPercent val="0"/>
          <c:showBubbleSize val="0"/>
        </c:dLbls>
        <c:gapWidth val="96"/>
        <c:overlap val="-5"/>
        <c:axId val="1348097760"/>
        <c:axId val="1348094016"/>
      </c:barChart>
      <c:catAx>
        <c:axId val="1348097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Segoe UI Light" panose="020B0502040204020203" pitchFamily="34" charset="0"/>
                <a:ea typeface="+mn-ea"/>
                <a:cs typeface="Segoe UI Light" panose="020B0502040204020203" pitchFamily="34" charset="0"/>
              </a:defRPr>
            </a:pPr>
            <a:endParaRPr lang="it-IT"/>
          </a:p>
        </c:txPr>
        <c:crossAx val="1348094016"/>
        <c:crosses val="autoZero"/>
        <c:auto val="1"/>
        <c:lblAlgn val="ctr"/>
        <c:lblOffset val="100"/>
        <c:noMultiLvlLbl val="0"/>
      </c:catAx>
      <c:valAx>
        <c:axId val="1348094016"/>
        <c:scaling>
          <c:orientation val="minMax"/>
        </c:scaling>
        <c:delete val="1"/>
        <c:axPos val="l"/>
        <c:numFmt formatCode="General" sourceLinked="1"/>
        <c:majorTickMark val="none"/>
        <c:minorTickMark val="none"/>
        <c:tickLblPos val="nextTo"/>
        <c:crossAx val="1348097760"/>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Segoe UI Light" panose="020B0502040204020203" pitchFamily="34" charset="0"/>
          <a:cs typeface="Segoe UI Light" panose="020B0502040204020203" pitchFamily="34" charset="0"/>
        </a:defRPr>
      </a:pPr>
      <a:endParaRPr lang="it-IT"/>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'Dati presentazione'!$A$28</c:f>
              <c:strCache>
                <c:ptCount val="1"/>
                <c:pt idx="0">
                  <c:v>Pasta</c:v>
                </c:pt>
              </c:strCache>
            </c:strRef>
          </c:tx>
          <c:invertIfNegative val="0"/>
          <c:dLbls>
            <c:dLbl>
              <c:idx val="0"/>
              <c:layout/>
              <c:tx>
                <c:rich>
                  <a:bodyPr/>
                  <a:lstStyle/>
                  <a:p>
                    <a:r>
                      <a:rPr lang="en-US" smtClean="0"/>
                      <a:t>91.17  </a:t>
                    </a:r>
                    <a:endParaRPr lang="en-US"/>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3042-475B-9C8E-D364F16BB980}"/>
                </c:ext>
              </c:extLst>
            </c:dLbl>
            <c:dLbl>
              <c:idx val="1"/>
              <c:layout/>
              <c:tx>
                <c:rich>
                  <a:bodyPr/>
                  <a:lstStyle/>
                  <a:p>
                    <a:r>
                      <a:rPr lang="en-US" smtClean="0"/>
                      <a:t>104.71  </a:t>
                    </a:r>
                    <a:endParaRPr lang="en-US"/>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3042-475B-9C8E-D364F16BB980}"/>
                </c:ext>
              </c:extLst>
            </c:dLbl>
            <c:spPr>
              <a:noFill/>
              <a:ln>
                <a:noFill/>
              </a:ln>
              <a:effectLst/>
            </c:spPr>
            <c:txPr>
              <a:bodyPr/>
              <a:lstStyle/>
              <a:p>
                <a:pPr>
                  <a:defRPr>
                    <a:solidFill>
                      <a:schemeClr val="bg1"/>
                    </a:solidFill>
                    <a:latin typeface="Segoe UI Semibold" pitchFamily="34" charset="0"/>
                    <a:cs typeface="Segoe UI Semibold" pitchFamily="34" charset="0"/>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('Dati presentazione'!$B$27,'Dati presentazione'!$D$27)</c:f>
              <c:strCache>
                <c:ptCount val="2"/>
                <c:pt idx="0">
                  <c:v>9M 2019</c:v>
                </c:pt>
                <c:pt idx="1">
                  <c:v>9M 2020</c:v>
                </c:pt>
              </c:strCache>
            </c:strRef>
          </c:cat>
          <c:val>
            <c:numRef>
              <c:f>('Dati presentazione'!$B$28,'Dati presentazione'!$D$28)</c:f>
              <c:numCache>
                <c:formatCode>#,##0_);[Red]\(#,##0\)</c:formatCode>
                <c:ptCount val="2"/>
                <c:pt idx="0">
                  <c:v>91168</c:v>
                </c:pt>
                <c:pt idx="1">
                  <c:v>104706</c:v>
                </c:pt>
              </c:numCache>
            </c:numRef>
          </c:val>
          <c:extLst>
            <c:ext xmlns:c16="http://schemas.microsoft.com/office/drawing/2014/chart" uri="{C3380CC4-5D6E-409C-BE32-E72D297353CC}">
              <c16:uniqueId val="{00000002-3042-475B-9C8E-D364F16BB980}"/>
            </c:ext>
          </c:extLst>
        </c:ser>
        <c:ser>
          <c:idx val="1"/>
          <c:order val="1"/>
          <c:tx>
            <c:strRef>
              <c:f>'Dati presentazione'!$A$29</c:f>
              <c:strCache>
                <c:ptCount val="1"/>
                <c:pt idx="0">
                  <c:v>Milk Products</c:v>
                </c:pt>
              </c:strCache>
            </c:strRef>
          </c:tx>
          <c:invertIfNegative val="0"/>
          <c:dLbls>
            <c:dLbl>
              <c:idx val="0"/>
              <c:layout/>
              <c:tx>
                <c:rich>
                  <a:bodyPr/>
                  <a:lstStyle/>
                  <a:p>
                    <a:r>
                      <a:rPr lang="en-US" smtClean="0"/>
                      <a:t>182.56  </a:t>
                    </a:r>
                    <a:endParaRPr lang="en-US"/>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3042-475B-9C8E-D364F16BB980}"/>
                </c:ext>
              </c:extLst>
            </c:dLbl>
            <c:dLbl>
              <c:idx val="1"/>
              <c:layout/>
              <c:tx>
                <c:rich>
                  <a:bodyPr/>
                  <a:lstStyle/>
                  <a:p>
                    <a:r>
                      <a:rPr lang="en-US" smtClean="0"/>
                      <a:t>183.86  </a:t>
                    </a:r>
                    <a:endParaRPr lang="en-US"/>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3042-475B-9C8E-D364F16BB980}"/>
                </c:ext>
              </c:extLst>
            </c:dLbl>
            <c:spPr>
              <a:noFill/>
              <a:ln>
                <a:noFill/>
              </a:ln>
              <a:effectLst/>
            </c:spPr>
            <c:txPr>
              <a:bodyPr/>
              <a:lstStyle/>
              <a:p>
                <a:pPr>
                  <a:defRPr>
                    <a:solidFill>
                      <a:schemeClr val="bg1"/>
                    </a:solidFill>
                    <a:latin typeface="Segoe UI Semibold" pitchFamily="34" charset="0"/>
                    <a:cs typeface="Segoe UI Semibold" pitchFamily="34" charset="0"/>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('Dati presentazione'!$B$27,'Dati presentazione'!$D$27)</c:f>
              <c:strCache>
                <c:ptCount val="2"/>
                <c:pt idx="0">
                  <c:v>9M 2019</c:v>
                </c:pt>
                <c:pt idx="1">
                  <c:v>9M 2020</c:v>
                </c:pt>
              </c:strCache>
            </c:strRef>
          </c:cat>
          <c:val>
            <c:numRef>
              <c:f>('Dati presentazione'!$B$29,'Dati presentazione'!$D$29)</c:f>
              <c:numCache>
                <c:formatCode>#,##0_);[Red]\(#,##0\)</c:formatCode>
                <c:ptCount val="2"/>
                <c:pt idx="0">
                  <c:v>182563</c:v>
                </c:pt>
                <c:pt idx="1">
                  <c:v>183863</c:v>
                </c:pt>
              </c:numCache>
            </c:numRef>
          </c:val>
          <c:extLst>
            <c:ext xmlns:c16="http://schemas.microsoft.com/office/drawing/2014/chart" uri="{C3380CC4-5D6E-409C-BE32-E72D297353CC}">
              <c16:uniqueId val="{00000005-3042-475B-9C8E-D364F16BB980}"/>
            </c:ext>
          </c:extLst>
        </c:ser>
        <c:ser>
          <c:idx val="2"/>
          <c:order val="2"/>
          <c:tx>
            <c:strRef>
              <c:f>'Dati presentazione'!$A$30</c:f>
              <c:strCache>
                <c:ptCount val="1"/>
                <c:pt idx="0">
                  <c:v>Bakery Products</c:v>
                </c:pt>
              </c:strCache>
            </c:strRef>
          </c:tx>
          <c:invertIfNegative val="0"/>
          <c:dLbls>
            <c:dLbl>
              <c:idx val="0"/>
              <c:layout/>
              <c:tx>
                <c:rich>
                  <a:bodyPr/>
                  <a:lstStyle/>
                  <a:p>
                    <a:r>
                      <a:rPr lang="en-US" smtClean="0"/>
                      <a:t>26.0  </a:t>
                    </a:r>
                    <a:endParaRPr lang="en-US"/>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3042-475B-9C8E-D364F16BB980}"/>
                </c:ext>
              </c:extLst>
            </c:dLbl>
            <c:dLbl>
              <c:idx val="1"/>
              <c:layout/>
              <c:tx>
                <c:rich>
                  <a:bodyPr/>
                  <a:lstStyle/>
                  <a:p>
                    <a:r>
                      <a:rPr lang="en-US" smtClean="0"/>
                      <a:t>29.23  </a:t>
                    </a:r>
                    <a:endParaRPr lang="en-US"/>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3042-475B-9C8E-D364F16BB980}"/>
                </c:ext>
              </c:extLst>
            </c:dLbl>
            <c:spPr>
              <a:noFill/>
              <a:ln>
                <a:noFill/>
              </a:ln>
              <a:effectLst/>
            </c:spPr>
            <c:txPr>
              <a:bodyPr/>
              <a:lstStyle/>
              <a:p>
                <a:pPr>
                  <a:defRPr>
                    <a:solidFill>
                      <a:schemeClr val="bg1"/>
                    </a:solidFill>
                    <a:latin typeface="Segoe UI Semibold" pitchFamily="34" charset="0"/>
                    <a:cs typeface="Segoe UI Semibold" pitchFamily="34" charset="0"/>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('Dati presentazione'!$B$27,'Dati presentazione'!$D$27)</c:f>
              <c:strCache>
                <c:ptCount val="2"/>
                <c:pt idx="0">
                  <c:v>9M 2019</c:v>
                </c:pt>
                <c:pt idx="1">
                  <c:v>9M 2020</c:v>
                </c:pt>
              </c:strCache>
            </c:strRef>
          </c:cat>
          <c:val>
            <c:numRef>
              <c:f>('Dati presentazione'!$B$30,'Dati presentazione'!$D$30)</c:f>
              <c:numCache>
                <c:formatCode>#,##0_);[Red]\(#,##0\)</c:formatCode>
                <c:ptCount val="2"/>
                <c:pt idx="0">
                  <c:v>26002</c:v>
                </c:pt>
                <c:pt idx="1">
                  <c:v>29229</c:v>
                </c:pt>
              </c:numCache>
            </c:numRef>
          </c:val>
          <c:extLst>
            <c:ext xmlns:c16="http://schemas.microsoft.com/office/drawing/2014/chart" uri="{C3380CC4-5D6E-409C-BE32-E72D297353CC}">
              <c16:uniqueId val="{00000008-3042-475B-9C8E-D364F16BB980}"/>
            </c:ext>
          </c:extLst>
        </c:ser>
        <c:ser>
          <c:idx val="3"/>
          <c:order val="3"/>
          <c:tx>
            <c:strRef>
              <c:f>'Dati presentazione'!$A$31</c:f>
              <c:strCache>
                <c:ptCount val="1"/>
                <c:pt idx="0">
                  <c:v>Dairy Products</c:v>
                </c:pt>
              </c:strCache>
            </c:strRef>
          </c:tx>
          <c:invertIfNegative val="0"/>
          <c:dLbls>
            <c:dLbl>
              <c:idx val="0"/>
              <c:layout/>
              <c:tx>
                <c:rich>
                  <a:bodyPr/>
                  <a:lstStyle/>
                  <a:p>
                    <a:r>
                      <a:rPr lang="en-US" smtClean="0"/>
                      <a:t>20.0  </a:t>
                    </a:r>
                    <a:endParaRPr lang="en-US"/>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3042-475B-9C8E-D364F16BB980}"/>
                </c:ext>
              </c:extLst>
            </c:dLbl>
            <c:dLbl>
              <c:idx val="1"/>
              <c:layout/>
              <c:tx>
                <c:rich>
                  <a:bodyPr/>
                  <a:lstStyle/>
                  <a:p>
                    <a:r>
                      <a:rPr lang="en-US" smtClean="0"/>
                      <a:t>20.33  </a:t>
                    </a:r>
                    <a:endParaRPr lang="en-US"/>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3042-475B-9C8E-D364F16BB980}"/>
                </c:ext>
              </c:extLst>
            </c:dLbl>
            <c:spPr>
              <a:noFill/>
              <a:ln>
                <a:noFill/>
              </a:ln>
              <a:effectLst/>
            </c:spPr>
            <c:txPr>
              <a:bodyPr/>
              <a:lstStyle/>
              <a:p>
                <a:pPr>
                  <a:defRPr>
                    <a:solidFill>
                      <a:schemeClr val="bg1"/>
                    </a:solidFill>
                    <a:latin typeface="Segoe UI Semibold" pitchFamily="34" charset="0"/>
                    <a:cs typeface="Segoe UI Semibold" pitchFamily="34" charset="0"/>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('Dati presentazione'!$B$27,'Dati presentazione'!$D$27)</c:f>
              <c:strCache>
                <c:ptCount val="2"/>
                <c:pt idx="0">
                  <c:v>9M 2019</c:v>
                </c:pt>
                <c:pt idx="1">
                  <c:v>9M 2020</c:v>
                </c:pt>
              </c:strCache>
            </c:strRef>
          </c:cat>
          <c:val>
            <c:numRef>
              <c:f>('Dati presentazione'!$B$31,'Dati presentazione'!$D$31)</c:f>
              <c:numCache>
                <c:formatCode>#,##0_);[Red]\(#,##0\)</c:formatCode>
                <c:ptCount val="2"/>
                <c:pt idx="0">
                  <c:v>20004</c:v>
                </c:pt>
                <c:pt idx="1">
                  <c:v>20334</c:v>
                </c:pt>
              </c:numCache>
            </c:numRef>
          </c:val>
          <c:extLst>
            <c:ext xmlns:c16="http://schemas.microsoft.com/office/drawing/2014/chart" uri="{C3380CC4-5D6E-409C-BE32-E72D297353CC}">
              <c16:uniqueId val="{0000000B-3042-475B-9C8E-D364F16BB980}"/>
            </c:ext>
          </c:extLst>
        </c:ser>
        <c:ser>
          <c:idx val="4"/>
          <c:order val="4"/>
          <c:tx>
            <c:strRef>
              <c:f>'Dati presentazione'!$A$32</c:f>
              <c:strCache>
                <c:ptCount val="1"/>
                <c:pt idx="0">
                  <c:v>Special Products</c:v>
                </c:pt>
              </c:strCache>
            </c:strRef>
          </c:tx>
          <c:invertIfNegative val="0"/>
          <c:dLbls>
            <c:dLbl>
              <c:idx val="0"/>
              <c:layout/>
              <c:tx>
                <c:rich>
                  <a:bodyPr/>
                  <a:lstStyle/>
                  <a:p>
                    <a:r>
                      <a:rPr lang="en-US" smtClean="0"/>
                      <a:t>21.41  </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3042-475B-9C8E-D364F16BB980}"/>
                </c:ext>
              </c:extLst>
            </c:dLbl>
            <c:dLbl>
              <c:idx val="1"/>
              <c:layout/>
              <c:tx>
                <c:rich>
                  <a:bodyPr/>
                  <a:lstStyle/>
                  <a:p>
                    <a:r>
                      <a:rPr lang="en-US" smtClean="0"/>
                      <a:t>23.85  </a:t>
                    </a:r>
                    <a:endParaRPr lang="en-US"/>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D-3042-475B-9C8E-D364F16BB980}"/>
                </c:ext>
              </c:extLst>
            </c:dLbl>
            <c:spPr>
              <a:noFill/>
              <a:ln>
                <a:noFill/>
              </a:ln>
              <a:effectLst/>
            </c:spPr>
            <c:txPr>
              <a:bodyPr/>
              <a:lstStyle/>
              <a:p>
                <a:pPr>
                  <a:defRPr>
                    <a:solidFill>
                      <a:schemeClr val="bg1"/>
                    </a:solidFill>
                    <a:latin typeface="Segoe UI Semibold" pitchFamily="34" charset="0"/>
                    <a:cs typeface="Segoe UI Semibold" pitchFamily="34" charset="0"/>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('Dati presentazione'!$B$27,'Dati presentazione'!$D$27)</c:f>
              <c:strCache>
                <c:ptCount val="2"/>
                <c:pt idx="0">
                  <c:v>9M 2019</c:v>
                </c:pt>
                <c:pt idx="1">
                  <c:v>9M 2020</c:v>
                </c:pt>
              </c:strCache>
            </c:strRef>
          </c:cat>
          <c:val>
            <c:numRef>
              <c:f>('Dati presentazione'!$B$32,'Dati presentazione'!$D$32)</c:f>
              <c:numCache>
                <c:formatCode>#,##0_);[Red]\(#,##0\)</c:formatCode>
                <c:ptCount val="2"/>
                <c:pt idx="0">
                  <c:v>21410</c:v>
                </c:pt>
                <c:pt idx="1">
                  <c:v>23850</c:v>
                </c:pt>
              </c:numCache>
            </c:numRef>
          </c:val>
          <c:extLst>
            <c:ext xmlns:c16="http://schemas.microsoft.com/office/drawing/2014/chart" uri="{C3380CC4-5D6E-409C-BE32-E72D297353CC}">
              <c16:uniqueId val="{0000000E-3042-475B-9C8E-D364F16BB980}"/>
            </c:ext>
          </c:extLst>
        </c:ser>
        <c:ser>
          <c:idx val="5"/>
          <c:order val="5"/>
          <c:tx>
            <c:strRef>
              <c:f>'Dati presentazione'!$A$33</c:f>
              <c:strCache>
                <c:ptCount val="1"/>
                <c:pt idx="0">
                  <c:v>Other Products</c:v>
                </c:pt>
              </c:strCache>
            </c:strRef>
          </c:tx>
          <c:spPr>
            <a:solidFill>
              <a:schemeClr val="accent2">
                <a:lumMod val="20000"/>
                <a:lumOff val="80000"/>
              </a:schemeClr>
            </a:solidFill>
          </c:spPr>
          <c:invertIfNegative val="0"/>
          <c:dLbls>
            <c:dLbl>
              <c:idx val="0"/>
              <c:layout/>
              <c:tx>
                <c:rich>
                  <a:bodyPr/>
                  <a:lstStyle/>
                  <a:p>
                    <a:r>
                      <a:rPr lang="en-US" smtClean="0"/>
                      <a:t>12.45  </a:t>
                    </a:r>
                    <a:endParaRPr lang="en-US"/>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F-3042-475B-9C8E-D364F16BB980}"/>
                </c:ext>
              </c:extLst>
            </c:dLbl>
            <c:dLbl>
              <c:idx val="1"/>
              <c:layout/>
              <c:tx>
                <c:rich>
                  <a:bodyPr/>
                  <a:lstStyle/>
                  <a:p>
                    <a:r>
                      <a:rPr lang="en-US" smtClean="0"/>
                      <a:t>10.68  </a:t>
                    </a:r>
                    <a:endParaRPr lang="en-US"/>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0-3042-475B-9C8E-D364F16BB980}"/>
                </c:ext>
              </c:extLst>
            </c:dLbl>
            <c:spPr>
              <a:noFill/>
              <a:ln>
                <a:noFill/>
              </a:ln>
              <a:effectLst/>
            </c:spPr>
            <c:txPr>
              <a:bodyPr/>
              <a:lstStyle/>
              <a:p>
                <a:pPr>
                  <a:defRPr>
                    <a:solidFill>
                      <a:schemeClr val="bg1"/>
                    </a:solidFill>
                    <a:latin typeface="Segoe UI Semibold" pitchFamily="34" charset="0"/>
                    <a:cs typeface="Segoe UI Semibold" pitchFamily="34" charset="0"/>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('Dati presentazione'!$B$27,'Dati presentazione'!$D$27)</c:f>
              <c:strCache>
                <c:ptCount val="2"/>
                <c:pt idx="0">
                  <c:v>9M 2019</c:v>
                </c:pt>
                <c:pt idx="1">
                  <c:v>9M 2020</c:v>
                </c:pt>
              </c:strCache>
            </c:strRef>
          </c:cat>
          <c:val>
            <c:numRef>
              <c:f>('Dati presentazione'!$B$33,'Dati presentazione'!$D$33)</c:f>
              <c:numCache>
                <c:formatCode>#,##0_);[Red]\(#,##0\)</c:formatCode>
                <c:ptCount val="2"/>
                <c:pt idx="0">
                  <c:v>12448</c:v>
                </c:pt>
                <c:pt idx="1">
                  <c:v>10682</c:v>
                </c:pt>
              </c:numCache>
            </c:numRef>
          </c:val>
          <c:extLst>
            <c:ext xmlns:c16="http://schemas.microsoft.com/office/drawing/2014/chart" uri="{C3380CC4-5D6E-409C-BE32-E72D297353CC}">
              <c16:uniqueId val="{00000011-3042-475B-9C8E-D364F16BB980}"/>
            </c:ext>
          </c:extLst>
        </c:ser>
        <c:dLbls>
          <c:showLegendKey val="0"/>
          <c:showVal val="1"/>
          <c:showCatName val="0"/>
          <c:showSerName val="0"/>
          <c:showPercent val="0"/>
          <c:showBubbleSize val="0"/>
        </c:dLbls>
        <c:gapWidth val="104"/>
        <c:overlap val="100"/>
        <c:axId val="131470848"/>
        <c:axId val="131472384"/>
      </c:barChart>
      <c:catAx>
        <c:axId val="131470848"/>
        <c:scaling>
          <c:orientation val="minMax"/>
        </c:scaling>
        <c:delete val="0"/>
        <c:axPos val="b"/>
        <c:numFmt formatCode="General" sourceLinked="1"/>
        <c:majorTickMark val="out"/>
        <c:minorTickMark val="none"/>
        <c:tickLblPos val="nextTo"/>
        <c:txPr>
          <a:bodyPr/>
          <a:lstStyle/>
          <a:p>
            <a:pPr>
              <a:defRPr>
                <a:latin typeface="Segoe UI Light" pitchFamily="34" charset="0"/>
                <a:cs typeface="Segoe UI Light" pitchFamily="34" charset="0"/>
              </a:defRPr>
            </a:pPr>
            <a:endParaRPr lang="it-IT"/>
          </a:p>
        </c:txPr>
        <c:crossAx val="131472384"/>
        <c:crosses val="autoZero"/>
        <c:auto val="1"/>
        <c:lblAlgn val="ctr"/>
        <c:lblOffset val="100"/>
        <c:noMultiLvlLbl val="0"/>
      </c:catAx>
      <c:valAx>
        <c:axId val="131472384"/>
        <c:scaling>
          <c:orientation val="minMax"/>
        </c:scaling>
        <c:delete val="1"/>
        <c:axPos val="l"/>
        <c:numFmt formatCode="#,##0_);[Red]\(#,##0\)" sourceLinked="1"/>
        <c:majorTickMark val="out"/>
        <c:minorTickMark val="none"/>
        <c:tickLblPos val="none"/>
        <c:crossAx val="131470848"/>
        <c:crosses val="autoZero"/>
        <c:crossBetween val="between"/>
      </c:valAx>
    </c:plotArea>
    <c:legend>
      <c:legendPos val="r"/>
      <c:layout>
        <c:manualLayout>
          <c:xMode val="edge"/>
          <c:yMode val="edge"/>
          <c:x val="0.74713010069451813"/>
          <c:y val="0.26566892680081672"/>
          <c:w val="0.18852673576660833"/>
          <c:h val="0.45940288713910787"/>
        </c:manualLayout>
      </c:layout>
      <c:overlay val="0"/>
      <c:txPr>
        <a:bodyPr/>
        <a:lstStyle/>
        <a:p>
          <a:pPr>
            <a:defRPr sz="800">
              <a:latin typeface="Segoe UI Light" pitchFamily="34" charset="0"/>
              <a:cs typeface="Segoe UI Light" pitchFamily="34" charset="0"/>
            </a:defRPr>
          </a:pPr>
          <a:endParaRPr lang="it-IT"/>
        </a:p>
      </c:txPr>
    </c:legend>
    <c:plotVisOnly val="1"/>
    <c:dispBlanksAs val="gap"/>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'Dati presentazione'!$B$5</c:f>
              <c:strCache>
                <c:ptCount val="1"/>
                <c:pt idx="0">
                  <c:v>1H 2019</c:v>
                </c:pt>
              </c:strCache>
            </c:strRef>
          </c:tx>
          <c:dPt>
            <c:idx val="5"/>
            <c:bubble3D val="0"/>
            <c:spPr>
              <a:solidFill>
                <a:schemeClr val="accent2">
                  <a:lumMod val="20000"/>
                  <a:lumOff val="80000"/>
                </a:schemeClr>
              </a:solidFill>
            </c:spPr>
            <c:extLst>
              <c:ext xmlns:c16="http://schemas.microsoft.com/office/drawing/2014/chart" uri="{C3380CC4-5D6E-409C-BE32-E72D297353CC}">
                <c16:uniqueId val="{00000000-0D71-4394-9F2A-AF8903641D63}"/>
              </c:ext>
            </c:extLst>
          </c:dPt>
          <c:dLbls>
            <c:dLbl>
              <c:idx val="0"/>
              <c:layout/>
              <c:tx>
                <c:rich>
                  <a:bodyPr/>
                  <a:lstStyle/>
                  <a:p>
                    <a:r>
                      <a:rPr lang="en-US" sz="800" dirty="0" smtClean="0">
                        <a:solidFill>
                          <a:schemeClr val="bg1"/>
                        </a:solidFill>
                      </a:rPr>
                      <a:t>2</a:t>
                    </a:r>
                    <a:r>
                      <a:rPr lang="en-US" dirty="0" smtClean="0"/>
                      <a:t>5.8%</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0D71-4394-9F2A-AF8903641D63}"/>
                </c:ext>
              </c:extLst>
            </c:dLbl>
            <c:dLbl>
              <c:idx val="1"/>
              <c:layout/>
              <c:tx>
                <c:rich>
                  <a:bodyPr/>
                  <a:lstStyle/>
                  <a:p>
                    <a:r>
                      <a:rPr lang="en-US" sz="800" dirty="0" smtClean="0">
                        <a:solidFill>
                          <a:schemeClr val="bg1"/>
                        </a:solidFill>
                      </a:rPr>
                      <a:t>5</a:t>
                    </a:r>
                    <a:r>
                      <a:rPr lang="en-US" dirty="0" smtClean="0"/>
                      <a:t>1.6%</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0D71-4394-9F2A-AF8903641D63}"/>
                </c:ext>
              </c:extLst>
            </c:dLbl>
            <c:dLbl>
              <c:idx val="2"/>
              <c:layout/>
              <c:tx>
                <c:rich>
                  <a:bodyPr/>
                  <a:lstStyle/>
                  <a:p>
                    <a:r>
                      <a:rPr lang="en-US" sz="800" smtClean="0">
                        <a:solidFill>
                          <a:schemeClr val="bg1"/>
                        </a:solidFill>
                      </a:rPr>
                      <a:t>7</a:t>
                    </a:r>
                    <a:r>
                      <a:rPr lang="en-US" smtClean="0"/>
                      <a:t>.4</a:t>
                    </a:r>
                    <a:r>
                      <a:rPr lang="en-US"/>
                      <a:t>%</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0D71-4394-9F2A-AF8903641D63}"/>
                </c:ext>
              </c:extLst>
            </c:dLbl>
            <c:dLbl>
              <c:idx val="3"/>
              <c:layout/>
              <c:tx>
                <c:rich>
                  <a:bodyPr/>
                  <a:lstStyle/>
                  <a:p>
                    <a:r>
                      <a:rPr lang="en-US" sz="800" smtClean="0">
                        <a:solidFill>
                          <a:schemeClr val="bg1"/>
                        </a:solidFill>
                      </a:rPr>
                      <a:t>5</a:t>
                    </a:r>
                    <a:r>
                      <a:rPr lang="en-US" smtClean="0"/>
                      <a:t>.7</a:t>
                    </a:r>
                    <a:r>
                      <a:rPr lang="en-US"/>
                      <a:t>%</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0D71-4394-9F2A-AF8903641D63}"/>
                </c:ext>
              </c:extLst>
            </c:dLbl>
            <c:dLbl>
              <c:idx val="4"/>
              <c:layout/>
              <c:tx>
                <c:rich>
                  <a:bodyPr/>
                  <a:lstStyle/>
                  <a:p>
                    <a:r>
                      <a:rPr lang="en-US" sz="800" smtClean="0">
                        <a:solidFill>
                          <a:schemeClr val="bg1"/>
                        </a:solidFill>
                      </a:rPr>
                      <a:t>6</a:t>
                    </a:r>
                    <a:r>
                      <a:rPr lang="en-US" smtClean="0"/>
                      <a:t>.1</a:t>
                    </a:r>
                    <a:r>
                      <a:rPr lang="en-US"/>
                      <a:t>%</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0D71-4394-9F2A-AF8903641D63}"/>
                </c:ext>
              </c:extLst>
            </c:dLbl>
            <c:dLbl>
              <c:idx val="5"/>
              <c:layout>
                <c:manualLayout>
                  <c:x val="1.567890911006348E-2"/>
                  <c:y val="-1.2956777414806641E-2"/>
                </c:manualLayout>
              </c:layout>
              <c:tx>
                <c:rich>
                  <a:bodyPr/>
                  <a:lstStyle/>
                  <a:p>
                    <a:r>
                      <a:rPr lang="en-US" sz="800" dirty="0" smtClean="0">
                        <a:solidFill>
                          <a:schemeClr val="bg1"/>
                        </a:solidFill>
                      </a:rPr>
                      <a:t>3</a:t>
                    </a:r>
                    <a:r>
                      <a:rPr lang="en-US" dirty="0" smtClean="0"/>
                      <a:t>.5%</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0D71-4394-9F2A-AF8903641D63}"/>
                </c:ext>
              </c:extLst>
            </c:dLbl>
            <c:spPr>
              <a:noFill/>
              <a:ln>
                <a:noFill/>
              </a:ln>
              <a:effectLst/>
            </c:spPr>
            <c:txPr>
              <a:bodyPr/>
              <a:lstStyle/>
              <a:p>
                <a:pPr>
                  <a:defRPr sz="800">
                    <a:solidFill>
                      <a:schemeClr val="bg1"/>
                    </a:solidFill>
                    <a:latin typeface="Segoe UI Semibold" pitchFamily="34" charset="0"/>
                    <a:cs typeface="Segoe UI Semibold" pitchFamily="34" charset="0"/>
                  </a:defRPr>
                </a:pPr>
                <a:endParaRPr lang="it-IT"/>
              </a:p>
            </c:txPr>
            <c:showLegendKey val="0"/>
            <c:showVal val="1"/>
            <c:showCatName val="0"/>
            <c:showSerName val="0"/>
            <c:showPercent val="0"/>
            <c:showBubbleSize val="0"/>
            <c:showLeaderLines val="1"/>
            <c:extLst>
              <c:ext xmlns:c15="http://schemas.microsoft.com/office/drawing/2012/chart" uri="{CE6537A1-D6FC-4f65-9D91-7224C49458BB}"/>
            </c:extLst>
          </c:dLbls>
          <c:cat>
            <c:strRef>
              <c:f>'Dati presentazione'!$A$6:$A$11</c:f>
              <c:strCache>
                <c:ptCount val="6"/>
                <c:pt idx="0">
                  <c:v>Pasta</c:v>
                </c:pt>
                <c:pt idx="1">
                  <c:v>Milk Products</c:v>
                </c:pt>
                <c:pt idx="2">
                  <c:v>Bakery Products</c:v>
                </c:pt>
                <c:pt idx="3">
                  <c:v>Dairy Products</c:v>
                </c:pt>
                <c:pt idx="4">
                  <c:v>Special Products</c:v>
                </c:pt>
                <c:pt idx="5">
                  <c:v>Other Products</c:v>
                </c:pt>
              </c:strCache>
            </c:strRef>
          </c:cat>
          <c:val>
            <c:numRef>
              <c:f>'Dati presentazione'!$C$6:$C$11</c:f>
              <c:numCache>
                <c:formatCode>0.0%</c:formatCode>
                <c:ptCount val="6"/>
                <c:pt idx="0">
                  <c:v>0.25700000000000001</c:v>
                </c:pt>
                <c:pt idx="1">
                  <c:v>0.51200000000000001</c:v>
                </c:pt>
                <c:pt idx="2">
                  <c:v>7.3999999999999996E-2</c:v>
                </c:pt>
                <c:pt idx="3">
                  <c:v>5.7000000000000023E-2</c:v>
                </c:pt>
                <c:pt idx="4">
                  <c:v>6.1000000000000013E-2</c:v>
                </c:pt>
                <c:pt idx="5">
                  <c:v>3.9000000000000014E-2</c:v>
                </c:pt>
              </c:numCache>
            </c:numRef>
          </c:val>
          <c:extLst>
            <c:ext xmlns:c16="http://schemas.microsoft.com/office/drawing/2014/chart" uri="{C3380CC4-5D6E-409C-BE32-E72D297353CC}">
              <c16:uniqueId val="{00000006-0D71-4394-9F2A-AF8903641D63}"/>
            </c:ext>
          </c:extLst>
        </c:ser>
        <c:dLbls>
          <c:showLegendKey val="0"/>
          <c:showVal val="1"/>
          <c:showCatName val="0"/>
          <c:showSerName val="0"/>
          <c:showPercent val="0"/>
          <c:showBubbleSize val="0"/>
          <c:showLeaderLines val="1"/>
        </c:dLbls>
        <c:firstSliceAng val="0"/>
        <c:holeSize val="41"/>
      </c:doughnutChart>
    </c:plotArea>
    <c:plotVisOnly val="1"/>
    <c:dispBlanksAs val="zero"/>
    <c:showDLblsOverMax val="0"/>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'Dati presentazione'!$B$5</c:f>
              <c:strCache>
                <c:ptCount val="1"/>
                <c:pt idx="0">
                  <c:v>1H 2019</c:v>
                </c:pt>
              </c:strCache>
            </c:strRef>
          </c:tx>
          <c:dPt>
            <c:idx val="5"/>
            <c:bubble3D val="0"/>
            <c:spPr>
              <a:solidFill>
                <a:schemeClr val="accent2">
                  <a:lumMod val="20000"/>
                  <a:lumOff val="80000"/>
                </a:schemeClr>
              </a:solidFill>
            </c:spPr>
            <c:extLst>
              <c:ext xmlns:c16="http://schemas.microsoft.com/office/drawing/2014/chart" uri="{C3380CC4-5D6E-409C-BE32-E72D297353CC}">
                <c16:uniqueId val="{00000000-A04D-4076-925E-555095A2647F}"/>
              </c:ext>
            </c:extLst>
          </c:dPt>
          <c:dLbls>
            <c:dLbl>
              <c:idx val="0"/>
              <c:layout/>
              <c:tx>
                <c:rich>
                  <a:bodyPr/>
                  <a:lstStyle/>
                  <a:p>
                    <a:r>
                      <a:rPr lang="en-US" sz="800" dirty="0" smtClean="0">
                        <a:solidFill>
                          <a:schemeClr val="bg1"/>
                        </a:solidFill>
                      </a:rPr>
                      <a:t>2</a:t>
                    </a:r>
                    <a:r>
                      <a:rPr lang="en-US" sz="800" dirty="0" smtClean="0">
                        <a:solidFill>
                          <a:srgbClr val="FFFFFF"/>
                        </a:solidFill>
                      </a:rPr>
                      <a:t>8.1</a:t>
                    </a:r>
                    <a:r>
                      <a:rPr lang="en-US" dirty="0" smtClean="0"/>
                      <a:t>%</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A04D-4076-925E-555095A2647F}"/>
                </c:ext>
              </c:extLst>
            </c:dLbl>
            <c:dLbl>
              <c:idx val="1"/>
              <c:layout/>
              <c:tx>
                <c:rich>
                  <a:bodyPr/>
                  <a:lstStyle/>
                  <a:p>
                    <a:r>
                      <a:rPr lang="en-US" sz="800" dirty="0" smtClean="0">
                        <a:solidFill>
                          <a:schemeClr val="bg1"/>
                        </a:solidFill>
                      </a:rPr>
                      <a:t>49.3</a:t>
                    </a:r>
                    <a:r>
                      <a:rPr lang="en-US" dirty="0" smtClean="0"/>
                      <a:t>%</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A04D-4076-925E-555095A2647F}"/>
                </c:ext>
              </c:extLst>
            </c:dLbl>
            <c:dLbl>
              <c:idx val="2"/>
              <c:layout/>
              <c:tx>
                <c:rich>
                  <a:bodyPr/>
                  <a:lstStyle/>
                  <a:p>
                    <a:r>
                      <a:rPr lang="en-US" sz="800" dirty="0" smtClean="0">
                        <a:solidFill>
                          <a:schemeClr val="bg1"/>
                        </a:solidFill>
                      </a:rPr>
                      <a:t>7</a:t>
                    </a:r>
                    <a:r>
                      <a:rPr lang="en-US" dirty="0" smtClean="0"/>
                      <a:t>.8%</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A04D-4076-925E-555095A2647F}"/>
                </c:ext>
              </c:extLst>
            </c:dLbl>
            <c:dLbl>
              <c:idx val="3"/>
              <c:layout/>
              <c:tx>
                <c:rich>
                  <a:bodyPr/>
                  <a:lstStyle/>
                  <a:p>
                    <a:r>
                      <a:rPr lang="en-US" sz="800" dirty="0" smtClean="0">
                        <a:solidFill>
                          <a:schemeClr val="bg1"/>
                        </a:solidFill>
                      </a:rPr>
                      <a:t>5</a:t>
                    </a:r>
                    <a:r>
                      <a:rPr lang="en-US" dirty="0" smtClean="0"/>
                      <a:t>.5%</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A04D-4076-925E-555095A2647F}"/>
                </c:ext>
              </c:extLst>
            </c:dLbl>
            <c:dLbl>
              <c:idx val="4"/>
              <c:layout/>
              <c:tx>
                <c:rich>
                  <a:bodyPr/>
                  <a:lstStyle/>
                  <a:p>
                    <a:r>
                      <a:rPr lang="en-US" sz="800" dirty="0" smtClean="0">
                        <a:solidFill>
                          <a:schemeClr val="bg1"/>
                        </a:solidFill>
                      </a:rPr>
                      <a:t>6</a:t>
                    </a:r>
                    <a:r>
                      <a:rPr lang="en-US" dirty="0" smtClean="0"/>
                      <a:t>.4%</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A04D-4076-925E-555095A2647F}"/>
                </c:ext>
              </c:extLst>
            </c:dLbl>
            <c:dLbl>
              <c:idx val="5"/>
              <c:layout>
                <c:manualLayout>
                  <c:x val="1.567890911006348E-2"/>
                  <c:y val="-1.2956777414806641E-2"/>
                </c:manualLayout>
              </c:layout>
              <c:tx>
                <c:rich>
                  <a:bodyPr/>
                  <a:lstStyle/>
                  <a:p>
                    <a:r>
                      <a:rPr lang="en-US" sz="800" dirty="0" smtClean="0">
                        <a:solidFill>
                          <a:schemeClr val="bg1"/>
                        </a:solidFill>
                      </a:rPr>
                      <a:t>2.9</a:t>
                    </a:r>
                    <a:r>
                      <a:rPr lang="en-US" dirty="0" smtClean="0"/>
                      <a:t>%</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A04D-4076-925E-555095A2647F}"/>
                </c:ext>
              </c:extLst>
            </c:dLbl>
            <c:spPr>
              <a:noFill/>
              <a:ln>
                <a:noFill/>
              </a:ln>
              <a:effectLst/>
            </c:spPr>
            <c:txPr>
              <a:bodyPr/>
              <a:lstStyle/>
              <a:p>
                <a:pPr>
                  <a:defRPr sz="800">
                    <a:solidFill>
                      <a:schemeClr val="bg1"/>
                    </a:solidFill>
                    <a:latin typeface="Segoe UI Semibold" pitchFamily="34" charset="0"/>
                    <a:cs typeface="Segoe UI Semibold" pitchFamily="34" charset="0"/>
                  </a:defRPr>
                </a:pPr>
                <a:endParaRPr lang="it-IT"/>
              </a:p>
            </c:txPr>
            <c:showLegendKey val="0"/>
            <c:showVal val="1"/>
            <c:showCatName val="0"/>
            <c:showSerName val="0"/>
            <c:showPercent val="0"/>
            <c:showBubbleSize val="0"/>
            <c:showLeaderLines val="1"/>
            <c:extLst>
              <c:ext xmlns:c15="http://schemas.microsoft.com/office/drawing/2012/chart" uri="{CE6537A1-D6FC-4f65-9D91-7224C49458BB}"/>
            </c:extLst>
          </c:dLbls>
          <c:cat>
            <c:strRef>
              <c:f>'Dati presentazione'!$A$6:$A$11</c:f>
              <c:strCache>
                <c:ptCount val="6"/>
                <c:pt idx="0">
                  <c:v>Pasta</c:v>
                </c:pt>
                <c:pt idx="1">
                  <c:v>Milk Products</c:v>
                </c:pt>
                <c:pt idx="2">
                  <c:v>Bakery Products</c:v>
                </c:pt>
                <c:pt idx="3">
                  <c:v>Dairy Products</c:v>
                </c:pt>
                <c:pt idx="4">
                  <c:v>Special Products</c:v>
                </c:pt>
                <c:pt idx="5">
                  <c:v>Other Products</c:v>
                </c:pt>
              </c:strCache>
            </c:strRef>
          </c:cat>
          <c:val>
            <c:numRef>
              <c:f>'Dati presentazione'!$C$6:$C$11</c:f>
              <c:numCache>
                <c:formatCode>0.0%</c:formatCode>
                <c:ptCount val="6"/>
                <c:pt idx="0">
                  <c:v>0.25700000000000001</c:v>
                </c:pt>
                <c:pt idx="1">
                  <c:v>0.51200000000000001</c:v>
                </c:pt>
                <c:pt idx="2">
                  <c:v>7.3999999999999996E-2</c:v>
                </c:pt>
                <c:pt idx="3">
                  <c:v>5.7000000000000023E-2</c:v>
                </c:pt>
                <c:pt idx="4">
                  <c:v>6.1000000000000013E-2</c:v>
                </c:pt>
                <c:pt idx="5">
                  <c:v>3.9000000000000014E-2</c:v>
                </c:pt>
              </c:numCache>
            </c:numRef>
          </c:val>
          <c:extLst>
            <c:ext xmlns:c16="http://schemas.microsoft.com/office/drawing/2014/chart" uri="{C3380CC4-5D6E-409C-BE32-E72D297353CC}">
              <c16:uniqueId val="{00000006-A04D-4076-925E-555095A2647F}"/>
            </c:ext>
          </c:extLst>
        </c:ser>
        <c:dLbls>
          <c:showLegendKey val="0"/>
          <c:showVal val="1"/>
          <c:showCatName val="0"/>
          <c:showSerName val="0"/>
          <c:showPercent val="0"/>
          <c:showBubbleSize val="0"/>
          <c:showLeaderLines val="1"/>
        </c:dLbls>
        <c:firstSliceAng val="0"/>
        <c:holeSize val="41"/>
      </c:doughnutChart>
    </c:plotArea>
    <c:plotVisOnly val="1"/>
    <c:dispBlanksAs val="zero"/>
    <c:showDLblsOverMax val="0"/>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'Dati presentazione'!$A$42</c:f>
              <c:strCache>
                <c:ptCount val="1"/>
                <c:pt idx="0">
                  <c:v>Large Retailers</c:v>
                </c:pt>
              </c:strCache>
            </c:strRef>
          </c:tx>
          <c:invertIfNegative val="0"/>
          <c:dLbls>
            <c:dLbl>
              <c:idx val="0"/>
              <c:layout/>
              <c:tx>
                <c:rich>
                  <a:bodyPr/>
                  <a:lstStyle/>
                  <a:p>
                    <a:r>
                      <a:rPr lang="en-US" smtClean="0"/>
                      <a:t>211.68  </a:t>
                    </a:r>
                    <a:endParaRPr lang="en-US"/>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7152-4105-9436-A390A2714C3F}"/>
                </c:ext>
              </c:extLst>
            </c:dLbl>
            <c:dLbl>
              <c:idx val="1"/>
              <c:layout/>
              <c:tx>
                <c:rich>
                  <a:bodyPr/>
                  <a:lstStyle/>
                  <a:p>
                    <a:r>
                      <a:rPr lang="en-US" smtClean="0"/>
                      <a:t>230.07  </a:t>
                    </a:r>
                    <a:endParaRPr lang="en-US"/>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7152-4105-9436-A390A2714C3F}"/>
                </c:ext>
              </c:extLst>
            </c:dLbl>
            <c:spPr>
              <a:noFill/>
              <a:ln>
                <a:noFill/>
              </a:ln>
              <a:effectLst/>
            </c:spPr>
            <c:txPr>
              <a:bodyPr/>
              <a:lstStyle/>
              <a:p>
                <a:pPr>
                  <a:defRPr>
                    <a:solidFill>
                      <a:schemeClr val="bg1"/>
                    </a:solidFill>
                    <a:latin typeface="Segoe UI Semibold" pitchFamily="34" charset="0"/>
                    <a:cs typeface="Segoe UI Semibold" pitchFamily="34" charset="0"/>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('Dati presentazione'!$B$41,'Dati presentazione'!$D$41)</c:f>
              <c:strCache>
                <c:ptCount val="2"/>
                <c:pt idx="0">
                  <c:v>9M 2019</c:v>
                </c:pt>
                <c:pt idx="1">
                  <c:v>9M 2020</c:v>
                </c:pt>
              </c:strCache>
            </c:strRef>
          </c:cat>
          <c:val>
            <c:numRef>
              <c:f>('Dati presentazione'!$B$42,'Dati presentazione'!$D$42)</c:f>
              <c:numCache>
                <c:formatCode>#,##0_);[Red]\(#,##0\)</c:formatCode>
                <c:ptCount val="2"/>
                <c:pt idx="0">
                  <c:v>211674.66354066238</c:v>
                </c:pt>
                <c:pt idx="1">
                  <c:v>230073.54440295373</c:v>
                </c:pt>
              </c:numCache>
            </c:numRef>
          </c:val>
          <c:extLst>
            <c:ext xmlns:c16="http://schemas.microsoft.com/office/drawing/2014/chart" uri="{C3380CC4-5D6E-409C-BE32-E72D297353CC}">
              <c16:uniqueId val="{00000002-7152-4105-9436-A390A2714C3F}"/>
            </c:ext>
          </c:extLst>
        </c:ser>
        <c:ser>
          <c:idx val="1"/>
          <c:order val="1"/>
          <c:tx>
            <c:strRef>
              <c:f>'Dati presentazione'!$A$43</c:f>
              <c:strCache>
                <c:ptCount val="1"/>
                <c:pt idx="0">
                  <c:v>B2B partners</c:v>
                </c:pt>
              </c:strCache>
            </c:strRef>
          </c:tx>
          <c:invertIfNegative val="0"/>
          <c:dLbls>
            <c:dLbl>
              <c:idx val="0"/>
              <c:layout/>
              <c:tx>
                <c:rich>
                  <a:bodyPr/>
                  <a:lstStyle/>
                  <a:p>
                    <a:r>
                      <a:rPr lang="en-US" smtClean="0"/>
                      <a:t>36.87  </a:t>
                    </a:r>
                    <a:endParaRPr lang="en-US"/>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7152-4105-9436-A390A2714C3F}"/>
                </c:ext>
              </c:extLst>
            </c:dLbl>
            <c:dLbl>
              <c:idx val="1"/>
              <c:layout/>
              <c:tx>
                <c:rich>
                  <a:bodyPr/>
                  <a:lstStyle/>
                  <a:p>
                    <a:r>
                      <a:rPr lang="en-US" smtClean="0"/>
                      <a:t>38.10  </a:t>
                    </a:r>
                    <a:endParaRPr lang="en-US"/>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7152-4105-9436-A390A2714C3F}"/>
                </c:ext>
              </c:extLst>
            </c:dLbl>
            <c:spPr>
              <a:noFill/>
              <a:ln>
                <a:noFill/>
              </a:ln>
              <a:effectLst/>
            </c:spPr>
            <c:txPr>
              <a:bodyPr/>
              <a:lstStyle/>
              <a:p>
                <a:pPr>
                  <a:defRPr>
                    <a:solidFill>
                      <a:schemeClr val="bg1"/>
                    </a:solidFill>
                    <a:latin typeface="Segoe UI Semibold" pitchFamily="34" charset="0"/>
                    <a:cs typeface="Segoe UI Semibold" pitchFamily="34" charset="0"/>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('Dati presentazione'!$B$41,'Dati presentazione'!$D$41)</c:f>
              <c:strCache>
                <c:ptCount val="2"/>
                <c:pt idx="0">
                  <c:v>9M 2019</c:v>
                </c:pt>
                <c:pt idx="1">
                  <c:v>9M 2020</c:v>
                </c:pt>
              </c:strCache>
            </c:strRef>
          </c:cat>
          <c:val>
            <c:numRef>
              <c:f>('Dati presentazione'!$B$43,'Dati presentazione'!$D$43)</c:f>
              <c:numCache>
                <c:formatCode>#,##0_);[Red]\(#,##0\)</c:formatCode>
                <c:ptCount val="2"/>
                <c:pt idx="0">
                  <c:v>36872.982968259872</c:v>
                </c:pt>
                <c:pt idx="1">
                  <c:v>38094.524853829702</c:v>
                </c:pt>
              </c:numCache>
            </c:numRef>
          </c:val>
          <c:extLst>
            <c:ext xmlns:c16="http://schemas.microsoft.com/office/drawing/2014/chart" uri="{C3380CC4-5D6E-409C-BE32-E72D297353CC}">
              <c16:uniqueId val="{00000005-7152-4105-9436-A390A2714C3F}"/>
            </c:ext>
          </c:extLst>
        </c:ser>
        <c:ser>
          <c:idx val="2"/>
          <c:order val="2"/>
          <c:tx>
            <c:strRef>
              <c:f>'Dati presentazione'!$A$44</c:f>
              <c:strCache>
                <c:ptCount val="1"/>
                <c:pt idx="0">
                  <c:v>Normal trade</c:v>
                </c:pt>
              </c:strCache>
            </c:strRef>
          </c:tx>
          <c:invertIfNegative val="0"/>
          <c:dLbls>
            <c:dLbl>
              <c:idx val="0"/>
              <c:layout/>
              <c:tx>
                <c:rich>
                  <a:bodyPr/>
                  <a:lstStyle/>
                  <a:p>
                    <a:r>
                      <a:rPr lang="en-US" smtClean="0"/>
                      <a:t>61.35  </a:t>
                    </a:r>
                    <a:endParaRPr lang="en-US"/>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7152-4105-9436-A390A2714C3F}"/>
                </c:ext>
              </c:extLst>
            </c:dLbl>
            <c:dLbl>
              <c:idx val="1"/>
              <c:layout/>
              <c:tx>
                <c:rich>
                  <a:bodyPr/>
                  <a:lstStyle/>
                  <a:p>
                    <a:r>
                      <a:rPr lang="en-US" smtClean="0"/>
                      <a:t>61.31  </a:t>
                    </a:r>
                    <a:endParaRPr lang="en-US"/>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7152-4105-9436-A390A2714C3F}"/>
                </c:ext>
              </c:extLst>
            </c:dLbl>
            <c:spPr>
              <a:noFill/>
              <a:ln>
                <a:noFill/>
              </a:ln>
              <a:effectLst/>
            </c:spPr>
            <c:txPr>
              <a:bodyPr/>
              <a:lstStyle/>
              <a:p>
                <a:pPr>
                  <a:defRPr>
                    <a:solidFill>
                      <a:schemeClr val="bg1"/>
                    </a:solidFill>
                    <a:latin typeface="Segoe UI Semibold" pitchFamily="34" charset="0"/>
                    <a:cs typeface="Segoe UI Semibold" pitchFamily="34" charset="0"/>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('Dati presentazione'!$B$41,'Dati presentazione'!$D$41)</c:f>
              <c:strCache>
                <c:ptCount val="2"/>
                <c:pt idx="0">
                  <c:v>9M 2019</c:v>
                </c:pt>
                <c:pt idx="1">
                  <c:v>9M 2020</c:v>
                </c:pt>
              </c:strCache>
            </c:strRef>
          </c:cat>
          <c:val>
            <c:numRef>
              <c:f>('Dati presentazione'!$B$44,'Dati presentazione'!$D$44)</c:f>
              <c:numCache>
                <c:formatCode>#,##0_);[Red]\(#,##0\)</c:formatCode>
                <c:ptCount val="2"/>
                <c:pt idx="0">
                  <c:v>61353.467805177002</c:v>
                </c:pt>
                <c:pt idx="1">
                  <c:v>61310</c:v>
                </c:pt>
              </c:numCache>
            </c:numRef>
          </c:val>
          <c:extLst>
            <c:ext xmlns:c16="http://schemas.microsoft.com/office/drawing/2014/chart" uri="{C3380CC4-5D6E-409C-BE32-E72D297353CC}">
              <c16:uniqueId val="{00000008-7152-4105-9436-A390A2714C3F}"/>
            </c:ext>
          </c:extLst>
        </c:ser>
        <c:ser>
          <c:idx val="3"/>
          <c:order val="3"/>
          <c:tx>
            <c:strRef>
              <c:f>'Dati presentazione'!$A$45</c:f>
              <c:strCache>
                <c:ptCount val="1"/>
                <c:pt idx="0">
                  <c:v>Private label</c:v>
                </c:pt>
              </c:strCache>
            </c:strRef>
          </c:tx>
          <c:invertIfNegative val="0"/>
          <c:dLbls>
            <c:dLbl>
              <c:idx val="0"/>
              <c:layout/>
              <c:tx>
                <c:rich>
                  <a:bodyPr/>
                  <a:lstStyle/>
                  <a:p>
                    <a:r>
                      <a:rPr lang="en-US" smtClean="0"/>
                      <a:t>32.67  </a:t>
                    </a:r>
                    <a:endParaRPr lang="en-US"/>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7152-4105-9436-A390A2714C3F}"/>
                </c:ext>
              </c:extLst>
            </c:dLbl>
            <c:dLbl>
              <c:idx val="1"/>
              <c:layout/>
              <c:tx>
                <c:rich>
                  <a:bodyPr/>
                  <a:lstStyle/>
                  <a:p>
                    <a:r>
                      <a:rPr lang="en-US" smtClean="0"/>
                      <a:t>32.92  </a:t>
                    </a:r>
                    <a:endParaRPr lang="en-US"/>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7152-4105-9436-A390A2714C3F}"/>
                </c:ext>
              </c:extLst>
            </c:dLbl>
            <c:spPr>
              <a:noFill/>
              <a:ln>
                <a:noFill/>
              </a:ln>
              <a:effectLst/>
            </c:spPr>
            <c:txPr>
              <a:bodyPr/>
              <a:lstStyle/>
              <a:p>
                <a:pPr>
                  <a:defRPr>
                    <a:solidFill>
                      <a:schemeClr val="bg1"/>
                    </a:solidFill>
                    <a:latin typeface="Segoe UI Semibold" pitchFamily="34" charset="0"/>
                    <a:cs typeface="Segoe UI Semibold" pitchFamily="34" charset="0"/>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('Dati presentazione'!$B$41,'Dati presentazione'!$D$41)</c:f>
              <c:strCache>
                <c:ptCount val="2"/>
                <c:pt idx="0">
                  <c:v>9M 2019</c:v>
                </c:pt>
                <c:pt idx="1">
                  <c:v>9M 2020</c:v>
                </c:pt>
              </c:strCache>
            </c:strRef>
          </c:cat>
          <c:val>
            <c:numRef>
              <c:f>('Dati presentazione'!$B$45,'Dati presentazione'!$D$45)</c:f>
              <c:numCache>
                <c:formatCode>#,##0_);[Red]\(#,##0\)</c:formatCode>
                <c:ptCount val="2"/>
                <c:pt idx="0">
                  <c:v>32666.737829920301</c:v>
                </c:pt>
                <c:pt idx="1">
                  <c:v>32916.133333449499</c:v>
                </c:pt>
              </c:numCache>
            </c:numRef>
          </c:val>
          <c:extLst>
            <c:ext xmlns:c16="http://schemas.microsoft.com/office/drawing/2014/chart" uri="{C3380CC4-5D6E-409C-BE32-E72D297353CC}">
              <c16:uniqueId val="{0000000B-7152-4105-9436-A390A2714C3F}"/>
            </c:ext>
          </c:extLst>
        </c:ser>
        <c:ser>
          <c:idx val="4"/>
          <c:order val="4"/>
          <c:tx>
            <c:strRef>
              <c:f>'Dati presentazione'!$A$46</c:f>
              <c:strCache>
                <c:ptCount val="1"/>
                <c:pt idx="0">
                  <c:v>Food service</c:v>
                </c:pt>
              </c:strCache>
            </c:strRef>
          </c:tx>
          <c:invertIfNegative val="0"/>
          <c:dLbls>
            <c:dLbl>
              <c:idx val="0"/>
              <c:layout/>
              <c:tx>
                <c:rich>
                  <a:bodyPr/>
                  <a:lstStyle/>
                  <a:p>
                    <a:r>
                      <a:rPr lang="en-US" smtClean="0"/>
                      <a:t>11.03  </a:t>
                    </a:r>
                    <a:endParaRPr lang="en-US"/>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7152-4105-9436-A390A2714C3F}"/>
                </c:ext>
              </c:extLst>
            </c:dLbl>
            <c:dLbl>
              <c:idx val="1"/>
              <c:layout/>
              <c:tx>
                <c:rich>
                  <a:bodyPr/>
                  <a:lstStyle/>
                  <a:p>
                    <a:r>
                      <a:rPr lang="en-US" smtClean="0"/>
                      <a:t>10.27  </a:t>
                    </a:r>
                    <a:endParaRPr lang="en-US"/>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D-7152-4105-9436-A390A2714C3F}"/>
                </c:ext>
              </c:extLst>
            </c:dLbl>
            <c:spPr>
              <a:noFill/>
              <a:ln>
                <a:noFill/>
              </a:ln>
              <a:effectLst/>
            </c:spPr>
            <c:txPr>
              <a:bodyPr/>
              <a:lstStyle/>
              <a:p>
                <a:pPr>
                  <a:defRPr>
                    <a:solidFill>
                      <a:schemeClr val="bg1"/>
                    </a:solidFill>
                    <a:latin typeface="Segoe UI Semibold" pitchFamily="34" charset="0"/>
                    <a:cs typeface="Segoe UI Semibold" pitchFamily="34" charset="0"/>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('Dati presentazione'!$B$41,'Dati presentazione'!$D$41)</c:f>
              <c:strCache>
                <c:ptCount val="2"/>
                <c:pt idx="0">
                  <c:v>9M 2019</c:v>
                </c:pt>
                <c:pt idx="1">
                  <c:v>9M 2020</c:v>
                </c:pt>
              </c:strCache>
            </c:strRef>
          </c:cat>
          <c:val>
            <c:numRef>
              <c:f>('Dati presentazione'!$B$46,'Dati presentazione'!$D$46)</c:f>
              <c:numCache>
                <c:formatCode>#,##0_);[Red]\(#,##0\)</c:formatCode>
                <c:ptCount val="2"/>
                <c:pt idx="0">
                  <c:v>11025.857679916413</c:v>
                </c:pt>
                <c:pt idx="1">
                  <c:v>10270</c:v>
                </c:pt>
              </c:numCache>
            </c:numRef>
          </c:val>
          <c:extLst>
            <c:ext xmlns:c16="http://schemas.microsoft.com/office/drawing/2014/chart" uri="{C3380CC4-5D6E-409C-BE32-E72D297353CC}">
              <c16:uniqueId val="{0000000E-7152-4105-9436-A390A2714C3F}"/>
            </c:ext>
          </c:extLst>
        </c:ser>
        <c:dLbls>
          <c:showLegendKey val="0"/>
          <c:showVal val="1"/>
          <c:showCatName val="0"/>
          <c:showSerName val="0"/>
          <c:showPercent val="0"/>
          <c:showBubbleSize val="0"/>
        </c:dLbls>
        <c:gapWidth val="102"/>
        <c:overlap val="100"/>
        <c:axId val="131786240"/>
        <c:axId val="131787776"/>
      </c:barChart>
      <c:catAx>
        <c:axId val="131786240"/>
        <c:scaling>
          <c:orientation val="minMax"/>
        </c:scaling>
        <c:delete val="0"/>
        <c:axPos val="b"/>
        <c:numFmt formatCode="General" sourceLinked="1"/>
        <c:majorTickMark val="out"/>
        <c:minorTickMark val="none"/>
        <c:tickLblPos val="nextTo"/>
        <c:txPr>
          <a:bodyPr/>
          <a:lstStyle/>
          <a:p>
            <a:pPr>
              <a:defRPr>
                <a:latin typeface="Segoe UI Light" pitchFamily="34" charset="0"/>
                <a:cs typeface="Segoe UI Light" pitchFamily="34" charset="0"/>
              </a:defRPr>
            </a:pPr>
            <a:endParaRPr lang="it-IT"/>
          </a:p>
        </c:txPr>
        <c:crossAx val="131787776"/>
        <c:crosses val="autoZero"/>
        <c:auto val="1"/>
        <c:lblAlgn val="ctr"/>
        <c:lblOffset val="100"/>
        <c:noMultiLvlLbl val="0"/>
      </c:catAx>
      <c:valAx>
        <c:axId val="131787776"/>
        <c:scaling>
          <c:orientation val="minMax"/>
        </c:scaling>
        <c:delete val="1"/>
        <c:axPos val="l"/>
        <c:numFmt formatCode="#,##0_);[Red]\(#,##0\)" sourceLinked="1"/>
        <c:majorTickMark val="out"/>
        <c:minorTickMark val="none"/>
        <c:tickLblPos val="none"/>
        <c:crossAx val="131786240"/>
        <c:crosses val="autoZero"/>
        <c:crossBetween val="between"/>
      </c:valAx>
    </c:plotArea>
    <c:legend>
      <c:legendPos val="r"/>
      <c:layout/>
      <c:overlay val="0"/>
      <c:txPr>
        <a:bodyPr/>
        <a:lstStyle/>
        <a:p>
          <a:pPr>
            <a:defRPr sz="800">
              <a:latin typeface="Segoe UI Light" pitchFamily="34" charset="0"/>
              <a:cs typeface="Segoe UI Light" pitchFamily="34" charset="0"/>
            </a:defRPr>
          </a:pPr>
          <a:endParaRPr lang="it-IT"/>
        </a:p>
      </c:txPr>
    </c:legend>
    <c:plotVisOnly val="1"/>
    <c:dispBlanksAs val="gap"/>
    <c:showDLblsOverMax val="0"/>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'Dati presentazione'!$B$20</c:f>
              <c:strCache>
                <c:ptCount val="1"/>
                <c:pt idx="0">
                  <c:v>1H 2019</c:v>
                </c:pt>
              </c:strCache>
            </c:strRef>
          </c:tx>
          <c:dLbls>
            <c:dLbl>
              <c:idx val="0"/>
              <c:layout/>
              <c:tx>
                <c:rich>
                  <a:bodyPr/>
                  <a:lstStyle/>
                  <a:p>
                    <a:r>
                      <a:rPr lang="en-US" dirty="0" smtClean="0"/>
                      <a:t>61.7%</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1FC0-4CF9-B637-EBF81C507BB0}"/>
                </c:ext>
              </c:extLst>
            </c:dLbl>
            <c:dLbl>
              <c:idx val="1"/>
              <c:layout/>
              <c:tx>
                <c:rich>
                  <a:bodyPr/>
                  <a:lstStyle/>
                  <a:p>
                    <a:r>
                      <a:rPr lang="en-US" dirty="0" smtClean="0"/>
                      <a:t>10.2%</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1FC0-4CF9-B637-EBF81C507BB0}"/>
                </c:ext>
              </c:extLst>
            </c:dLbl>
            <c:dLbl>
              <c:idx val="2"/>
              <c:layout/>
              <c:tx>
                <c:rich>
                  <a:bodyPr/>
                  <a:lstStyle/>
                  <a:p>
                    <a:r>
                      <a:rPr lang="en-US" dirty="0" smtClean="0"/>
                      <a:t>16.5%</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1FC0-4CF9-B637-EBF81C507BB0}"/>
                </c:ext>
              </c:extLst>
            </c:dLbl>
            <c:dLbl>
              <c:idx val="3"/>
              <c:layout/>
              <c:tx>
                <c:rich>
                  <a:bodyPr/>
                  <a:lstStyle/>
                  <a:p>
                    <a:r>
                      <a:rPr lang="en-US" dirty="0" smtClean="0"/>
                      <a:t>8.8%</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1FC0-4CF9-B637-EBF81C507BB0}"/>
                </c:ext>
              </c:extLst>
            </c:dLbl>
            <c:dLbl>
              <c:idx val="4"/>
              <c:layout>
                <c:manualLayout>
                  <c:x val="-3.8341150500186012E-3"/>
                  <c:y val="-4.1202819527324706E-2"/>
                </c:manualLayout>
              </c:layout>
              <c:tx>
                <c:rich>
                  <a:bodyPr/>
                  <a:lstStyle/>
                  <a:p>
                    <a:r>
                      <a:rPr lang="en-US" dirty="0" smtClean="0"/>
                      <a:t>2.8%</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1FC0-4CF9-B637-EBF81C507BB0}"/>
                </c:ext>
              </c:extLst>
            </c:dLbl>
            <c:spPr>
              <a:noFill/>
              <a:ln>
                <a:noFill/>
              </a:ln>
              <a:effectLst/>
            </c:spPr>
            <c:txPr>
              <a:bodyPr/>
              <a:lstStyle/>
              <a:p>
                <a:pPr>
                  <a:defRPr sz="800">
                    <a:solidFill>
                      <a:schemeClr val="bg1"/>
                    </a:solidFill>
                    <a:latin typeface="Segoe UI Semibold" pitchFamily="34" charset="0"/>
                    <a:cs typeface="Segoe UI Semibold" pitchFamily="34" charset="0"/>
                  </a:defRPr>
                </a:pPr>
                <a:endParaRPr lang="it-IT"/>
              </a:p>
            </c:txPr>
            <c:showLegendKey val="0"/>
            <c:showVal val="1"/>
            <c:showCatName val="0"/>
            <c:showSerName val="0"/>
            <c:showPercent val="0"/>
            <c:showBubbleSize val="0"/>
            <c:showLeaderLines val="1"/>
            <c:extLst>
              <c:ext xmlns:c15="http://schemas.microsoft.com/office/drawing/2012/chart" uri="{CE6537A1-D6FC-4f65-9D91-7224C49458BB}"/>
            </c:extLst>
          </c:dLbls>
          <c:cat>
            <c:strRef>
              <c:f>'Dati presentazione'!$A$21:$A$25</c:f>
              <c:strCache>
                <c:ptCount val="5"/>
                <c:pt idx="0">
                  <c:v>Large scale retailers</c:v>
                </c:pt>
                <c:pt idx="1">
                  <c:v>B2B partners</c:v>
                </c:pt>
                <c:pt idx="2">
                  <c:v>Normal trade</c:v>
                </c:pt>
                <c:pt idx="3">
                  <c:v>Private label</c:v>
                </c:pt>
                <c:pt idx="4">
                  <c:v>Food service</c:v>
                </c:pt>
              </c:strCache>
            </c:strRef>
          </c:cat>
          <c:val>
            <c:numRef>
              <c:f>'Dati presentazione'!$C$21:$C$25</c:f>
              <c:numCache>
                <c:formatCode>0.0%</c:formatCode>
                <c:ptCount val="5"/>
                <c:pt idx="0">
                  <c:v>0.60300000000000065</c:v>
                </c:pt>
                <c:pt idx="1">
                  <c:v>0.10700000000000012</c:v>
                </c:pt>
                <c:pt idx="2">
                  <c:v>0.17300000000000001</c:v>
                </c:pt>
                <c:pt idx="3">
                  <c:v>8.4000000000000047E-2</c:v>
                </c:pt>
                <c:pt idx="4">
                  <c:v>3.3000000000000002E-2</c:v>
                </c:pt>
              </c:numCache>
            </c:numRef>
          </c:val>
          <c:extLst>
            <c:ext xmlns:c16="http://schemas.microsoft.com/office/drawing/2014/chart" uri="{C3380CC4-5D6E-409C-BE32-E72D297353CC}">
              <c16:uniqueId val="{00000005-1FC0-4CF9-B637-EBF81C507BB0}"/>
            </c:ext>
          </c:extLst>
        </c:ser>
        <c:dLbls>
          <c:showLegendKey val="0"/>
          <c:showVal val="1"/>
          <c:showCatName val="0"/>
          <c:showSerName val="0"/>
          <c:showPercent val="0"/>
          <c:showBubbleSize val="0"/>
          <c:showLeaderLines val="1"/>
        </c:dLbls>
        <c:firstSliceAng val="0"/>
        <c:holeSize val="41"/>
      </c:doughnutChart>
    </c:plotArea>
    <c:plotVisOnly val="1"/>
    <c:dispBlanksAs val="zero"/>
    <c:showDLblsOverMax val="0"/>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'Dati presentazione'!$B$20</c:f>
              <c:strCache>
                <c:ptCount val="1"/>
                <c:pt idx="0">
                  <c:v>1H 2019</c:v>
                </c:pt>
              </c:strCache>
            </c:strRef>
          </c:tx>
          <c:dLbls>
            <c:dLbl>
              <c:idx val="0"/>
              <c:layout/>
              <c:tx>
                <c:rich>
                  <a:bodyPr/>
                  <a:lstStyle/>
                  <a:p>
                    <a:r>
                      <a:rPr lang="en-US" dirty="0" smtClean="0"/>
                      <a:t>59.9%</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6444-4DBA-AE31-4CB7A142E430}"/>
                </c:ext>
              </c:extLst>
            </c:dLbl>
            <c:dLbl>
              <c:idx val="1"/>
              <c:layout/>
              <c:tx>
                <c:rich>
                  <a:bodyPr/>
                  <a:lstStyle/>
                  <a:p>
                    <a:r>
                      <a:rPr lang="en-US" dirty="0" smtClean="0"/>
                      <a:t>10.4%</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6444-4DBA-AE31-4CB7A142E430}"/>
                </c:ext>
              </c:extLst>
            </c:dLbl>
            <c:dLbl>
              <c:idx val="2"/>
              <c:layout/>
              <c:tx>
                <c:rich>
                  <a:bodyPr/>
                  <a:lstStyle/>
                  <a:p>
                    <a:r>
                      <a:rPr lang="en-US" dirty="0" smtClean="0"/>
                      <a:t>17.4%</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6444-4DBA-AE31-4CB7A142E430}"/>
                </c:ext>
              </c:extLst>
            </c:dLbl>
            <c:dLbl>
              <c:idx val="3"/>
              <c:layout/>
              <c:tx>
                <c:rich>
                  <a:bodyPr/>
                  <a:lstStyle/>
                  <a:p>
                    <a:r>
                      <a:rPr lang="en-US" dirty="0" smtClean="0"/>
                      <a:t>9.4%</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6444-4DBA-AE31-4CB7A142E430}"/>
                </c:ext>
              </c:extLst>
            </c:dLbl>
            <c:dLbl>
              <c:idx val="4"/>
              <c:layout>
                <c:manualLayout>
                  <c:x val="-3.8341150500186012E-3"/>
                  <c:y val="-4.1202819527324706E-2"/>
                </c:manualLayout>
              </c:layout>
              <c:tx>
                <c:rich>
                  <a:bodyPr/>
                  <a:lstStyle/>
                  <a:p>
                    <a:r>
                      <a:rPr lang="en-US" dirty="0" smtClean="0"/>
                      <a:t>3.1%</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6444-4DBA-AE31-4CB7A142E430}"/>
                </c:ext>
              </c:extLst>
            </c:dLbl>
            <c:spPr>
              <a:noFill/>
              <a:ln>
                <a:noFill/>
              </a:ln>
              <a:effectLst/>
            </c:spPr>
            <c:txPr>
              <a:bodyPr/>
              <a:lstStyle/>
              <a:p>
                <a:pPr>
                  <a:defRPr sz="800">
                    <a:solidFill>
                      <a:schemeClr val="bg1"/>
                    </a:solidFill>
                    <a:latin typeface="Segoe UI Semibold" pitchFamily="34" charset="0"/>
                    <a:cs typeface="Segoe UI Semibold" pitchFamily="34" charset="0"/>
                  </a:defRPr>
                </a:pPr>
                <a:endParaRPr lang="it-IT"/>
              </a:p>
            </c:txPr>
            <c:showLegendKey val="0"/>
            <c:showVal val="1"/>
            <c:showCatName val="0"/>
            <c:showSerName val="0"/>
            <c:showPercent val="0"/>
            <c:showBubbleSize val="0"/>
            <c:showLeaderLines val="1"/>
            <c:extLst>
              <c:ext xmlns:c15="http://schemas.microsoft.com/office/drawing/2012/chart" uri="{CE6537A1-D6FC-4f65-9D91-7224C49458BB}"/>
            </c:extLst>
          </c:dLbls>
          <c:cat>
            <c:strRef>
              <c:f>'Dati presentazione'!$A$21:$A$25</c:f>
              <c:strCache>
                <c:ptCount val="5"/>
                <c:pt idx="0">
                  <c:v>Large scale retailers</c:v>
                </c:pt>
                <c:pt idx="1">
                  <c:v>B2B partners</c:v>
                </c:pt>
                <c:pt idx="2">
                  <c:v>Normal trade</c:v>
                </c:pt>
                <c:pt idx="3">
                  <c:v>Private label</c:v>
                </c:pt>
                <c:pt idx="4">
                  <c:v>Food service</c:v>
                </c:pt>
              </c:strCache>
            </c:strRef>
          </c:cat>
          <c:val>
            <c:numRef>
              <c:f>'Dati presentazione'!$C$21:$C$25</c:f>
              <c:numCache>
                <c:formatCode>0.0%</c:formatCode>
                <c:ptCount val="5"/>
                <c:pt idx="0">
                  <c:v>0.60300000000000065</c:v>
                </c:pt>
                <c:pt idx="1">
                  <c:v>0.10700000000000012</c:v>
                </c:pt>
                <c:pt idx="2">
                  <c:v>0.17300000000000001</c:v>
                </c:pt>
                <c:pt idx="3">
                  <c:v>8.4000000000000047E-2</c:v>
                </c:pt>
                <c:pt idx="4">
                  <c:v>3.3000000000000002E-2</c:v>
                </c:pt>
              </c:numCache>
            </c:numRef>
          </c:val>
          <c:extLst>
            <c:ext xmlns:c16="http://schemas.microsoft.com/office/drawing/2014/chart" uri="{C3380CC4-5D6E-409C-BE32-E72D297353CC}">
              <c16:uniqueId val="{00000005-6444-4DBA-AE31-4CB7A142E430}"/>
            </c:ext>
          </c:extLst>
        </c:ser>
        <c:dLbls>
          <c:showLegendKey val="0"/>
          <c:showVal val="1"/>
          <c:showCatName val="0"/>
          <c:showSerName val="0"/>
          <c:showPercent val="0"/>
          <c:showBubbleSize val="0"/>
          <c:showLeaderLines val="1"/>
        </c:dLbls>
        <c:firstSliceAng val="0"/>
        <c:holeSize val="41"/>
      </c:doughnutChart>
    </c:plotArea>
    <c:plotVisOnly val="1"/>
    <c:dispBlanksAs val="zero"/>
    <c:showDLblsOverMax val="0"/>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'Dati presentazione'!$A$54</c:f>
              <c:strCache>
                <c:ptCount val="1"/>
                <c:pt idx="0">
                  <c:v>Italy</c:v>
                </c:pt>
              </c:strCache>
            </c:strRef>
          </c:tx>
          <c:spPr>
            <a:solidFill>
              <a:schemeClr val="accent2"/>
            </a:solidFill>
          </c:spPr>
          <c:invertIfNegative val="0"/>
          <c:dLbls>
            <c:dLbl>
              <c:idx val="0"/>
              <c:layout/>
              <c:tx>
                <c:rich>
                  <a:bodyPr/>
                  <a:lstStyle/>
                  <a:p>
                    <a:r>
                      <a:rPr lang="en-US" smtClean="0"/>
                      <a:t>245.24  </a:t>
                    </a:r>
                    <a:endParaRPr lang="en-US"/>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236E-4969-84AC-200C9FD14BCD}"/>
                </c:ext>
              </c:extLst>
            </c:dLbl>
            <c:dLbl>
              <c:idx val="1"/>
              <c:layout/>
              <c:tx>
                <c:rich>
                  <a:bodyPr/>
                  <a:lstStyle/>
                  <a:p>
                    <a:r>
                      <a:rPr lang="en-US" smtClean="0"/>
                      <a:t>251.38  </a:t>
                    </a:r>
                    <a:endParaRPr lang="en-US"/>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236E-4969-84AC-200C9FD14BCD}"/>
                </c:ext>
              </c:extLst>
            </c:dLbl>
            <c:spPr>
              <a:noFill/>
              <a:ln>
                <a:noFill/>
              </a:ln>
              <a:effectLst/>
            </c:spPr>
            <c:txPr>
              <a:bodyPr/>
              <a:lstStyle/>
              <a:p>
                <a:pPr>
                  <a:defRPr>
                    <a:solidFill>
                      <a:schemeClr val="bg1"/>
                    </a:solidFill>
                    <a:latin typeface="Segoe UI Semibold" pitchFamily="34" charset="0"/>
                    <a:cs typeface="Segoe UI Semibold" pitchFamily="34" charset="0"/>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('Dati presentazione'!$B$53,'Dati presentazione'!$D$53)</c:f>
              <c:strCache>
                <c:ptCount val="2"/>
                <c:pt idx="0">
                  <c:v>9M 2019</c:v>
                </c:pt>
                <c:pt idx="1">
                  <c:v>9M 2020</c:v>
                </c:pt>
              </c:strCache>
            </c:strRef>
          </c:cat>
          <c:val>
            <c:numRef>
              <c:f>('Dati presentazione'!$B$54,'Dati presentazione'!$D$54)</c:f>
              <c:numCache>
                <c:formatCode>#,##0_);[Red]\(#,##0\)</c:formatCode>
                <c:ptCount val="2"/>
                <c:pt idx="0">
                  <c:v>245238.22618485498</c:v>
                </c:pt>
                <c:pt idx="1">
                  <c:v>251380.81800999999</c:v>
                </c:pt>
              </c:numCache>
            </c:numRef>
          </c:val>
          <c:extLst>
            <c:ext xmlns:c16="http://schemas.microsoft.com/office/drawing/2014/chart" uri="{C3380CC4-5D6E-409C-BE32-E72D297353CC}">
              <c16:uniqueId val="{00000002-236E-4969-84AC-200C9FD14BCD}"/>
            </c:ext>
          </c:extLst>
        </c:ser>
        <c:ser>
          <c:idx val="1"/>
          <c:order val="1"/>
          <c:tx>
            <c:strRef>
              <c:f>'Dati presentazione'!$A$55</c:f>
              <c:strCache>
                <c:ptCount val="1"/>
                <c:pt idx="0">
                  <c:v>Germany</c:v>
                </c:pt>
              </c:strCache>
            </c:strRef>
          </c:tx>
          <c:spPr>
            <a:solidFill>
              <a:schemeClr val="tx2"/>
            </a:solidFill>
          </c:spPr>
          <c:invertIfNegative val="0"/>
          <c:dLbls>
            <c:dLbl>
              <c:idx val="0"/>
              <c:layout/>
              <c:tx>
                <c:rich>
                  <a:bodyPr/>
                  <a:lstStyle/>
                  <a:p>
                    <a:r>
                      <a:rPr lang="en-US" smtClean="0"/>
                      <a:t>66.09  </a:t>
                    </a:r>
                    <a:endParaRPr lang="en-US"/>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236E-4969-84AC-200C9FD14BCD}"/>
                </c:ext>
              </c:extLst>
            </c:dLbl>
            <c:dLbl>
              <c:idx val="1"/>
              <c:layout/>
              <c:tx>
                <c:rich>
                  <a:bodyPr/>
                  <a:lstStyle/>
                  <a:p>
                    <a:r>
                      <a:rPr lang="en-US" smtClean="0"/>
                      <a:t>75.66  </a:t>
                    </a:r>
                    <a:endParaRPr lang="en-US"/>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236E-4969-84AC-200C9FD14BCD}"/>
                </c:ext>
              </c:extLst>
            </c:dLbl>
            <c:spPr>
              <a:noFill/>
              <a:ln>
                <a:noFill/>
              </a:ln>
              <a:effectLst/>
            </c:spPr>
            <c:txPr>
              <a:bodyPr/>
              <a:lstStyle/>
              <a:p>
                <a:pPr>
                  <a:defRPr>
                    <a:solidFill>
                      <a:schemeClr val="bg1"/>
                    </a:solidFill>
                    <a:latin typeface="Segoe UI Semibold" pitchFamily="34" charset="0"/>
                    <a:cs typeface="Segoe UI Semibold" pitchFamily="34" charset="0"/>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('Dati presentazione'!$B$53,'Dati presentazione'!$D$53)</c:f>
              <c:strCache>
                <c:ptCount val="2"/>
                <c:pt idx="0">
                  <c:v>9M 2019</c:v>
                </c:pt>
                <c:pt idx="1">
                  <c:v>9M 2020</c:v>
                </c:pt>
              </c:strCache>
            </c:strRef>
          </c:cat>
          <c:val>
            <c:numRef>
              <c:f>('Dati presentazione'!$B$55,'Dati presentazione'!$D$55)</c:f>
              <c:numCache>
                <c:formatCode>#,##0_);[Red]\(#,##0\)</c:formatCode>
                <c:ptCount val="2"/>
                <c:pt idx="0">
                  <c:v>66088</c:v>
                </c:pt>
                <c:pt idx="1">
                  <c:v>75660</c:v>
                </c:pt>
              </c:numCache>
            </c:numRef>
          </c:val>
          <c:extLst>
            <c:ext xmlns:c16="http://schemas.microsoft.com/office/drawing/2014/chart" uri="{C3380CC4-5D6E-409C-BE32-E72D297353CC}">
              <c16:uniqueId val="{00000005-236E-4969-84AC-200C9FD14BCD}"/>
            </c:ext>
          </c:extLst>
        </c:ser>
        <c:ser>
          <c:idx val="2"/>
          <c:order val="2"/>
          <c:tx>
            <c:strRef>
              <c:f>'Dati presentazione'!$A$56</c:f>
              <c:strCache>
                <c:ptCount val="1"/>
                <c:pt idx="0">
                  <c:v>Other countries</c:v>
                </c:pt>
              </c:strCache>
            </c:strRef>
          </c:tx>
          <c:spPr>
            <a:solidFill>
              <a:schemeClr val="accent4"/>
            </a:solidFill>
          </c:spPr>
          <c:invertIfNegative val="0"/>
          <c:dLbls>
            <c:dLbl>
              <c:idx val="0"/>
              <c:layout/>
              <c:tx>
                <c:rich>
                  <a:bodyPr/>
                  <a:lstStyle/>
                  <a:p>
                    <a:r>
                      <a:rPr lang="en-US" smtClean="0"/>
                      <a:t>42.27  </a:t>
                    </a:r>
                    <a:endParaRPr lang="en-US"/>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236E-4969-84AC-200C9FD14BCD}"/>
                </c:ext>
              </c:extLst>
            </c:dLbl>
            <c:dLbl>
              <c:idx val="1"/>
              <c:layout/>
              <c:tx>
                <c:rich>
                  <a:bodyPr/>
                  <a:lstStyle/>
                  <a:p>
                    <a:r>
                      <a:rPr lang="en-US" smtClean="0"/>
                      <a:t>45.62  </a:t>
                    </a:r>
                    <a:endParaRPr lang="en-US"/>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236E-4969-84AC-200C9FD14BCD}"/>
                </c:ext>
              </c:extLst>
            </c:dLbl>
            <c:spPr>
              <a:noFill/>
              <a:ln>
                <a:noFill/>
              </a:ln>
              <a:effectLst/>
            </c:spPr>
            <c:txPr>
              <a:bodyPr/>
              <a:lstStyle/>
              <a:p>
                <a:pPr>
                  <a:defRPr>
                    <a:solidFill>
                      <a:schemeClr val="bg1"/>
                    </a:solidFill>
                    <a:latin typeface="Segoe UI Semibold" pitchFamily="34" charset="0"/>
                    <a:cs typeface="Segoe UI Semibold" pitchFamily="34" charset="0"/>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('Dati presentazione'!$B$53,'Dati presentazione'!$D$53)</c:f>
              <c:strCache>
                <c:ptCount val="2"/>
                <c:pt idx="0">
                  <c:v>9M 2019</c:v>
                </c:pt>
                <c:pt idx="1">
                  <c:v>9M 2020</c:v>
                </c:pt>
              </c:strCache>
            </c:strRef>
          </c:cat>
          <c:val>
            <c:numRef>
              <c:f>('Dati presentazione'!$B$56,'Dati presentazione'!$D$56)</c:f>
              <c:numCache>
                <c:formatCode>#,##0_);[Red]\(#,##0\)</c:formatCode>
                <c:ptCount val="2"/>
                <c:pt idx="0">
                  <c:v>42268</c:v>
                </c:pt>
                <c:pt idx="1">
                  <c:v>45623.181989999997</c:v>
                </c:pt>
              </c:numCache>
            </c:numRef>
          </c:val>
          <c:extLst>
            <c:ext xmlns:c16="http://schemas.microsoft.com/office/drawing/2014/chart" uri="{C3380CC4-5D6E-409C-BE32-E72D297353CC}">
              <c16:uniqueId val="{00000008-236E-4969-84AC-200C9FD14BCD}"/>
            </c:ext>
          </c:extLst>
        </c:ser>
        <c:dLbls>
          <c:showLegendKey val="0"/>
          <c:showVal val="1"/>
          <c:showCatName val="0"/>
          <c:showSerName val="0"/>
          <c:showPercent val="0"/>
          <c:showBubbleSize val="0"/>
        </c:dLbls>
        <c:gapWidth val="110"/>
        <c:overlap val="100"/>
        <c:axId val="132200320"/>
        <c:axId val="132201856"/>
      </c:barChart>
      <c:catAx>
        <c:axId val="132200320"/>
        <c:scaling>
          <c:orientation val="minMax"/>
        </c:scaling>
        <c:delete val="0"/>
        <c:axPos val="b"/>
        <c:numFmt formatCode="General" sourceLinked="1"/>
        <c:majorTickMark val="out"/>
        <c:minorTickMark val="none"/>
        <c:tickLblPos val="nextTo"/>
        <c:txPr>
          <a:bodyPr/>
          <a:lstStyle/>
          <a:p>
            <a:pPr>
              <a:defRPr>
                <a:latin typeface="Segoe UI Light" pitchFamily="34" charset="0"/>
                <a:cs typeface="Segoe UI Light" pitchFamily="34" charset="0"/>
              </a:defRPr>
            </a:pPr>
            <a:endParaRPr lang="it-IT"/>
          </a:p>
        </c:txPr>
        <c:crossAx val="132201856"/>
        <c:crosses val="autoZero"/>
        <c:auto val="1"/>
        <c:lblAlgn val="ctr"/>
        <c:lblOffset val="100"/>
        <c:noMultiLvlLbl val="0"/>
      </c:catAx>
      <c:valAx>
        <c:axId val="132201856"/>
        <c:scaling>
          <c:orientation val="minMax"/>
        </c:scaling>
        <c:delete val="1"/>
        <c:axPos val="l"/>
        <c:numFmt formatCode="#,##0_);[Red]\(#,##0\)" sourceLinked="1"/>
        <c:majorTickMark val="out"/>
        <c:minorTickMark val="none"/>
        <c:tickLblPos val="none"/>
        <c:crossAx val="132200320"/>
        <c:crosses val="autoZero"/>
        <c:crossBetween val="between"/>
      </c:valAx>
      <c:spPr>
        <a:noFill/>
        <a:ln w="25400">
          <a:noFill/>
        </a:ln>
      </c:spPr>
    </c:plotArea>
    <c:legend>
      <c:legendPos val="r"/>
      <c:layout>
        <c:manualLayout>
          <c:xMode val="edge"/>
          <c:yMode val="edge"/>
          <c:x val="0.73477346977197455"/>
          <c:y val="0.32145952479361067"/>
          <c:w val="0.21178067931381983"/>
          <c:h val="0.33226242367570213"/>
        </c:manualLayout>
      </c:layout>
      <c:overlay val="0"/>
      <c:txPr>
        <a:bodyPr/>
        <a:lstStyle/>
        <a:p>
          <a:pPr>
            <a:defRPr sz="900">
              <a:latin typeface="Segoe UI Light" pitchFamily="34" charset="0"/>
              <a:cs typeface="Segoe UI Light" pitchFamily="34" charset="0"/>
            </a:defRPr>
          </a:pPr>
          <a:endParaRPr lang="it-IT"/>
        </a:p>
      </c:txPr>
    </c:legend>
    <c:plotVisOnly val="1"/>
    <c:dispBlanksAs val="gap"/>
    <c:showDLblsOverMax val="0"/>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'Dati presentazione'!$B$34</c:f>
              <c:strCache>
                <c:ptCount val="1"/>
                <c:pt idx="0">
                  <c:v>1H 2019</c:v>
                </c:pt>
              </c:strCache>
            </c:strRef>
          </c:tx>
          <c:spPr>
            <a:solidFill>
              <a:schemeClr val="tx2"/>
            </a:solidFill>
          </c:spPr>
          <c:dPt>
            <c:idx val="0"/>
            <c:bubble3D val="0"/>
            <c:spPr>
              <a:solidFill>
                <a:schemeClr val="accent2"/>
              </a:solidFill>
            </c:spPr>
            <c:extLst>
              <c:ext xmlns:c16="http://schemas.microsoft.com/office/drawing/2014/chart" uri="{C3380CC4-5D6E-409C-BE32-E72D297353CC}">
                <c16:uniqueId val="{00000000-573A-4005-A799-98F82CC8E560}"/>
              </c:ext>
            </c:extLst>
          </c:dPt>
          <c:dPt>
            <c:idx val="2"/>
            <c:bubble3D val="0"/>
            <c:spPr>
              <a:solidFill>
                <a:schemeClr val="accent4"/>
              </a:solidFill>
            </c:spPr>
            <c:extLst>
              <c:ext xmlns:c16="http://schemas.microsoft.com/office/drawing/2014/chart" uri="{C3380CC4-5D6E-409C-BE32-E72D297353CC}">
                <c16:uniqueId val="{00000001-573A-4005-A799-98F82CC8E560}"/>
              </c:ext>
            </c:extLst>
          </c:dPt>
          <c:dLbls>
            <c:dLbl>
              <c:idx val="0"/>
              <c:layout/>
              <c:tx>
                <c:rich>
                  <a:bodyPr/>
                  <a:lstStyle/>
                  <a:p>
                    <a:r>
                      <a:rPr lang="en-US" dirty="0" smtClean="0"/>
                      <a:t>69.4%</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573A-4005-A799-98F82CC8E560}"/>
                </c:ext>
              </c:extLst>
            </c:dLbl>
            <c:dLbl>
              <c:idx val="1"/>
              <c:layout/>
              <c:tx>
                <c:rich>
                  <a:bodyPr/>
                  <a:lstStyle/>
                  <a:p>
                    <a:r>
                      <a:rPr lang="en-US" dirty="0" smtClean="0"/>
                      <a:t>18.7%</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573A-4005-A799-98F82CC8E560}"/>
                </c:ext>
              </c:extLst>
            </c:dLbl>
            <c:dLbl>
              <c:idx val="2"/>
              <c:layout>
                <c:manualLayout>
                  <c:x val="-9.0445790923515609E-3"/>
                  <c:y val="-2.0068728811952322E-2"/>
                </c:manualLayout>
              </c:layout>
              <c:tx>
                <c:rich>
                  <a:bodyPr/>
                  <a:lstStyle/>
                  <a:p>
                    <a:r>
                      <a:rPr lang="en-US" dirty="0" smtClean="0"/>
                      <a:t>12.1%</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573A-4005-A799-98F82CC8E560}"/>
                </c:ext>
              </c:extLst>
            </c:dLbl>
            <c:spPr>
              <a:noFill/>
              <a:ln>
                <a:noFill/>
              </a:ln>
              <a:effectLst/>
            </c:spPr>
            <c:txPr>
              <a:bodyPr/>
              <a:lstStyle/>
              <a:p>
                <a:pPr>
                  <a:defRPr sz="900">
                    <a:solidFill>
                      <a:schemeClr val="bg1"/>
                    </a:solidFill>
                    <a:latin typeface="Segoe UI Semibold" pitchFamily="34" charset="0"/>
                    <a:cs typeface="Segoe UI Semibold" pitchFamily="34" charset="0"/>
                  </a:defRPr>
                </a:pPr>
                <a:endParaRPr lang="it-IT"/>
              </a:p>
            </c:txPr>
            <c:showLegendKey val="0"/>
            <c:showVal val="1"/>
            <c:showCatName val="0"/>
            <c:showSerName val="0"/>
            <c:showPercent val="0"/>
            <c:showBubbleSize val="0"/>
            <c:showLeaderLines val="1"/>
            <c:extLst>
              <c:ext xmlns:c15="http://schemas.microsoft.com/office/drawing/2012/chart" uri="{CE6537A1-D6FC-4f65-9D91-7224C49458BB}"/>
            </c:extLst>
          </c:dLbls>
          <c:cat>
            <c:strRef>
              <c:f>'Dati presentazione'!$A$35:$A$37</c:f>
              <c:strCache>
                <c:ptCount val="3"/>
                <c:pt idx="0">
                  <c:v>Italy</c:v>
                </c:pt>
                <c:pt idx="1">
                  <c:v>Germany</c:v>
                </c:pt>
                <c:pt idx="2">
                  <c:v>Other countries</c:v>
                </c:pt>
              </c:strCache>
            </c:strRef>
          </c:cat>
          <c:val>
            <c:numRef>
              <c:f>'Dati presentazione'!$C$35:$C$37</c:f>
              <c:numCache>
                <c:formatCode>0.0%</c:formatCode>
                <c:ptCount val="3"/>
                <c:pt idx="0">
                  <c:v>0.70523428696260759</c:v>
                </c:pt>
                <c:pt idx="1">
                  <c:v>0.17518166419572581</c:v>
                </c:pt>
                <c:pt idx="2">
                  <c:v>0.11958404884166622</c:v>
                </c:pt>
              </c:numCache>
            </c:numRef>
          </c:val>
          <c:extLst>
            <c:ext xmlns:c16="http://schemas.microsoft.com/office/drawing/2014/chart" uri="{C3380CC4-5D6E-409C-BE32-E72D297353CC}">
              <c16:uniqueId val="{00000003-573A-4005-A799-98F82CC8E560}"/>
            </c:ext>
          </c:extLst>
        </c:ser>
        <c:dLbls>
          <c:showLegendKey val="0"/>
          <c:showVal val="1"/>
          <c:showCatName val="0"/>
          <c:showSerName val="0"/>
          <c:showPercent val="0"/>
          <c:showBubbleSize val="0"/>
          <c:showLeaderLines val="1"/>
        </c:dLbls>
        <c:firstSliceAng val="0"/>
        <c:holeSize val="40"/>
      </c:doughnutChart>
    </c:plotArea>
    <c:plotVisOnly val="1"/>
    <c:dispBlanksAs val="zero"/>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Segoe UI Semibold" pitchFamily="34" charset="0"/>
                <a:ea typeface="+mn-ea"/>
                <a:cs typeface="Segoe UI Semibold" pitchFamily="34" charset="0"/>
              </a:defRPr>
            </a:pPr>
            <a:r>
              <a:rPr lang="en-US" sz="1200" b="1" dirty="0" smtClean="0">
                <a:solidFill>
                  <a:sysClr val="windowText" lastClr="000000"/>
                </a:solidFill>
                <a:latin typeface="Segoe UI Semibold" pitchFamily="34" charset="0"/>
                <a:cs typeface="Segoe UI Semibold" pitchFamily="34" charset="0"/>
              </a:rPr>
              <a:t>Revenue</a:t>
            </a:r>
            <a:r>
              <a:rPr lang="en-US" sz="1200" b="1" baseline="0" dirty="0" smtClean="0">
                <a:solidFill>
                  <a:sysClr val="windowText" lastClr="000000"/>
                </a:solidFill>
                <a:latin typeface="Segoe UI Semibold" pitchFamily="34" charset="0"/>
                <a:cs typeface="Segoe UI Semibold" pitchFamily="34" charset="0"/>
              </a:rPr>
              <a:t> </a:t>
            </a:r>
            <a:r>
              <a:rPr lang="en-US" sz="1200" b="1" baseline="0" dirty="0">
                <a:solidFill>
                  <a:sysClr val="windowText" lastClr="000000"/>
                </a:solidFill>
                <a:latin typeface="Segoe UI Semibold" pitchFamily="34" charset="0"/>
                <a:cs typeface="Segoe UI Semibold" pitchFamily="34" charset="0"/>
              </a:rPr>
              <a:t>growth in % YTD 2020</a:t>
            </a:r>
            <a:r>
              <a:rPr lang="en-US" sz="1200" b="1" dirty="0">
                <a:solidFill>
                  <a:sysClr val="windowText" lastClr="000000"/>
                </a:solidFill>
                <a:latin typeface="Segoe UI Semibold" pitchFamily="34" charset="0"/>
                <a:cs typeface="Segoe UI Semibold" pitchFamily="34" charset="0"/>
              </a:rPr>
              <a:t> </a:t>
            </a:r>
          </a:p>
        </c:rich>
      </c:tx>
      <c:layout>
        <c:manualLayout>
          <c:xMode val="edge"/>
          <c:yMode val="edge"/>
          <c:x val="0.27132780701134218"/>
          <c:y val="0"/>
        </c:manualLayout>
      </c:layout>
      <c:overlay val="0"/>
      <c:spPr>
        <a:noFill/>
        <a:ln>
          <a:noFill/>
        </a:ln>
        <a:effectLst/>
      </c:spPr>
    </c:title>
    <c:autoTitleDeleted val="0"/>
    <c:plotArea>
      <c:layout>
        <c:manualLayout>
          <c:layoutTarget val="inner"/>
          <c:xMode val="edge"/>
          <c:yMode val="edge"/>
          <c:x val="0.16084504709820641"/>
          <c:y val="0.11431064572425828"/>
          <c:w val="0.79852266588859666"/>
          <c:h val="0.83682373472949423"/>
        </c:manualLayout>
      </c:layout>
      <c:barChart>
        <c:barDir val="bar"/>
        <c:grouping val="clustered"/>
        <c:varyColors val="0"/>
        <c:ser>
          <c:idx val="1"/>
          <c:order val="0"/>
          <c:tx>
            <c:strRef>
              <c:f>'market share panetti'!$C$3</c:f>
              <c:strCache>
                <c:ptCount val="1"/>
                <c:pt idx="0">
                  <c:v>Var % Ven Val </c:v>
                </c:pt>
              </c:strCache>
            </c:strRef>
          </c:tx>
          <c:spPr>
            <a:solidFill>
              <a:schemeClr val="accent1">
                <a:lumMod val="20000"/>
                <a:lumOff val="80000"/>
              </a:schemeClr>
            </a:solidFill>
            <a:ln>
              <a:noFill/>
            </a:ln>
            <a:effectLst/>
          </c:spPr>
          <c:invertIfNegative val="0"/>
          <c:dPt>
            <c:idx val="0"/>
            <c:invertIfNegative val="0"/>
            <c:bubble3D val="0"/>
            <c:spPr>
              <a:solidFill>
                <a:srgbClr val="C00000"/>
              </a:solidFill>
              <a:ln>
                <a:noFill/>
              </a:ln>
              <a:effectLst/>
            </c:spPr>
            <c:extLst>
              <c:ext xmlns:c16="http://schemas.microsoft.com/office/drawing/2014/chart" uri="{C3380CC4-5D6E-409C-BE32-E72D297353CC}">
                <c16:uniqueId val="{00000026-CAC6-4954-96D9-FA5927325804}"/>
              </c:ext>
            </c:extLst>
          </c:dPt>
          <c:dPt>
            <c:idx val="3"/>
            <c:invertIfNegative val="0"/>
            <c:bubble3D val="0"/>
            <c:spPr>
              <a:solidFill>
                <a:schemeClr val="accent1">
                  <a:lumMod val="75000"/>
                </a:schemeClr>
              </a:solidFill>
              <a:ln>
                <a:noFill/>
              </a:ln>
              <a:effectLst/>
            </c:spPr>
            <c:extLst>
              <c:ext xmlns:c16="http://schemas.microsoft.com/office/drawing/2014/chart" uri="{C3380CC4-5D6E-409C-BE32-E72D297353CC}">
                <c16:uniqueId val="{00000003-A94C-4A30-BD9F-2457B582233C}"/>
              </c:ext>
            </c:extLst>
          </c:dPt>
          <c:dLbls>
            <c:dLbl>
              <c:idx val="0"/>
              <c:layout/>
              <c:tx>
                <c:rich>
                  <a:bodyPr/>
                  <a:lstStyle/>
                  <a:p>
                    <a:r>
                      <a:rPr lang="en-US" smtClean="0"/>
                      <a:t>4.7</a:t>
                    </a:r>
                    <a:endParaRPr lang="en-US"/>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6-CAC6-4954-96D9-FA5927325804}"/>
                </c:ext>
              </c:extLst>
            </c:dLbl>
            <c:dLbl>
              <c:idx val="1"/>
              <c:layout/>
              <c:tx>
                <c:rich>
                  <a:bodyPr/>
                  <a:lstStyle/>
                  <a:p>
                    <a:r>
                      <a:rPr lang="en-US" smtClean="0"/>
                      <a:t>8.6</a:t>
                    </a:r>
                    <a:endParaRPr lang="en-US"/>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C69B-411E-9994-D98BBB6CC1DE}"/>
                </c:ext>
              </c:extLst>
            </c:dLbl>
            <c:dLbl>
              <c:idx val="2"/>
              <c:layout/>
              <c:tx>
                <c:rich>
                  <a:bodyPr/>
                  <a:lstStyle/>
                  <a:p>
                    <a:r>
                      <a:rPr lang="en-US" smtClean="0"/>
                      <a:t>2.8</a:t>
                    </a:r>
                    <a:endParaRPr lang="en-US"/>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C69B-411E-9994-D98BBB6CC1DE}"/>
                </c:ext>
              </c:extLst>
            </c:dLbl>
            <c:dLbl>
              <c:idx val="3"/>
              <c:layout/>
              <c:tx>
                <c:rich>
                  <a:bodyPr/>
                  <a:lstStyle/>
                  <a:p>
                    <a:r>
                      <a:rPr lang="en-US" smtClean="0"/>
                      <a:t>12.5</a:t>
                    </a:r>
                    <a:endParaRPr lang="en-US"/>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A94C-4A30-BD9F-2457B582233C}"/>
                </c:ext>
              </c:extLst>
            </c:dLbl>
            <c:dLbl>
              <c:idx val="4"/>
              <c:layout/>
              <c:tx>
                <c:rich>
                  <a:bodyPr/>
                  <a:lstStyle/>
                  <a:p>
                    <a:r>
                      <a:rPr lang="en-US" smtClean="0"/>
                      <a:t>10.8</a:t>
                    </a:r>
                    <a:endParaRPr lang="en-US"/>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C69B-411E-9994-D98BBB6CC1DE}"/>
                </c:ext>
              </c:extLst>
            </c:dLbl>
            <c:dLbl>
              <c:idx val="5"/>
              <c:layout>
                <c:manualLayout>
                  <c:x val="-0.20831231098616443"/>
                  <c:y val="-3.1994976522772861E-17"/>
                </c:manualLayout>
              </c:layout>
              <c:tx>
                <c:rich>
                  <a:bodyPr/>
                  <a:lstStyle/>
                  <a:p>
                    <a:r>
                      <a:rPr lang="en-US" dirty="0" smtClean="0"/>
                      <a:t>-3.3</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CAC6-4954-96D9-FA5927325804}"/>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ysClr val="windowText" lastClr="000000"/>
                    </a:solidFill>
                    <a:latin typeface="Segoe UI Semibold" pitchFamily="34" charset="0"/>
                    <a:ea typeface="+mn-ea"/>
                    <a:cs typeface="Segoe UI Semibold" pitchFamily="34" charset="0"/>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'market share panetti'!$A$4:$A$9</c:f>
              <c:strCache>
                <c:ptCount val="6"/>
                <c:pt idx="0">
                  <c:v>Total Bread Sub. Italian market</c:v>
                </c:pt>
                <c:pt idx="1">
                  <c:v>Barilla</c:v>
                </c:pt>
                <c:pt idx="2">
                  <c:v>Private Label</c:v>
                </c:pt>
                <c:pt idx="3">
                  <c:v>Newlat</c:v>
                </c:pt>
                <c:pt idx="4">
                  <c:v>Da Re</c:v>
                </c:pt>
                <c:pt idx="5">
                  <c:v>San Carlo</c:v>
                </c:pt>
              </c:strCache>
            </c:strRef>
          </c:cat>
          <c:val>
            <c:numRef>
              <c:f>'market share panetti'!$C$4:$C$9</c:f>
              <c:numCache>
                <c:formatCode>General</c:formatCode>
                <c:ptCount val="6"/>
                <c:pt idx="0">
                  <c:v>4.7</c:v>
                </c:pt>
                <c:pt idx="1">
                  <c:v>8.6</c:v>
                </c:pt>
                <c:pt idx="2">
                  <c:v>2.8</c:v>
                </c:pt>
                <c:pt idx="3">
                  <c:v>12.5</c:v>
                </c:pt>
                <c:pt idx="4">
                  <c:v>10.8</c:v>
                </c:pt>
                <c:pt idx="5">
                  <c:v>-3.3</c:v>
                </c:pt>
              </c:numCache>
            </c:numRef>
          </c:val>
          <c:extLst>
            <c:ext xmlns:c16="http://schemas.microsoft.com/office/drawing/2014/chart" uri="{C3380CC4-5D6E-409C-BE32-E72D297353CC}">
              <c16:uniqueId val="{00000000-CAC6-4954-96D9-FA5927325804}"/>
            </c:ext>
          </c:extLst>
        </c:ser>
        <c:dLbls>
          <c:showLegendKey val="0"/>
          <c:showVal val="0"/>
          <c:showCatName val="0"/>
          <c:showSerName val="0"/>
          <c:showPercent val="0"/>
          <c:showBubbleSize val="0"/>
        </c:dLbls>
        <c:gapWidth val="150"/>
        <c:axId val="196886912"/>
        <c:axId val="199082752"/>
      </c:barChart>
      <c:catAx>
        <c:axId val="1968869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Segoe UI Light" pitchFamily="34" charset="0"/>
                <a:ea typeface="+mn-ea"/>
                <a:cs typeface="Segoe UI Light" pitchFamily="34" charset="0"/>
              </a:defRPr>
            </a:pPr>
            <a:endParaRPr lang="it-IT"/>
          </a:p>
        </c:txPr>
        <c:crossAx val="199082752"/>
        <c:crosses val="autoZero"/>
        <c:auto val="1"/>
        <c:lblAlgn val="ctr"/>
        <c:lblOffset val="100"/>
        <c:noMultiLvlLbl val="0"/>
      </c:catAx>
      <c:valAx>
        <c:axId val="199082752"/>
        <c:scaling>
          <c:orientation val="minMax"/>
        </c:scaling>
        <c:delete val="1"/>
        <c:axPos val="b"/>
        <c:numFmt formatCode="General" sourceLinked="1"/>
        <c:majorTickMark val="none"/>
        <c:minorTickMark val="none"/>
        <c:tickLblPos val="none"/>
        <c:crossAx val="196886912"/>
        <c:crosses val="autoZero"/>
        <c:crossBetween val="between"/>
      </c:valAx>
      <c:spPr>
        <a:noFill/>
        <a:ln w="25400">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it-IT"/>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'Dati presentazione'!$B$34</c:f>
              <c:strCache>
                <c:ptCount val="1"/>
                <c:pt idx="0">
                  <c:v>1H 2019</c:v>
                </c:pt>
              </c:strCache>
            </c:strRef>
          </c:tx>
          <c:spPr>
            <a:solidFill>
              <a:schemeClr val="tx2"/>
            </a:solidFill>
          </c:spPr>
          <c:dPt>
            <c:idx val="0"/>
            <c:bubble3D val="0"/>
            <c:spPr>
              <a:solidFill>
                <a:schemeClr val="accent2"/>
              </a:solidFill>
            </c:spPr>
            <c:extLst>
              <c:ext xmlns:c16="http://schemas.microsoft.com/office/drawing/2014/chart" uri="{C3380CC4-5D6E-409C-BE32-E72D297353CC}">
                <c16:uniqueId val="{00000000-2AFA-4B8D-A893-C1ECDA7E52AE}"/>
              </c:ext>
            </c:extLst>
          </c:dPt>
          <c:dPt>
            <c:idx val="2"/>
            <c:bubble3D val="0"/>
            <c:spPr>
              <a:solidFill>
                <a:schemeClr val="accent4"/>
              </a:solidFill>
            </c:spPr>
            <c:extLst>
              <c:ext xmlns:c16="http://schemas.microsoft.com/office/drawing/2014/chart" uri="{C3380CC4-5D6E-409C-BE32-E72D297353CC}">
                <c16:uniqueId val="{00000001-2AFA-4B8D-A893-C1ECDA7E52AE}"/>
              </c:ext>
            </c:extLst>
          </c:dPt>
          <c:dLbls>
            <c:dLbl>
              <c:idx val="0"/>
              <c:layout/>
              <c:tx>
                <c:rich>
                  <a:bodyPr/>
                  <a:lstStyle/>
                  <a:p>
                    <a:r>
                      <a:rPr lang="en-US" dirty="0" smtClean="0"/>
                      <a:t>67.5%</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2AFA-4B8D-A893-C1ECDA7E52AE}"/>
                </c:ext>
              </c:extLst>
            </c:dLbl>
            <c:dLbl>
              <c:idx val="1"/>
              <c:layout/>
              <c:tx>
                <c:rich>
                  <a:bodyPr/>
                  <a:lstStyle/>
                  <a:p>
                    <a:r>
                      <a:rPr lang="en-US" dirty="0" smtClean="0"/>
                      <a:t>20.3%</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2AFA-4B8D-A893-C1ECDA7E52AE}"/>
                </c:ext>
              </c:extLst>
            </c:dLbl>
            <c:dLbl>
              <c:idx val="2"/>
              <c:layout/>
              <c:tx>
                <c:rich>
                  <a:bodyPr/>
                  <a:lstStyle/>
                  <a:p>
                    <a:r>
                      <a:rPr lang="en-US" dirty="0" smtClean="0"/>
                      <a:t>12.3%</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2AFA-4B8D-A893-C1ECDA7E52AE}"/>
                </c:ext>
              </c:extLst>
            </c:dLbl>
            <c:spPr>
              <a:noFill/>
              <a:ln>
                <a:noFill/>
              </a:ln>
              <a:effectLst/>
            </c:spPr>
            <c:txPr>
              <a:bodyPr/>
              <a:lstStyle/>
              <a:p>
                <a:pPr>
                  <a:defRPr sz="900">
                    <a:solidFill>
                      <a:schemeClr val="bg1"/>
                    </a:solidFill>
                    <a:latin typeface="Segoe UI Semibold" pitchFamily="34" charset="0"/>
                    <a:cs typeface="Segoe UI Semibold" pitchFamily="34" charset="0"/>
                  </a:defRPr>
                </a:pPr>
                <a:endParaRPr lang="it-IT"/>
              </a:p>
            </c:txPr>
            <c:showLegendKey val="0"/>
            <c:showVal val="1"/>
            <c:showCatName val="0"/>
            <c:showSerName val="0"/>
            <c:showPercent val="0"/>
            <c:showBubbleSize val="0"/>
            <c:showLeaderLines val="1"/>
            <c:extLst>
              <c:ext xmlns:c15="http://schemas.microsoft.com/office/drawing/2012/chart" uri="{CE6537A1-D6FC-4f65-9D91-7224C49458BB}"/>
            </c:extLst>
          </c:dLbls>
          <c:cat>
            <c:strRef>
              <c:f>'Dati presentazione'!$A$35:$A$37</c:f>
              <c:strCache>
                <c:ptCount val="3"/>
                <c:pt idx="0">
                  <c:v>Italy</c:v>
                </c:pt>
                <c:pt idx="1">
                  <c:v>Germany</c:v>
                </c:pt>
                <c:pt idx="2">
                  <c:v>Other countries</c:v>
                </c:pt>
              </c:strCache>
            </c:strRef>
          </c:cat>
          <c:val>
            <c:numRef>
              <c:f>'Dati presentazione'!$C$35:$C$37</c:f>
              <c:numCache>
                <c:formatCode>0.0%</c:formatCode>
                <c:ptCount val="3"/>
                <c:pt idx="0">
                  <c:v>0.70523428696260759</c:v>
                </c:pt>
                <c:pt idx="1">
                  <c:v>0.17518166419572581</c:v>
                </c:pt>
                <c:pt idx="2">
                  <c:v>0.11958404884166622</c:v>
                </c:pt>
              </c:numCache>
            </c:numRef>
          </c:val>
          <c:extLst>
            <c:ext xmlns:c16="http://schemas.microsoft.com/office/drawing/2014/chart" uri="{C3380CC4-5D6E-409C-BE32-E72D297353CC}">
              <c16:uniqueId val="{00000003-2AFA-4B8D-A893-C1ECDA7E52AE}"/>
            </c:ext>
          </c:extLst>
        </c:ser>
        <c:dLbls>
          <c:showLegendKey val="0"/>
          <c:showVal val="1"/>
          <c:showCatName val="0"/>
          <c:showSerName val="0"/>
          <c:showPercent val="0"/>
          <c:showBubbleSize val="0"/>
          <c:showLeaderLines val="1"/>
        </c:dLbls>
        <c:firstSliceAng val="0"/>
        <c:holeSize val="40"/>
      </c:doughnutChart>
    </c:plotArea>
    <c:plotVisOnly val="1"/>
    <c:dispBlanksAs val="zero"/>
    <c:showDLblsOverMax val="0"/>
  </c:chart>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'Dati presentazione'!$A$77</c:f>
              <c:strCache>
                <c:ptCount val="1"/>
                <c:pt idx="0">
                  <c:v>Pasta</c:v>
                </c:pt>
              </c:strCache>
            </c:strRef>
          </c:tx>
          <c:invertIfNegative val="0"/>
          <c:dLbls>
            <c:dLbl>
              <c:idx val="0"/>
              <c:layout/>
              <c:tx>
                <c:rich>
                  <a:bodyPr/>
                  <a:lstStyle/>
                  <a:p>
                    <a:r>
                      <a:rPr lang="en-US" smtClean="0"/>
                      <a:t>6.60  </a:t>
                    </a:r>
                    <a:endParaRPr lang="en-US"/>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C113-44AE-902B-47C29A911BD3}"/>
                </c:ext>
              </c:extLst>
            </c:dLbl>
            <c:dLbl>
              <c:idx val="1"/>
              <c:layout/>
              <c:tx>
                <c:rich>
                  <a:bodyPr/>
                  <a:lstStyle/>
                  <a:p>
                    <a:r>
                      <a:rPr lang="en-US" smtClean="0"/>
                      <a:t>8.15  </a:t>
                    </a:r>
                    <a:endParaRPr lang="en-US"/>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C113-44AE-902B-47C29A911BD3}"/>
                </c:ext>
              </c:extLst>
            </c:dLbl>
            <c:dLbl>
              <c:idx val="2"/>
              <c:layout/>
              <c:tx>
                <c:rich>
                  <a:bodyPr/>
                  <a:lstStyle/>
                  <a:p>
                    <a:r>
                      <a:rPr lang="en-US" smtClean="0"/>
                      <a:t>8.04  </a:t>
                    </a:r>
                    <a:endParaRPr lang="en-US"/>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C113-44AE-902B-47C29A911BD3}"/>
                </c:ext>
              </c:extLst>
            </c:dLbl>
            <c:spPr>
              <a:noFill/>
              <a:ln>
                <a:noFill/>
              </a:ln>
              <a:effectLst/>
            </c:spPr>
            <c:txPr>
              <a:bodyPr/>
              <a:lstStyle/>
              <a:p>
                <a:pPr>
                  <a:defRPr>
                    <a:solidFill>
                      <a:schemeClr val="bg1"/>
                    </a:solidFill>
                    <a:latin typeface="Segoe UI Semibold" pitchFamily="34" charset="0"/>
                    <a:cs typeface="Segoe UI Semibold" pitchFamily="34" charset="0"/>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('Dati presentazione'!$B$76,'Dati presentazione'!$D$76,'Dati presentazione'!$H$76)</c:f>
              <c:strCache>
                <c:ptCount val="3"/>
                <c:pt idx="0">
                  <c:v>Adj. 9M 2019</c:v>
                </c:pt>
                <c:pt idx="1">
                  <c:v>Adj. 9M 2020</c:v>
                </c:pt>
                <c:pt idx="2">
                  <c:v>9M 2020</c:v>
                </c:pt>
              </c:strCache>
            </c:strRef>
          </c:cat>
          <c:val>
            <c:numRef>
              <c:f>('Dati presentazione'!$B$77,'Dati presentazione'!$D$77,'Dati presentazione'!$H$77)</c:f>
              <c:numCache>
                <c:formatCode>#,##0_);[Red]\(#,##0\)</c:formatCode>
                <c:ptCount val="3"/>
                <c:pt idx="0">
                  <c:v>6597.9405299999835</c:v>
                </c:pt>
                <c:pt idx="1">
                  <c:v>8149.4670000000015</c:v>
                </c:pt>
                <c:pt idx="2">
                  <c:v>8041.4670000000015</c:v>
                </c:pt>
              </c:numCache>
            </c:numRef>
          </c:val>
          <c:extLst>
            <c:ext xmlns:c16="http://schemas.microsoft.com/office/drawing/2014/chart" uri="{C3380CC4-5D6E-409C-BE32-E72D297353CC}">
              <c16:uniqueId val="{00000003-C113-44AE-902B-47C29A911BD3}"/>
            </c:ext>
          </c:extLst>
        </c:ser>
        <c:ser>
          <c:idx val="1"/>
          <c:order val="1"/>
          <c:tx>
            <c:strRef>
              <c:f>'Dati presentazione'!$A$78</c:f>
              <c:strCache>
                <c:ptCount val="1"/>
                <c:pt idx="0">
                  <c:v>Milk Products</c:v>
                </c:pt>
              </c:strCache>
            </c:strRef>
          </c:tx>
          <c:invertIfNegative val="0"/>
          <c:dLbls>
            <c:dLbl>
              <c:idx val="0"/>
              <c:layout/>
              <c:tx>
                <c:rich>
                  <a:bodyPr/>
                  <a:lstStyle/>
                  <a:p>
                    <a:r>
                      <a:rPr lang="en-US" smtClean="0"/>
                      <a:t>8.23 </a:t>
                    </a:r>
                    <a:endParaRPr lang="en-US"/>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C113-44AE-902B-47C29A911BD3}"/>
                </c:ext>
              </c:extLst>
            </c:dLbl>
            <c:dLbl>
              <c:idx val="1"/>
              <c:layout/>
              <c:tx>
                <c:rich>
                  <a:bodyPr/>
                  <a:lstStyle/>
                  <a:p>
                    <a:r>
                      <a:rPr lang="en-US" smtClean="0"/>
                      <a:t>18.79  </a:t>
                    </a:r>
                    <a:endParaRPr lang="en-US"/>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C113-44AE-902B-47C29A911BD3}"/>
                </c:ext>
              </c:extLst>
            </c:dLbl>
            <c:dLbl>
              <c:idx val="2"/>
              <c:layout/>
              <c:tx>
                <c:rich>
                  <a:bodyPr/>
                  <a:lstStyle/>
                  <a:p>
                    <a:r>
                      <a:rPr lang="en-US" smtClean="0"/>
                      <a:t>17.60  </a:t>
                    </a:r>
                    <a:endParaRPr lang="en-US"/>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C113-44AE-902B-47C29A911BD3}"/>
                </c:ext>
              </c:extLst>
            </c:dLbl>
            <c:spPr>
              <a:noFill/>
              <a:ln>
                <a:noFill/>
              </a:ln>
              <a:effectLst/>
            </c:spPr>
            <c:txPr>
              <a:bodyPr/>
              <a:lstStyle/>
              <a:p>
                <a:pPr>
                  <a:defRPr>
                    <a:solidFill>
                      <a:schemeClr val="bg1"/>
                    </a:solidFill>
                    <a:latin typeface="Segoe UI Semibold" pitchFamily="34" charset="0"/>
                    <a:cs typeface="Segoe UI Semibold" pitchFamily="34" charset="0"/>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('Dati presentazione'!$B$76,'Dati presentazione'!$D$76,'Dati presentazione'!$H$76)</c:f>
              <c:strCache>
                <c:ptCount val="3"/>
                <c:pt idx="0">
                  <c:v>Adj. 9M 2019</c:v>
                </c:pt>
                <c:pt idx="1">
                  <c:v>Adj. 9M 2020</c:v>
                </c:pt>
                <c:pt idx="2">
                  <c:v>9M 2020</c:v>
                </c:pt>
              </c:strCache>
            </c:strRef>
          </c:cat>
          <c:val>
            <c:numRef>
              <c:f>('Dati presentazione'!$B$78,'Dati presentazione'!$D$78,'Dati presentazione'!$H$78)</c:f>
              <c:numCache>
                <c:formatCode>#,##0_);[Red]\(#,##0\)</c:formatCode>
                <c:ptCount val="3"/>
                <c:pt idx="0">
                  <c:v>8225</c:v>
                </c:pt>
                <c:pt idx="1">
                  <c:v>18787</c:v>
                </c:pt>
                <c:pt idx="2">
                  <c:v>17600</c:v>
                </c:pt>
              </c:numCache>
            </c:numRef>
          </c:val>
          <c:extLst>
            <c:ext xmlns:c16="http://schemas.microsoft.com/office/drawing/2014/chart" uri="{C3380CC4-5D6E-409C-BE32-E72D297353CC}">
              <c16:uniqueId val="{00000007-C113-44AE-902B-47C29A911BD3}"/>
            </c:ext>
          </c:extLst>
        </c:ser>
        <c:ser>
          <c:idx val="2"/>
          <c:order val="2"/>
          <c:tx>
            <c:strRef>
              <c:f>'Dati presentazione'!$A$79</c:f>
              <c:strCache>
                <c:ptCount val="1"/>
                <c:pt idx="0">
                  <c:v>Bakery Products</c:v>
                </c:pt>
              </c:strCache>
            </c:strRef>
          </c:tx>
          <c:invertIfNegative val="0"/>
          <c:dLbls>
            <c:dLbl>
              <c:idx val="0"/>
              <c:layout/>
              <c:tx>
                <c:rich>
                  <a:bodyPr/>
                  <a:lstStyle/>
                  <a:p>
                    <a:r>
                      <a:rPr lang="en-US" smtClean="0"/>
                      <a:t>3.60  </a:t>
                    </a:r>
                    <a:endParaRPr lang="en-US"/>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C113-44AE-902B-47C29A911BD3}"/>
                </c:ext>
              </c:extLst>
            </c:dLbl>
            <c:dLbl>
              <c:idx val="1"/>
              <c:layout/>
              <c:tx>
                <c:rich>
                  <a:bodyPr/>
                  <a:lstStyle/>
                  <a:p>
                    <a:r>
                      <a:rPr lang="en-US" smtClean="0"/>
                      <a:t>4.41  </a:t>
                    </a:r>
                    <a:endParaRPr lang="en-US"/>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C113-44AE-902B-47C29A911BD3}"/>
                </c:ext>
              </c:extLst>
            </c:dLbl>
            <c:dLbl>
              <c:idx val="2"/>
              <c:layout/>
              <c:tx>
                <c:rich>
                  <a:bodyPr/>
                  <a:lstStyle/>
                  <a:p>
                    <a:r>
                      <a:rPr lang="en-US" smtClean="0"/>
                      <a:t>4.41  </a:t>
                    </a:r>
                    <a:endParaRPr lang="en-US"/>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C113-44AE-902B-47C29A911BD3}"/>
                </c:ext>
              </c:extLst>
            </c:dLbl>
            <c:spPr>
              <a:noFill/>
              <a:ln>
                <a:noFill/>
              </a:ln>
              <a:effectLst/>
            </c:spPr>
            <c:txPr>
              <a:bodyPr/>
              <a:lstStyle/>
              <a:p>
                <a:pPr>
                  <a:defRPr>
                    <a:solidFill>
                      <a:schemeClr val="bg1"/>
                    </a:solidFill>
                    <a:latin typeface="Segoe UI Semibold" pitchFamily="34" charset="0"/>
                    <a:cs typeface="Segoe UI Semibold" pitchFamily="34" charset="0"/>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('Dati presentazione'!$B$76,'Dati presentazione'!$D$76,'Dati presentazione'!$H$76)</c:f>
              <c:strCache>
                <c:ptCount val="3"/>
                <c:pt idx="0">
                  <c:v>Adj. 9M 2019</c:v>
                </c:pt>
                <c:pt idx="1">
                  <c:v>Adj. 9M 2020</c:v>
                </c:pt>
                <c:pt idx="2">
                  <c:v>9M 2020</c:v>
                </c:pt>
              </c:strCache>
            </c:strRef>
          </c:cat>
          <c:val>
            <c:numRef>
              <c:f>('Dati presentazione'!$B$79,'Dati presentazione'!$D$79,'Dati presentazione'!$H$79)</c:f>
              <c:numCache>
                <c:formatCode>#,##0_);[Red]\(#,##0\)</c:formatCode>
                <c:ptCount val="3"/>
                <c:pt idx="0">
                  <c:v>3603.3911065137086</c:v>
                </c:pt>
                <c:pt idx="1">
                  <c:v>4405.2250000000004</c:v>
                </c:pt>
                <c:pt idx="2">
                  <c:v>4405.2250000000004</c:v>
                </c:pt>
              </c:numCache>
            </c:numRef>
          </c:val>
          <c:extLst>
            <c:ext xmlns:c16="http://schemas.microsoft.com/office/drawing/2014/chart" uri="{C3380CC4-5D6E-409C-BE32-E72D297353CC}">
              <c16:uniqueId val="{0000000B-C113-44AE-902B-47C29A911BD3}"/>
            </c:ext>
          </c:extLst>
        </c:ser>
        <c:ser>
          <c:idx val="3"/>
          <c:order val="3"/>
          <c:tx>
            <c:strRef>
              <c:f>'Dati presentazione'!$A$80</c:f>
              <c:strCache>
                <c:ptCount val="1"/>
                <c:pt idx="0">
                  <c:v>Dairy Products</c:v>
                </c:pt>
              </c:strCache>
            </c:strRef>
          </c:tx>
          <c:invertIfNegative val="0"/>
          <c:dLbls>
            <c:dLbl>
              <c:idx val="0"/>
              <c:layout/>
              <c:tx>
                <c:rich>
                  <a:bodyPr/>
                  <a:lstStyle/>
                  <a:p>
                    <a:r>
                      <a:rPr lang="en-US" smtClean="0"/>
                      <a:t>2.65  </a:t>
                    </a:r>
                    <a:endParaRPr lang="en-US"/>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C113-44AE-902B-47C29A911BD3}"/>
                </c:ext>
              </c:extLst>
            </c:dLbl>
            <c:dLbl>
              <c:idx val="1"/>
              <c:layout/>
              <c:tx>
                <c:rich>
                  <a:bodyPr/>
                  <a:lstStyle/>
                  <a:p>
                    <a:r>
                      <a:rPr lang="en-US" smtClean="0"/>
                      <a:t>2.98  </a:t>
                    </a:r>
                    <a:endParaRPr lang="en-US"/>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D-C113-44AE-902B-47C29A911BD3}"/>
                </c:ext>
              </c:extLst>
            </c:dLbl>
            <c:dLbl>
              <c:idx val="2"/>
              <c:layout/>
              <c:tx>
                <c:rich>
                  <a:bodyPr/>
                  <a:lstStyle/>
                  <a:p>
                    <a:r>
                      <a:rPr lang="en-US" smtClean="0"/>
                      <a:t>2.98  </a:t>
                    </a:r>
                    <a:endParaRPr lang="en-US"/>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E-C113-44AE-902B-47C29A911BD3}"/>
                </c:ext>
              </c:extLst>
            </c:dLbl>
            <c:spPr>
              <a:noFill/>
              <a:ln>
                <a:noFill/>
              </a:ln>
              <a:effectLst/>
            </c:spPr>
            <c:txPr>
              <a:bodyPr/>
              <a:lstStyle/>
              <a:p>
                <a:pPr>
                  <a:defRPr>
                    <a:solidFill>
                      <a:schemeClr val="bg1"/>
                    </a:solidFill>
                    <a:latin typeface="Segoe UI Semibold" pitchFamily="34" charset="0"/>
                    <a:cs typeface="Segoe UI Semibold" pitchFamily="34" charset="0"/>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('Dati presentazione'!$B$76,'Dati presentazione'!$D$76,'Dati presentazione'!$H$76)</c:f>
              <c:strCache>
                <c:ptCount val="3"/>
                <c:pt idx="0">
                  <c:v>Adj. 9M 2019</c:v>
                </c:pt>
                <c:pt idx="1">
                  <c:v>Adj. 9M 2020</c:v>
                </c:pt>
                <c:pt idx="2">
                  <c:v>9M 2020</c:v>
                </c:pt>
              </c:strCache>
            </c:strRef>
          </c:cat>
          <c:val>
            <c:numRef>
              <c:f>('Dati presentazione'!$B$80,'Dati presentazione'!$D$80,'Dati presentazione'!$H$80)</c:f>
              <c:numCache>
                <c:formatCode>#,##0_);[Red]\(#,##0\)</c:formatCode>
                <c:ptCount val="3"/>
                <c:pt idx="0">
                  <c:v>2647.2093037879704</c:v>
                </c:pt>
                <c:pt idx="1">
                  <c:v>2981.125</c:v>
                </c:pt>
                <c:pt idx="2">
                  <c:v>2981.125</c:v>
                </c:pt>
              </c:numCache>
            </c:numRef>
          </c:val>
          <c:extLst>
            <c:ext xmlns:c16="http://schemas.microsoft.com/office/drawing/2014/chart" uri="{C3380CC4-5D6E-409C-BE32-E72D297353CC}">
              <c16:uniqueId val="{0000000F-C113-44AE-902B-47C29A911BD3}"/>
            </c:ext>
          </c:extLst>
        </c:ser>
        <c:ser>
          <c:idx val="4"/>
          <c:order val="4"/>
          <c:tx>
            <c:strRef>
              <c:f>'Dati presentazione'!$A$81</c:f>
              <c:strCache>
                <c:ptCount val="1"/>
                <c:pt idx="0">
                  <c:v>Special Products</c:v>
                </c:pt>
              </c:strCache>
            </c:strRef>
          </c:tx>
          <c:invertIfNegative val="0"/>
          <c:dLbls>
            <c:dLbl>
              <c:idx val="0"/>
              <c:layout/>
              <c:tx>
                <c:rich>
                  <a:bodyPr/>
                  <a:lstStyle/>
                  <a:p>
                    <a:r>
                      <a:rPr lang="en-US" smtClean="0"/>
                      <a:t>2.26  </a:t>
                    </a:r>
                    <a:endParaRPr lang="en-US"/>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0-C113-44AE-902B-47C29A911BD3}"/>
                </c:ext>
              </c:extLst>
            </c:dLbl>
            <c:dLbl>
              <c:idx val="1"/>
              <c:layout/>
              <c:tx>
                <c:rich>
                  <a:bodyPr/>
                  <a:lstStyle/>
                  <a:p>
                    <a:r>
                      <a:rPr lang="en-US" smtClean="0"/>
                      <a:t>2.73  </a:t>
                    </a:r>
                    <a:endParaRPr lang="en-US"/>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1-C113-44AE-902B-47C29A911BD3}"/>
                </c:ext>
              </c:extLst>
            </c:dLbl>
            <c:dLbl>
              <c:idx val="2"/>
              <c:layout/>
              <c:tx>
                <c:rich>
                  <a:bodyPr/>
                  <a:lstStyle/>
                  <a:p>
                    <a:r>
                      <a:rPr lang="en-US" smtClean="0"/>
                      <a:t>2.62  </a:t>
                    </a:r>
                    <a:endParaRPr lang="en-US"/>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2-C113-44AE-902B-47C29A911BD3}"/>
                </c:ext>
              </c:extLst>
            </c:dLbl>
            <c:spPr>
              <a:noFill/>
              <a:ln>
                <a:noFill/>
              </a:ln>
              <a:effectLst/>
            </c:spPr>
            <c:txPr>
              <a:bodyPr/>
              <a:lstStyle/>
              <a:p>
                <a:pPr>
                  <a:defRPr>
                    <a:solidFill>
                      <a:schemeClr val="bg1"/>
                    </a:solidFill>
                    <a:latin typeface="Segoe UI Semibold" pitchFamily="34" charset="0"/>
                    <a:cs typeface="Segoe UI Semibold" pitchFamily="34" charset="0"/>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('Dati presentazione'!$B$76,'Dati presentazione'!$D$76,'Dati presentazione'!$H$76)</c:f>
              <c:strCache>
                <c:ptCount val="3"/>
                <c:pt idx="0">
                  <c:v>Adj. 9M 2019</c:v>
                </c:pt>
                <c:pt idx="1">
                  <c:v>Adj. 9M 2020</c:v>
                </c:pt>
                <c:pt idx="2">
                  <c:v>9M 2020</c:v>
                </c:pt>
              </c:strCache>
            </c:strRef>
          </c:cat>
          <c:val>
            <c:numRef>
              <c:f>('Dati presentazione'!$B$81,'Dati presentazione'!$D$81,'Dati presentazione'!$H$81)</c:f>
              <c:numCache>
                <c:formatCode>#,##0_);[Red]\(#,##0\)</c:formatCode>
                <c:ptCount val="3"/>
                <c:pt idx="0">
                  <c:v>2255.9449803007537</c:v>
                </c:pt>
                <c:pt idx="1">
                  <c:v>2733.8750000000014</c:v>
                </c:pt>
                <c:pt idx="2">
                  <c:v>2623.8750000000014</c:v>
                </c:pt>
              </c:numCache>
            </c:numRef>
          </c:val>
          <c:extLst>
            <c:ext xmlns:c16="http://schemas.microsoft.com/office/drawing/2014/chart" uri="{C3380CC4-5D6E-409C-BE32-E72D297353CC}">
              <c16:uniqueId val="{00000013-C113-44AE-902B-47C29A911BD3}"/>
            </c:ext>
          </c:extLst>
        </c:ser>
        <c:ser>
          <c:idx val="5"/>
          <c:order val="5"/>
          <c:tx>
            <c:strRef>
              <c:f>'Dati presentazione'!$A$82</c:f>
              <c:strCache>
                <c:ptCount val="1"/>
                <c:pt idx="0">
                  <c:v>Other Products</c:v>
                </c:pt>
              </c:strCache>
            </c:strRef>
          </c:tx>
          <c:invertIfNegative val="0"/>
          <c:dLbls>
            <c:dLbl>
              <c:idx val="0"/>
              <c:layout/>
              <c:tx>
                <c:rich>
                  <a:bodyPr/>
                  <a:lstStyle/>
                  <a:p>
                    <a:r>
                      <a:rPr lang="en-US" smtClean="0"/>
                      <a:t>0.61  </a:t>
                    </a:r>
                    <a:endParaRPr lang="en-US"/>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4-C113-44AE-902B-47C29A911BD3}"/>
                </c:ext>
              </c:extLst>
            </c:dLbl>
            <c:dLbl>
              <c:idx val="1"/>
              <c:layout/>
              <c:tx>
                <c:rich>
                  <a:bodyPr/>
                  <a:lstStyle/>
                  <a:p>
                    <a:r>
                      <a:rPr lang="en-US" smtClean="0"/>
                      <a:t>0.77  </a:t>
                    </a:r>
                    <a:endParaRPr lang="en-US"/>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5-C113-44AE-902B-47C29A911BD3}"/>
                </c:ext>
              </c:extLst>
            </c:dLbl>
            <c:dLbl>
              <c:idx val="2"/>
              <c:layout/>
              <c:tx>
                <c:rich>
                  <a:bodyPr/>
                  <a:lstStyle/>
                  <a:p>
                    <a:r>
                      <a:rPr lang="en-US" smtClean="0"/>
                      <a:t>0.38  </a:t>
                    </a:r>
                    <a:endParaRPr lang="en-US"/>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6-C113-44AE-902B-47C29A911BD3}"/>
                </c:ext>
              </c:extLst>
            </c:dLbl>
            <c:spPr>
              <a:noFill/>
              <a:ln>
                <a:noFill/>
              </a:ln>
              <a:effectLst/>
            </c:spPr>
            <c:txPr>
              <a:bodyPr/>
              <a:lstStyle/>
              <a:p>
                <a:pPr>
                  <a:defRPr sz="900">
                    <a:solidFill>
                      <a:schemeClr val="bg1"/>
                    </a:solidFill>
                    <a:latin typeface="Segoe UI Semibold" pitchFamily="34" charset="0"/>
                    <a:cs typeface="Segoe UI Semibold" pitchFamily="34" charset="0"/>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('Dati presentazione'!$B$76,'Dati presentazione'!$D$76,'Dati presentazione'!$H$76)</c:f>
              <c:strCache>
                <c:ptCount val="3"/>
                <c:pt idx="0">
                  <c:v>Adj. 9M 2019</c:v>
                </c:pt>
                <c:pt idx="1">
                  <c:v>Adj. 9M 2020</c:v>
                </c:pt>
                <c:pt idx="2">
                  <c:v>9M 2020</c:v>
                </c:pt>
              </c:strCache>
            </c:strRef>
          </c:cat>
          <c:val>
            <c:numRef>
              <c:f>('Dati presentazione'!$B$82,'Dati presentazione'!$D$82,'Dati presentazione'!$H$82)</c:f>
              <c:numCache>
                <c:formatCode>#,##0_);[Red]\(#,##0\)</c:formatCode>
                <c:ptCount val="3"/>
                <c:pt idx="0">
                  <c:v>614.11062558787762</c:v>
                </c:pt>
                <c:pt idx="1">
                  <c:v>770.375</c:v>
                </c:pt>
                <c:pt idx="2">
                  <c:v>379.375</c:v>
                </c:pt>
              </c:numCache>
            </c:numRef>
          </c:val>
          <c:extLst>
            <c:ext xmlns:c16="http://schemas.microsoft.com/office/drawing/2014/chart" uri="{C3380CC4-5D6E-409C-BE32-E72D297353CC}">
              <c16:uniqueId val="{00000017-C113-44AE-902B-47C29A911BD3}"/>
            </c:ext>
          </c:extLst>
        </c:ser>
        <c:dLbls>
          <c:showLegendKey val="0"/>
          <c:showVal val="1"/>
          <c:showCatName val="0"/>
          <c:showSerName val="0"/>
          <c:showPercent val="0"/>
          <c:showBubbleSize val="0"/>
        </c:dLbls>
        <c:gapWidth val="70"/>
        <c:overlap val="100"/>
        <c:axId val="132593536"/>
        <c:axId val="132595072"/>
      </c:barChart>
      <c:catAx>
        <c:axId val="132593536"/>
        <c:scaling>
          <c:orientation val="minMax"/>
        </c:scaling>
        <c:delete val="0"/>
        <c:axPos val="b"/>
        <c:numFmt formatCode="General" sourceLinked="1"/>
        <c:majorTickMark val="out"/>
        <c:minorTickMark val="none"/>
        <c:tickLblPos val="nextTo"/>
        <c:txPr>
          <a:bodyPr/>
          <a:lstStyle/>
          <a:p>
            <a:pPr>
              <a:defRPr>
                <a:latin typeface="Segoe UI Light" pitchFamily="34" charset="0"/>
                <a:cs typeface="Segoe UI Light" pitchFamily="34" charset="0"/>
              </a:defRPr>
            </a:pPr>
            <a:endParaRPr lang="it-IT"/>
          </a:p>
        </c:txPr>
        <c:crossAx val="132595072"/>
        <c:crosses val="autoZero"/>
        <c:auto val="1"/>
        <c:lblAlgn val="ctr"/>
        <c:lblOffset val="100"/>
        <c:noMultiLvlLbl val="0"/>
      </c:catAx>
      <c:valAx>
        <c:axId val="132595072"/>
        <c:scaling>
          <c:orientation val="minMax"/>
          <c:min val="0"/>
        </c:scaling>
        <c:delete val="1"/>
        <c:axPos val="l"/>
        <c:numFmt formatCode="#,##0_);[Red]\(#,##0\)" sourceLinked="1"/>
        <c:majorTickMark val="out"/>
        <c:minorTickMark val="none"/>
        <c:tickLblPos val="none"/>
        <c:crossAx val="132593536"/>
        <c:crosses val="autoZero"/>
        <c:crossBetween val="between"/>
      </c:valAx>
    </c:plotArea>
    <c:legend>
      <c:legendPos val="r"/>
      <c:layout>
        <c:manualLayout>
          <c:xMode val="edge"/>
          <c:yMode val="edge"/>
          <c:x val="0.74320549378967382"/>
          <c:y val="0.31816075991556514"/>
          <c:w val="0.21101433922191959"/>
          <c:h val="0.37778802355293872"/>
        </c:manualLayout>
      </c:layout>
      <c:overlay val="0"/>
      <c:txPr>
        <a:bodyPr/>
        <a:lstStyle/>
        <a:p>
          <a:pPr>
            <a:defRPr sz="900">
              <a:latin typeface="Segoe UI Light" pitchFamily="34" charset="0"/>
              <a:cs typeface="Segoe UI Light" pitchFamily="34" charset="0"/>
            </a:defRPr>
          </a:pPr>
          <a:endParaRPr lang="it-IT"/>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335520559930023E-2"/>
          <c:y val="6.0659813356663754E-2"/>
          <c:w val="0.8215533683289582"/>
          <c:h val="0.8326195683872849"/>
        </c:manualLayout>
      </c:layout>
      <c:barChart>
        <c:barDir val="col"/>
        <c:grouping val="clustered"/>
        <c:varyColors val="0"/>
        <c:ser>
          <c:idx val="0"/>
          <c:order val="0"/>
          <c:invertIfNegative val="0"/>
          <c:dPt>
            <c:idx val="0"/>
            <c:invertIfNegative val="0"/>
            <c:bubble3D val="0"/>
            <c:spPr>
              <a:solidFill>
                <a:srgbClr val="1F57AE"/>
              </a:solidFill>
            </c:spPr>
            <c:extLst>
              <c:ext xmlns:c16="http://schemas.microsoft.com/office/drawing/2014/chart" uri="{C3380CC4-5D6E-409C-BE32-E72D297353CC}">
                <c16:uniqueId val="{00000000-8FB3-49B1-989F-CCADE5C9CB5F}"/>
              </c:ext>
            </c:extLst>
          </c:dPt>
          <c:dPt>
            <c:idx val="1"/>
            <c:invertIfNegative val="0"/>
            <c:bubble3D val="0"/>
            <c:spPr>
              <a:solidFill>
                <a:srgbClr val="1F57AE"/>
              </a:solidFill>
            </c:spPr>
            <c:extLst>
              <c:ext xmlns:c16="http://schemas.microsoft.com/office/drawing/2014/chart" uri="{C3380CC4-5D6E-409C-BE32-E72D297353CC}">
                <c16:uniqueId val="{00000001-8FB3-49B1-989F-CCADE5C9CB5F}"/>
              </c:ext>
            </c:extLst>
          </c:dPt>
          <c:dLbls>
            <c:dLbl>
              <c:idx val="0"/>
              <c:layout/>
              <c:tx>
                <c:rich>
                  <a:bodyPr/>
                  <a:lstStyle/>
                  <a:p>
                    <a:pPr>
                      <a:defRPr sz="1200">
                        <a:latin typeface="Segoe UI Semibold" pitchFamily="34" charset="0"/>
                        <a:cs typeface="Segoe UI Semibold" pitchFamily="34" charset="0"/>
                      </a:defRPr>
                    </a:pPr>
                    <a:r>
                      <a:rPr lang="en-US" smtClean="0"/>
                      <a:t>353.6  </a:t>
                    </a:r>
                    <a:endParaRPr lang="en-US"/>
                  </a:p>
                </c:rich>
              </c:tx>
              <c:spPr/>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8FB3-49B1-989F-CCADE5C9CB5F}"/>
                </c:ext>
              </c:extLst>
            </c:dLbl>
            <c:dLbl>
              <c:idx val="1"/>
              <c:layout/>
              <c:tx>
                <c:rich>
                  <a:bodyPr/>
                  <a:lstStyle/>
                  <a:p>
                    <a:pPr>
                      <a:defRPr sz="1200">
                        <a:latin typeface="Segoe UI Semibold" pitchFamily="34" charset="0"/>
                        <a:cs typeface="Segoe UI Semibold" pitchFamily="34" charset="0"/>
                      </a:defRPr>
                    </a:pPr>
                    <a:r>
                      <a:rPr lang="en-US" smtClean="0"/>
                      <a:t>372.7</a:t>
                    </a:r>
                    <a:endParaRPr lang="en-US" dirty="0"/>
                  </a:p>
                </c:rich>
              </c:tx>
              <c:spPr/>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8FB3-49B1-989F-CCADE5C9CB5F}"/>
                </c:ext>
              </c:extLst>
            </c:dLbl>
            <c:spPr>
              <a:noFill/>
              <a:ln>
                <a:noFill/>
              </a:ln>
              <a:effectLst/>
            </c:spPr>
            <c:txPr>
              <a:bodyPr/>
              <a:lstStyle/>
              <a:p>
                <a:pPr>
                  <a:defRPr>
                    <a:latin typeface="Segoe UI Semibold" pitchFamily="34" charset="0"/>
                    <a:cs typeface="Segoe UI Semibold" pitchFamily="34" charset="0"/>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'Dati presentazione'!$H$1:$I$1</c:f>
              <c:strCache>
                <c:ptCount val="2"/>
                <c:pt idx="0">
                  <c:v>9M 2019</c:v>
                </c:pt>
                <c:pt idx="1">
                  <c:v>9M 2020</c:v>
                </c:pt>
              </c:strCache>
            </c:strRef>
          </c:cat>
          <c:val>
            <c:numRef>
              <c:f>'Dati presentazione'!$H$2:$I$2</c:f>
              <c:numCache>
                <c:formatCode>#,##0_);[Red]\(#,##0\)</c:formatCode>
                <c:ptCount val="2"/>
                <c:pt idx="0">
                  <c:v>353595.40287485515</c:v>
                </c:pt>
                <c:pt idx="1">
                  <c:v>372664.17103999993</c:v>
                </c:pt>
              </c:numCache>
            </c:numRef>
          </c:val>
          <c:extLst>
            <c:ext xmlns:c16="http://schemas.microsoft.com/office/drawing/2014/chart" uri="{C3380CC4-5D6E-409C-BE32-E72D297353CC}">
              <c16:uniqueId val="{00000002-8FB3-49B1-989F-CCADE5C9CB5F}"/>
            </c:ext>
          </c:extLst>
        </c:ser>
        <c:dLbls>
          <c:showLegendKey val="0"/>
          <c:showVal val="0"/>
          <c:showCatName val="0"/>
          <c:showSerName val="0"/>
          <c:showPercent val="0"/>
          <c:showBubbleSize val="0"/>
        </c:dLbls>
        <c:gapWidth val="126"/>
        <c:axId val="130480768"/>
        <c:axId val="130945408"/>
      </c:barChart>
      <c:catAx>
        <c:axId val="130480768"/>
        <c:scaling>
          <c:orientation val="minMax"/>
        </c:scaling>
        <c:delete val="0"/>
        <c:axPos val="b"/>
        <c:numFmt formatCode="General" sourceLinked="1"/>
        <c:majorTickMark val="out"/>
        <c:minorTickMark val="none"/>
        <c:tickLblPos val="nextTo"/>
        <c:txPr>
          <a:bodyPr/>
          <a:lstStyle/>
          <a:p>
            <a:pPr>
              <a:defRPr>
                <a:latin typeface="Segoe UI Light" pitchFamily="34" charset="0"/>
                <a:cs typeface="Segoe UI Light" pitchFamily="34" charset="0"/>
              </a:defRPr>
            </a:pPr>
            <a:endParaRPr lang="it-IT"/>
          </a:p>
        </c:txPr>
        <c:crossAx val="130945408"/>
        <c:crosses val="autoZero"/>
        <c:auto val="1"/>
        <c:lblAlgn val="ctr"/>
        <c:lblOffset val="100"/>
        <c:noMultiLvlLbl val="0"/>
      </c:catAx>
      <c:valAx>
        <c:axId val="130945408"/>
        <c:scaling>
          <c:orientation val="minMax"/>
          <c:min val="0"/>
        </c:scaling>
        <c:delete val="1"/>
        <c:axPos val="l"/>
        <c:numFmt formatCode="#,##0_);[Red]\(#,##0\)" sourceLinked="1"/>
        <c:majorTickMark val="out"/>
        <c:minorTickMark val="none"/>
        <c:tickLblPos val="none"/>
        <c:crossAx val="130480768"/>
        <c:crosses val="autoZero"/>
        <c:crossBetween val="between"/>
      </c:valAx>
      <c:spPr>
        <a:noFill/>
        <a:ln w="25400">
          <a:noFill/>
        </a:ln>
      </c:spPr>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it-IT" sz="1200" dirty="0" smtClean="0">
                <a:solidFill>
                  <a:schemeClr val="tx1"/>
                </a:solidFill>
                <a:latin typeface="Segoe UI Semibold" pitchFamily="34" charset="0"/>
                <a:cs typeface="Segoe UI Semibold" pitchFamily="34" charset="0"/>
              </a:rPr>
              <a:t>NF</a:t>
            </a:r>
            <a:r>
              <a:rPr lang="it-IT" sz="1200" baseline="0" dirty="0" smtClean="0">
                <a:solidFill>
                  <a:schemeClr val="tx1"/>
                </a:solidFill>
                <a:latin typeface="Segoe UI Semibold" pitchFamily="34" charset="0"/>
                <a:cs typeface="Segoe UI Semibold" pitchFamily="34" charset="0"/>
              </a:rPr>
              <a:t> YoY growth in % and </a:t>
            </a:r>
            <a:r>
              <a:rPr lang="it-IT" sz="1200" baseline="0" dirty="0" err="1" smtClean="0">
                <a:solidFill>
                  <a:schemeClr val="tx1"/>
                </a:solidFill>
                <a:latin typeface="Segoe UI Semibold" pitchFamily="34" charset="0"/>
                <a:cs typeface="Segoe UI Semibold" pitchFamily="34" charset="0"/>
              </a:rPr>
              <a:t>sales</a:t>
            </a:r>
            <a:r>
              <a:rPr lang="it-IT" sz="1200" baseline="0" dirty="0" smtClean="0">
                <a:solidFill>
                  <a:schemeClr val="tx1"/>
                </a:solidFill>
                <a:latin typeface="Segoe UI Semibold" pitchFamily="34" charset="0"/>
                <a:cs typeface="Segoe UI Semibold" pitchFamily="34" charset="0"/>
              </a:rPr>
              <a:t> in </a:t>
            </a:r>
            <a:r>
              <a:rPr lang="it-IT" sz="1200" baseline="0" dirty="0" err="1" smtClean="0">
                <a:solidFill>
                  <a:schemeClr val="tx1"/>
                </a:solidFill>
                <a:latin typeface="Segoe UI Semibold" pitchFamily="34" charset="0"/>
                <a:cs typeface="Segoe UI Semibold" pitchFamily="34" charset="0"/>
              </a:rPr>
              <a:t>€m</a:t>
            </a:r>
            <a:endParaRPr lang="it-IT" sz="1200" dirty="0">
              <a:solidFill>
                <a:schemeClr val="tx1"/>
              </a:solidFill>
              <a:latin typeface="Segoe UI Semibold" pitchFamily="34" charset="0"/>
              <a:cs typeface="Segoe UI Semibold" pitchFamily="34" charset="0"/>
            </a:endParaRPr>
          </a:p>
        </c:rich>
      </c:tx>
      <c:layout>
        <c:manualLayout>
          <c:xMode val="edge"/>
          <c:yMode val="edge"/>
          <c:x val="0.12839871698700217"/>
          <c:y val="2.9397435897435898E-3"/>
        </c:manualLayout>
      </c:layout>
      <c:overlay val="0"/>
      <c:spPr>
        <a:noFill/>
        <a:ln>
          <a:noFill/>
        </a:ln>
        <a:effectLst/>
      </c:spPr>
    </c:title>
    <c:autoTitleDeleted val="0"/>
    <c:plotArea>
      <c:layout/>
      <c:barChart>
        <c:barDir val="col"/>
        <c:grouping val="clustered"/>
        <c:varyColors val="0"/>
        <c:ser>
          <c:idx val="0"/>
          <c:order val="0"/>
          <c:tx>
            <c:strRef>
              <c:f>Foglio1!$C$40</c:f>
              <c:strCache>
                <c:ptCount val="1"/>
                <c:pt idx="0">
                  <c:v>2019</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Segoe UI Semibold" pitchFamily="34" charset="0"/>
                    <a:ea typeface="+mn-ea"/>
                    <a:cs typeface="Segoe UI Semibold" pitchFamily="34" charset="0"/>
                  </a:defRPr>
                </a:pPr>
                <a:endParaRPr lang="it-IT"/>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Foglio1!$B$41:$B$43</c:f>
              <c:strCache>
                <c:ptCount val="3"/>
                <c:pt idx="0">
                  <c:v>Q1 2020</c:v>
                </c:pt>
                <c:pt idx="1">
                  <c:v>Q2 2020</c:v>
                </c:pt>
                <c:pt idx="2">
                  <c:v>Q3 2020</c:v>
                </c:pt>
              </c:strCache>
            </c:strRef>
          </c:cat>
          <c:val>
            <c:numRef>
              <c:f>Foglio1!$C$41:$C$43</c:f>
              <c:numCache>
                <c:formatCode>#,##0</c:formatCode>
                <c:ptCount val="3"/>
                <c:pt idx="0">
                  <c:v>75225</c:v>
                </c:pt>
                <c:pt idx="1">
                  <c:v>83710</c:v>
                </c:pt>
                <c:pt idx="2">
                  <c:v>68503</c:v>
                </c:pt>
              </c:numCache>
            </c:numRef>
          </c:val>
          <c:extLst>
            <c:ext xmlns:c16="http://schemas.microsoft.com/office/drawing/2014/chart" uri="{C3380CC4-5D6E-409C-BE32-E72D297353CC}">
              <c16:uniqueId val="{00000000-6407-462A-8E8A-DF44D3FB5E9C}"/>
            </c:ext>
          </c:extLst>
        </c:ser>
        <c:ser>
          <c:idx val="1"/>
          <c:order val="1"/>
          <c:tx>
            <c:strRef>
              <c:f>Foglio1!$D$40</c:f>
              <c:strCache>
                <c:ptCount val="1"/>
                <c:pt idx="0">
                  <c:v>2020</c:v>
                </c:pt>
              </c:strCache>
            </c:strRef>
          </c:tx>
          <c:spPr>
            <a:solidFill>
              <a:schemeClr val="accent4"/>
            </a:solidFill>
            <a:ln>
              <a:noFill/>
            </a:ln>
            <a:effectLst/>
          </c:spPr>
          <c:invertIfNegative val="0"/>
          <c:dLbls>
            <c:dLbl>
              <c:idx val="0"/>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6407-462A-8E8A-DF44D3FB5E9C}"/>
                </c:ext>
              </c:extLst>
            </c:dLbl>
            <c:dLbl>
              <c:idx val="1"/>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6407-462A-8E8A-DF44D3FB5E9C}"/>
                </c:ext>
              </c:extLst>
            </c:dLbl>
            <c:dLbl>
              <c:idx val="2"/>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6407-462A-8E8A-DF44D3FB5E9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Segoe UI Semibold" pitchFamily="34" charset="0"/>
                    <a:ea typeface="+mn-ea"/>
                    <a:cs typeface="Segoe UI Semibold" pitchFamily="34" charset="0"/>
                  </a:defRPr>
                </a:pPr>
                <a:endParaRPr lang="it-IT"/>
              </a:p>
            </c:txPr>
            <c:dLblPos val="ct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Foglio1!$B$41:$B$43</c:f>
              <c:strCache>
                <c:ptCount val="3"/>
                <c:pt idx="0">
                  <c:v>Q1 2020</c:v>
                </c:pt>
                <c:pt idx="1">
                  <c:v>Q2 2020</c:v>
                </c:pt>
                <c:pt idx="2">
                  <c:v>Q3 2020</c:v>
                </c:pt>
              </c:strCache>
            </c:strRef>
          </c:cat>
          <c:val>
            <c:numRef>
              <c:f>Foglio1!$D$41:$D$43</c:f>
              <c:numCache>
                <c:formatCode>#,##0</c:formatCode>
                <c:ptCount val="3"/>
                <c:pt idx="0">
                  <c:v>80339</c:v>
                </c:pt>
                <c:pt idx="1">
                  <c:v>82024</c:v>
                </c:pt>
                <c:pt idx="2">
                  <c:v>74967</c:v>
                </c:pt>
              </c:numCache>
            </c:numRef>
          </c:val>
          <c:extLst>
            <c:ext xmlns:c16="http://schemas.microsoft.com/office/drawing/2014/chart" uri="{C3380CC4-5D6E-409C-BE32-E72D297353CC}">
              <c16:uniqueId val="{00000001-6407-462A-8E8A-DF44D3FB5E9C}"/>
            </c:ext>
          </c:extLst>
        </c:ser>
        <c:dLbls>
          <c:showLegendKey val="0"/>
          <c:showVal val="0"/>
          <c:showCatName val="0"/>
          <c:showSerName val="0"/>
          <c:showPercent val="0"/>
          <c:showBubbleSize val="0"/>
        </c:dLbls>
        <c:gapWidth val="96"/>
        <c:overlap val="-5"/>
        <c:axId val="132904832"/>
        <c:axId val="133814912"/>
      </c:barChart>
      <c:catAx>
        <c:axId val="132904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Segoe UI Light" pitchFamily="34" charset="0"/>
                <a:ea typeface="+mn-ea"/>
                <a:cs typeface="Segoe UI Light" pitchFamily="34" charset="0"/>
              </a:defRPr>
            </a:pPr>
            <a:endParaRPr lang="it-IT"/>
          </a:p>
        </c:txPr>
        <c:crossAx val="133814912"/>
        <c:crosses val="autoZero"/>
        <c:auto val="1"/>
        <c:lblAlgn val="ctr"/>
        <c:lblOffset val="100"/>
        <c:noMultiLvlLbl val="0"/>
      </c:catAx>
      <c:valAx>
        <c:axId val="133814912"/>
        <c:scaling>
          <c:orientation val="minMax"/>
          <c:max val="100000"/>
        </c:scaling>
        <c:delete val="1"/>
        <c:axPos val="l"/>
        <c:numFmt formatCode="#,##0" sourceLinked="1"/>
        <c:majorTickMark val="out"/>
        <c:minorTickMark val="none"/>
        <c:tickLblPos val="none"/>
        <c:crossAx val="132904832"/>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Segoe UI Light" pitchFamily="34" charset="0"/>
              <a:ea typeface="+mn-ea"/>
              <a:cs typeface="Segoe UI Light" pitchFamily="34" charset="0"/>
            </a:defRPr>
          </a:pPr>
          <a:endParaRPr lang="it-IT"/>
        </a:p>
      </c:txPr>
    </c:legend>
    <c:plotVisOnly val="1"/>
    <c:dispBlanksAs val="gap"/>
    <c:showDLblsOverMax val="0"/>
  </c:chart>
  <c:spPr>
    <a:noFill/>
    <a:ln w="9525" cap="flat" cmpd="sng" algn="ctr">
      <a:noFill/>
      <a:round/>
    </a:ln>
    <a:effectLst/>
  </c:spPr>
  <c:txPr>
    <a:bodyPr/>
    <a:lstStyle/>
    <a:p>
      <a:pPr>
        <a:defRPr/>
      </a:pPr>
      <a:endParaRPr lang="it-IT"/>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it-IT" sz="1200" dirty="0" smtClean="0">
                <a:solidFill>
                  <a:schemeClr val="tx1"/>
                </a:solidFill>
                <a:latin typeface="Segoe UI Semibold" pitchFamily="34" charset="0"/>
                <a:cs typeface="Segoe UI Semibold" pitchFamily="34" charset="0"/>
              </a:rPr>
              <a:t>CLI growth in % and sales in €m</a:t>
            </a:r>
            <a:endParaRPr lang="it-IT" sz="1200" dirty="0">
              <a:solidFill>
                <a:schemeClr val="tx1"/>
              </a:solidFill>
              <a:latin typeface="Segoe UI Semibold" pitchFamily="34" charset="0"/>
              <a:cs typeface="Segoe UI Semibold" pitchFamily="34" charset="0"/>
            </a:endParaRPr>
          </a:p>
        </c:rich>
      </c:tx>
      <c:layout>
        <c:manualLayout>
          <c:xMode val="edge"/>
          <c:yMode val="edge"/>
          <c:x val="0.23805259011624971"/>
          <c:y val="5.6392940466932245E-2"/>
        </c:manualLayout>
      </c:layout>
      <c:overlay val="0"/>
      <c:spPr>
        <a:noFill/>
        <a:ln>
          <a:noFill/>
        </a:ln>
        <a:effectLst/>
      </c:spPr>
    </c:title>
    <c:autoTitleDeleted val="0"/>
    <c:plotArea>
      <c:layout/>
      <c:barChart>
        <c:barDir val="col"/>
        <c:grouping val="clustered"/>
        <c:varyColors val="0"/>
        <c:ser>
          <c:idx val="0"/>
          <c:order val="0"/>
          <c:tx>
            <c:strRef>
              <c:f>Foglio1!$G$40</c:f>
              <c:strCache>
                <c:ptCount val="1"/>
                <c:pt idx="0">
                  <c:v>2019</c:v>
                </c:pt>
              </c:strCache>
            </c:strRef>
          </c:tx>
          <c:spPr>
            <a:solidFill>
              <a:srgbClr val="FF2D2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Segoe UI Semibold" pitchFamily="34" charset="0"/>
                    <a:ea typeface="+mn-ea"/>
                    <a:cs typeface="Segoe UI Semibold" pitchFamily="34" charset="0"/>
                  </a:defRPr>
                </a:pPr>
                <a:endParaRPr lang="it-IT"/>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Foglio1!$F$41:$F$43</c:f>
              <c:strCache>
                <c:ptCount val="3"/>
                <c:pt idx="0">
                  <c:v>Q1</c:v>
                </c:pt>
                <c:pt idx="1">
                  <c:v>Q2</c:v>
                </c:pt>
                <c:pt idx="2">
                  <c:v>Q3</c:v>
                </c:pt>
              </c:strCache>
            </c:strRef>
          </c:cat>
          <c:val>
            <c:numRef>
              <c:f>Foglio1!$G$41:$G$43</c:f>
              <c:numCache>
                <c:formatCode>#,##0</c:formatCode>
                <c:ptCount val="3"/>
                <c:pt idx="0">
                  <c:v>43400</c:v>
                </c:pt>
                <c:pt idx="1">
                  <c:v>44554</c:v>
                </c:pt>
                <c:pt idx="2">
                  <c:v>43103</c:v>
                </c:pt>
              </c:numCache>
            </c:numRef>
          </c:val>
          <c:extLst>
            <c:ext xmlns:c16="http://schemas.microsoft.com/office/drawing/2014/chart" uri="{C3380CC4-5D6E-409C-BE32-E72D297353CC}">
              <c16:uniqueId val="{00000000-8F1C-4252-A33A-0E70C0AB1FF1}"/>
            </c:ext>
          </c:extLst>
        </c:ser>
        <c:ser>
          <c:idx val="1"/>
          <c:order val="1"/>
          <c:tx>
            <c:strRef>
              <c:f>Foglio1!$H$40</c:f>
              <c:strCache>
                <c:ptCount val="1"/>
                <c:pt idx="0">
                  <c:v>2020</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Segoe UI Semibold" pitchFamily="34" charset="0"/>
                    <a:ea typeface="+mn-ea"/>
                    <a:cs typeface="Segoe UI Semibold" pitchFamily="34" charset="0"/>
                  </a:defRPr>
                </a:pPr>
                <a:endParaRPr lang="it-IT"/>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Foglio1!$F$41:$F$43</c:f>
              <c:strCache>
                <c:ptCount val="3"/>
                <c:pt idx="0">
                  <c:v>Q1</c:v>
                </c:pt>
                <c:pt idx="1">
                  <c:v>Q2</c:v>
                </c:pt>
                <c:pt idx="2">
                  <c:v>Q3</c:v>
                </c:pt>
              </c:strCache>
            </c:strRef>
          </c:cat>
          <c:val>
            <c:numRef>
              <c:f>Foglio1!$H$41:$H$43</c:f>
              <c:numCache>
                <c:formatCode>#,##0</c:formatCode>
                <c:ptCount val="3"/>
                <c:pt idx="0">
                  <c:v>46900</c:v>
                </c:pt>
                <c:pt idx="1">
                  <c:v>46100</c:v>
                </c:pt>
                <c:pt idx="2">
                  <c:v>42334</c:v>
                </c:pt>
              </c:numCache>
            </c:numRef>
          </c:val>
          <c:extLst>
            <c:ext xmlns:c16="http://schemas.microsoft.com/office/drawing/2014/chart" uri="{C3380CC4-5D6E-409C-BE32-E72D297353CC}">
              <c16:uniqueId val="{00000001-8F1C-4252-A33A-0E70C0AB1FF1}"/>
            </c:ext>
          </c:extLst>
        </c:ser>
        <c:dLbls>
          <c:showLegendKey val="0"/>
          <c:showVal val="0"/>
          <c:showCatName val="0"/>
          <c:showSerName val="0"/>
          <c:showPercent val="0"/>
          <c:showBubbleSize val="0"/>
        </c:dLbls>
        <c:gapWidth val="96"/>
        <c:overlap val="-5"/>
        <c:axId val="134265472"/>
        <c:axId val="184550144"/>
      </c:barChart>
      <c:catAx>
        <c:axId val="1342654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Segoe UI Light" pitchFamily="34" charset="0"/>
                <a:ea typeface="+mn-ea"/>
                <a:cs typeface="Segoe UI Light" pitchFamily="34" charset="0"/>
              </a:defRPr>
            </a:pPr>
            <a:endParaRPr lang="it-IT"/>
          </a:p>
        </c:txPr>
        <c:crossAx val="184550144"/>
        <c:crosses val="autoZero"/>
        <c:auto val="1"/>
        <c:lblAlgn val="ctr"/>
        <c:lblOffset val="100"/>
        <c:noMultiLvlLbl val="0"/>
      </c:catAx>
      <c:valAx>
        <c:axId val="184550144"/>
        <c:scaling>
          <c:orientation val="minMax"/>
          <c:max val="60000"/>
        </c:scaling>
        <c:delete val="1"/>
        <c:axPos val="l"/>
        <c:numFmt formatCode="#,##0" sourceLinked="1"/>
        <c:majorTickMark val="none"/>
        <c:minorTickMark val="none"/>
        <c:tickLblPos val="none"/>
        <c:crossAx val="134265472"/>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Segoe UI Light" pitchFamily="34" charset="0"/>
              <a:ea typeface="+mn-ea"/>
              <a:cs typeface="Segoe UI Light" pitchFamily="34" charset="0"/>
            </a:defRPr>
          </a:pPr>
          <a:endParaRPr lang="it-IT"/>
        </a:p>
      </c:txPr>
    </c:legend>
    <c:plotVisOnly val="1"/>
    <c:dispBlanksAs val="gap"/>
    <c:showDLblsOverMax val="0"/>
  </c:chart>
  <c:spPr>
    <a:noFill/>
    <a:ln w="9525" cap="flat" cmpd="sng" algn="ctr">
      <a:noFill/>
      <a:round/>
    </a:ln>
    <a:effectLst/>
  </c:spPr>
  <c:txPr>
    <a:bodyPr/>
    <a:lstStyle/>
    <a:p>
      <a:pPr>
        <a:defRPr/>
      </a:pPr>
      <a:endParaRPr lang="it-IT"/>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422440944881889"/>
          <c:y val="5.6030183727034111E-2"/>
          <c:w val="0.69972134733158386"/>
          <c:h val="0.8326195683872849"/>
        </c:manualLayout>
      </c:layout>
      <c:barChart>
        <c:barDir val="col"/>
        <c:grouping val="clustered"/>
        <c:varyColors val="0"/>
        <c:ser>
          <c:idx val="0"/>
          <c:order val="0"/>
          <c:tx>
            <c:strRef>
              <c:f>Foglio1!$M$39</c:f>
              <c:strCache>
                <c:ptCount val="1"/>
                <c:pt idx="0">
                  <c:v>2019</c:v>
                </c:pt>
              </c:strCache>
            </c:strRef>
          </c:tx>
          <c:spPr>
            <a:solidFill>
              <a:schemeClr val="tx2"/>
            </a:solidFill>
          </c:spPr>
          <c:invertIfNegative val="0"/>
          <c:dLbls>
            <c:spPr>
              <a:noFill/>
              <a:ln>
                <a:noFill/>
              </a:ln>
              <a:effectLst/>
            </c:spPr>
            <c:txPr>
              <a:bodyPr/>
              <a:lstStyle/>
              <a:p>
                <a:pPr>
                  <a:defRPr sz="900">
                    <a:solidFill>
                      <a:schemeClr val="bg1"/>
                    </a:solidFill>
                    <a:latin typeface="Segoe UI Semibold" pitchFamily="34" charset="0"/>
                    <a:cs typeface="Segoe UI Semibold" pitchFamily="34" charset="0"/>
                  </a:defRPr>
                </a:pPr>
                <a:endParaRPr lang="it-IT"/>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Foglio1!$L$40:$L$42</c:f>
              <c:strCache>
                <c:ptCount val="3"/>
                <c:pt idx="0">
                  <c:v>Q1</c:v>
                </c:pt>
                <c:pt idx="1">
                  <c:v>1H</c:v>
                </c:pt>
                <c:pt idx="2">
                  <c:v>9M</c:v>
                </c:pt>
              </c:strCache>
            </c:strRef>
          </c:cat>
          <c:val>
            <c:numRef>
              <c:f>Foglio1!$M$40:$M$42</c:f>
              <c:numCache>
                <c:formatCode>#,##0</c:formatCode>
                <c:ptCount val="3"/>
                <c:pt idx="0">
                  <c:v>75225</c:v>
                </c:pt>
                <c:pt idx="1">
                  <c:v>158935</c:v>
                </c:pt>
                <c:pt idx="2">
                  <c:v>227438</c:v>
                </c:pt>
              </c:numCache>
            </c:numRef>
          </c:val>
          <c:extLst>
            <c:ext xmlns:c16="http://schemas.microsoft.com/office/drawing/2014/chart" uri="{C3380CC4-5D6E-409C-BE32-E72D297353CC}">
              <c16:uniqueId val="{00000000-2C04-4FCC-AAB9-EEA40EF1BCA8}"/>
            </c:ext>
          </c:extLst>
        </c:ser>
        <c:ser>
          <c:idx val="1"/>
          <c:order val="1"/>
          <c:tx>
            <c:strRef>
              <c:f>Foglio1!$N$39</c:f>
              <c:strCache>
                <c:ptCount val="1"/>
                <c:pt idx="0">
                  <c:v>2020</c:v>
                </c:pt>
              </c:strCache>
            </c:strRef>
          </c:tx>
          <c:spPr>
            <a:solidFill>
              <a:schemeClr val="accent4"/>
            </a:solidFill>
          </c:spPr>
          <c:invertIfNegative val="0"/>
          <c:dLbls>
            <c:spPr>
              <a:noFill/>
              <a:ln>
                <a:noFill/>
              </a:ln>
              <a:effectLst/>
            </c:spPr>
            <c:txPr>
              <a:bodyPr/>
              <a:lstStyle/>
              <a:p>
                <a:pPr>
                  <a:defRPr sz="900">
                    <a:solidFill>
                      <a:schemeClr val="bg1"/>
                    </a:solidFill>
                    <a:latin typeface="Segoe UI Semibold" pitchFamily="34" charset="0"/>
                    <a:cs typeface="Segoe UI Semibold" pitchFamily="34" charset="0"/>
                  </a:defRPr>
                </a:pPr>
                <a:endParaRPr lang="it-IT"/>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Foglio1!$L$40:$L$42</c:f>
              <c:strCache>
                <c:ptCount val="3"/>
                <c:pt idx="0">
                  <c:v>Q1</c:v>
                </c:pt>
                <c:pt idx="1">
                  <c:v>1H</c:v>
                </c:pt>
                <c:pt idx="2">
                  <c:v>9M</c:v>
                </c:pt>
              </c:strCache>
            </c:strRef>
          </c:cat>
          <c:val>
            <c:numRef>
              <c:f>Foglio1!$N$40:$N$42</c:f>
              <c:numCache>
                <c:formatCode>#,##0</c:formatCode>
                <c:ptCount val="3"/>
                <c:pt idx="0">
                  <c:v>80339</c:v>
                </c:pt>
                <c:pt idx="1">
                  <c:v>162363</c:v>
                </c:pt>
                <c:pt idx="2">
                  <c:v>237330</c:v>
                </c:pt>
              </c:numCache>
            </c:numRef>
          </c:val>
          <c:extLst>
            <c:ext xmlns:c16="http://schemas.microsoft.com/office/drawing/2014/chart" uri="{C3380CC4-5D6E-409C-BE32-E72D297353CC}">
              <c16:uniqueId val="{00000001-2C04-4FCC-AAB9-EEA40EF1BCA8}"/>
            </c:ext>
          </c:extLst>
        </c:ser>
        <c:dLbls>
          <c:showLegendKey val="0"/>
          <c:showVal val="1"/>
          <c:showCatName val="0"/>
          <c:showSerName val="0"/>
          <c:showPercent val="0"/>
          <c:showBubbleSize val="0"/>
        </c:dLbls>
        <c:gapWidth val="30"/>
        <c:overlap val="-5"/>
        <c:axId val="172257664"/>
        <c:axId val="172259968"/>
      </c:barChart>
      <c:catAx>
        <c:axId val="172257664"/>
        <c:scaling>
          <c:orientation val="minMax"/>
        </c:scaling>
        <c:delete val="0"/>
        <c:axPos val="b"/>
        <c:numFmt formatCode="General" sourceLinked="0"/>
        <c:majorTickMark val="out"/>
        <c:minorTickMark val="none"/>
        <c:tickLblPos val="nextTo"/>
        <c:txPr>
          <a:bodyPr/>
          <a:lstStyle/>
          <a:p>
            <a:pPr>
              <a:defRPr>
                <a:latin typeface="Segoe UI Light" pitchFamily="34" charset="0"/>
                <a:cs typeface="Segoe UI Light" pitchFamily="34" charset="0"/>
              </a:defRPr>
            </a:pPr>
            <a:endParaRPr lang="it-IT"/>
          </a:p>
        </c:txPr>
        <c:crossAx val="172259968"/>
        <c:crosses val="autoZero"/>
        <c:auto val="1"/>
        <c:lblAlgn val="ctr"/>
        <c:lblOffset val="100"/>
        <c:noMultiLvlLbl val="0"/>
      </c:catAx>
      <c:valAx>
        <c:axId val="172259968"/>
        <c:scaling>
          <c:orientation val="minMax"/>
          <c:max val="250000"/>
        </c:scaling>
        <c:delete val="1"/>
        <c:axPos val="l"/>
        <c:numFmt formatCode="#,##0" sourceLinked="1"/>
        <c:majorTickMark val="out"/>
        <c:minorTickMark val="none"/>
        <c:tickLblPos val="none"/>
        <c:crossAx val="172257664"/>
        <c:crosses val="autoZero"/>
        <c:crossBetween val="between"/>
      </c:valAx>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144663167104112"/>
          <c:y val="7.4548702245552628E-2"/>
          <c:w val="0.69972134733158431"/>
          <c:h val="0.8326195683872849"/>
        </c:manualLayout>
      </c:layout>
      <c:barChart>
        <c:barDir val="col"/>
        <c:grouping val="clustered"/>
        <c:varyColors val="0"/>
        <c:ser>
          <c:idx val="0"/>
          <c:order val="0"/>
          <c:tx>
            <c:strRef>
              <c:f>Foglio1!$C$67</c:f>
              <c:strCache>
                <c:ptCount val="1"/>
                <c:pt idx="0">
                  <c:v>2019</c:v>
                </c:pt>
              </c:strCache>
            </c:strRef>
          </c:tx>
          <c:spPr>
            <a:solidFill>
              <a:srgbClr val="FF2D2D"/>
            </a:solidFill>
          </c:spPr>
          <c:invertIfNegative val="0"/>
          <c:dLbls>
            <c:spPr>
              <a:noFill/>
              <a:ln>
                <a:noFill/>
              </a:ln>
              <a:effectLst/>
            </c:spPr>
            <c:txPr>
              <a:bodyPr/>
              <a:lstStyle/>
              <a:p>
                <a:pPr>
                  <a:defRPr sz="900">
                    <a:solidFill>
                      <a:schemeClr val="bg1"/>
                    </a:solidFill>
                    <a:latin typeface="Segoe UI Semibold" pitchFamily="34" charset="0"/>
                    <a:cs typeface="Segoe UI Semibold" pitchFamily="34" charset="0"/>
                  </a:defRPr>
                </a:pPr>
                <a:endParaRPr lang="it-IT"/>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Foglio1!$B$68:$B$70</c:f>
              <c:strCache>
                <c:ptCount val="3"/>
                <c:pt idx="0">
                  <c:v>Q1</c:v>
                </c:pt>
                <c:pt idx="1">
                  <c:v>1H</c:v>
                </c:pt>
                <c:pt idx="2">
                  <c:v>9M</c:v>
                </c:pt>
              </c:strCache>
            </c:strRef>
          </c:cat>
          <c:val>
            <c:numRef>
              <c:f>Foglio1!$C$68:$C$70</c:f>
              <c:numCache>
                <c:formatCode>#,##0</c:formatCode>
                <c:ptCount val="3"/>
                <c:pt idx="0">
                  <c:v>43400</c:v>
                </c:pt>
                <c:pt idx="1">
                  <c:v>87954</c:v>
                </c:pt>
                <c:pt idx="2">
                  <c:v>131057</c:v>
                </c:pt>
              </c:numCache>
            </c:numRef>
          </c:val>
          <c:extLst>
            <c:ext xmlns:c16="http://schemas.microsoft.com/office/drawing/2014/chart" uri="{C3380CC4-5D6E-409C-BE32-E72D297353CC}">
              <c16:uniqueId val="{00000000-C80E-4D7A-8485-4D2950E2C48F}"/>
            </c:ext>
          </c:extLst>
        </c:ser>
        <c:ser>
          <c:idx val="1"/>
          <c:order val="1"/>
          <c:tx>
            <c:strRef>
              <c:f>Foglio1!$D$67</c:f>
              <c:strCache>
                <c:ptCount val="1"/>
                <c:pt idx="0">
                  <c:v>2020</c:v>
                </c:pt>
              </c:strCache>
            </c:strRef>
          </c:tx>
          <c:spPr>
            <a:solidFill>
              <a:schemeClr val="accent4"/>
            </a:solidFill>
          </c:spPr>
          <c:invertIfNegative val="0"/>
          <c:dLbls>
            <c:spPr>
              <a:noFill/>
              <a:ln>
                <a:noFill/>
              </a:ln>
              <a:effectLst/>
            </c:spPr>
            <c:txPr>
              <a:bodyPr/>
              <a:lstStyle/>
              <a:p>
                <a:pPr>
                  <a:defRPr sz="900">
                    <a:solidFill>
                      <a:schemeClr val="bg1"/>
                    </a:solidFill>
                    <a:latin typeface="Segoe UI Semibold" pitchFamily="34" charset="0"/>
                    <a:cs typeface="Segoe UI Semibold" pitchFamily="34" charset="0"/>
                  </a:defRPr>
                </a:pPr>
                <a:endParaRPr lang="it-IT"/>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Foglio1!$B$68:$B$70</c:f>
              <c:strCache>
                <c:ptCount val="3"/>
                <c:pt idx="0">
                  <c:v>Q1</c:v>
                </c:pt>
                <c:pt idx="1">
                  <c:v>1H</c:v>
                </c:pt>
                <c:pt idx="2">
                  <c:v>9M</c:v>
                </c:pt>
              </c:strCache>
            </c:strRef>
          </c:cat>
          <c:val>
            <c:numRef>
              <c:f>Foglio1!$D$68:$D$70</c:f>
              <c:numCache>
                <c:formatCode>#,##0</c:formatCode>
                <c:ptCount val="3"/>
                <c:pt idx="0">
                  <c:v>46900</c:v>
                </c:pt>
                <c:pt idx="1">
                  <c:v>93000</c:v>
                </c:pt>
                <c:pt idx="2">
                  <c:v>135334</c:v>
                </c:pt>
              </c:numCache>
            </c:numRef>
          </c:val>
          <c:extLst>
            <c:ext xmlns:c16="http://schemas.microsoft.com/office/drawing/2014/chart" uri="{C3380CC4-5D6E-409C-BE32-E72D297353CC}">
              <c16:uniqueId val="{00000001-C80E-4D7A-8485-4D2950E2C48F}"/>
            </c:ext>
          </c:extLst>
        </c:ser>
        <c:dLbls>
          <c:showLegendKey val="0"/>
          <c:showVal val="1"/>
          <c:showCatName val="0"/>
          <c:showSerName val="0"/>
          <c:showPercent val="0"/>
          <c:showBubbleSize val="0"/>
        </c:dLbls>
        <c:gapWidth val="30"/>
        <c:overlap val="-5"/>
        <c:axId val="199083136"/>
        <c:axId val="220386816"/>
      </c:barChart>
      <c:catAx>
        <c:axId val="199083136"/>
        <c:scaling>
          <c:orientation val="minMax"/>
        </c:scaling>
        <c:delete val="0"/>
        <c:axPos val="b"/>
        <c:numFmt formatCode="General" sourceLinked="0"/>
        <c:majorTickMark val="out"/>
        <c:minorTickMark val="none"/>
        <c:tickLblPos val="nextTo"/>
        <c:txPr>
          <a:bodyPr/>
          <a:lstStyle/>
          <a:p>
            <a:pPr>
              <a:defRPr sz="900">
                <a:latin typeface="Segoe UI Light" pitchFamily="34" charset="0"/>
                <a:cs typeface="Segoe UI Light" pitchFamily="34" charset="0"/>
              </a:defRPr>
            </a:pPr>
            <a:endParaRPr lang="it-IT"/>
          </a:p>
        </c:txPr>
        <c:crossAx val="220386816"/>
        <c:crosses val="autoZero"/>
        <c:auto val="1"/>
        <c:lblAlgn val="ctr"/>
        <c:lblOffset val="100"/>
        <c:noMultiLvlLbl val="0"/>
      </c:catAx>
      <c:valAx>
        <c:axId val="220386816"/>
        <c:scaling>
          <c:orientation val="minMax"/>
          <c:max val="200000"/>
        </c:scaling>
        <c:delete val="1"/>
        <c:axPos val="l"/>
        <c:numFmt formatCode="#,##0" sourceLinked="1"/>
        <c:majorTickMark val="out"/>
        <c:minorTickMark val="none"/>
        <c:tickLblPos val="none"/>
        <c:crossAx val="199083136"/>
        <c:crosses val="autoZero"/>
        <c:crossBetween val="between"/>
      </c:valAx>
    </c:plotArea>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Segoe UI Light" panose="020B0502040204020203" pitchFamily="34" charset="0"/>
                <a:ea typeface="+mn-ea"/>
                <a:cs typeface="Segoe UI Light" panose="020B0502040204020203" pitchFamily="34" charset="0"/>
              </a:defRPr>
            </a:pPr>
            <a:r>
              <a:rPr lang="it-IT" sz="1200" dirty="0">
                <a:solidFill>
                  <a:schemeClr val="tx1"/>
                </a:solidFill>
                <a:latin typeface="Segoe UI Semibold" panose="020B0702040204020203" pitchFamily="34" charset="0"/>
                <a:cs typeface="Segoe UI Semibold" panose="020B0702040204020203" pitchFamily="34" charset="0"/>
              </a:rPr>
              <a:t>NF YoY </a:t>
            </a:r>
            <a:r>
              <a:rPr lang="it-IT" sz="1200" dirty="0" smtClean="0">
                <a:solidFill>
                  <a:schemeClr val="tx1"/>
                </a:solidFill>
                <a:latin typeface="Segoe UI Semibold" panose="020B0702040204020203" pitchFamily="34" charset="0"/>
                <a:cs typeface="Segoe UI Semibold" panose="020B0702040204020203" pitchFamily="34" charset="0"/>
              </a:rPr>
              <a:t>EBITDA</a:t>
            </a:r>
            <a:r>
              <a:rPr lang="it-IT" sz="1200" baseline="0" dirty="0" smtClean="0">
                <a:solidFill>
                  <a:schemeClr val="tx1"/>
                </a:solidFill>
                <a:latin typeface="Segoe UI Semibold" panose="020B0702040204020203" pitchFamily="34" charset="0"/>
                <a:cs typeface="Segoe UI Semibold" panose="020B0702040204020203" pitchFamily="34" charset="0"/>
              </a:rPr>
              <a:t> growth in % and </a:t>
            </a:r>
            <a:r>
              <a:rPr lang="it-IT" sz="1200" dirty="0" smtClean="0">
                <a:solidFill>
                  <a:schemeClr val="tx1"/>
                </a:solidFill>
                <a:latin typeface="Segoe UI Semibold" panose="020B0702040204020203" pitchFamily="34" charset="0"/>
                <a:cs typeface="Segoe UI Semibold" panose="020B0702040204020203" pitchFamily="34" charset="0"/>
              </a:rPr>
              <a:t>in </a:t>
            </a:r>
            <a:r>
              <a:rPr lang="it-IT" sz="1200" dirty="0">
                <a:solidFill>
                  <a:schemeClr val="tx1"/>
                </a:solidFill>
                <a:latin typeface="Segoe UI Semibold" panose="020B0702040204020203" pitchFamily="34" charset="0"/>
                <a:cs typeface="Segoe UI Semibold" panose="020B0702040204020203" pitchFamily="34" charset="0"/>
              </a:rPr>
              <a:t>€m</a:t>
            </a:r>
          </a:p>
        </c:rich>
      </c:tx>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Segoe UI Light" panose="020B0502040204020203" pitchFamily="34" charset="0"/>
              <a:ea typeface="+mn-ea"/>
              <a:cs typeface="Segoe UI Light" panose="020B0502040204020203" pitchFamily="34" charset="0"/>
            </a:defRPr>
          </a:pPr>
          <a:endParaRPr lang="it-IT"/>
        </a:p>
      </c:txPr>
    </c:title>
    <c:autoTitleDeleted val="0"/>
    <c:plotArea>
      <c:layout>
        <c:manualLayout>
          <c:layoutTarget val="inner"/>
          <c:xMode val="edge"/>
          <c:yMode val="edge"/>
          <c:x val="4.1666666666666664E-2"/>
          <c:y val="0.16245370370370371"/>
          <c:w val="0.82742629046369209"/>
          <c:h val="0.72088764946048411"/>
        </c:manualLayout>
      </c:layout>
      <c:barChart>
        <c:barDir val="col"/>
        <c:grouping val="clustered"/>
        <c:varyColors val="0"/>
        <c:ser>
          <c:idx val="0"/>
          <c:order val="0"/>
          <c:tx>
            <c:strRef>
              <c:f>Foglio1!$C$40</c:f>
              <c:strCache>
                <c:ptCount val="1"/>
                <c:pt idx="0">
                  <c:v>2019</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Segoe UI Semibold" panose="020B0702040204020203" pitchFamily="34" charset="0"/>
                    <a:ea typeface="+mn-ea"/>
                    <a:cs typeface="Segoe UI Semibold" panose="020B0702040204020203" pitchFamily="34" charset="0"/>
                  </a:defRPr>
                </a:pPr>
                <a:endParaRPr lang="it-IT"/>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Foglio1!$B$41:$B$43</c:f>
              <c:strCache>
                <c:ptCount val="3"/>
                <c:pt idx="0">
                  <c:v>Q1</c:v>
                </c:pt>
                <c:pt idx="1">
                  <c:v>Q2</c:v>
                </c:pt>
                <c:pt idx="2">
                  <c:v>Q3</c:v>
                </c:pt>
              </c:strCache>
            </c:strRef>
          </c:cat>
          <c:val>
            <c:numRef>
              <c:f>Foglio1!$C$41:$C$43</c:f>
              <c:numCache>
                <c:formatCode>General</c:formatCode>
                <c:ptCount val="3"/>
                <c:pt idx="0">
                  <c:v>5.34</c:v>
                </c:pt>
                <c:pt idx="1">
                  <c:v>7.0600000000000005</c:v>
                </c:pt>
                <c:pt idx="2">
                  <c:v>6.2999999999999989</c:v>
                </c:pt>
              </c:numCache>
            </c:numRef>
          </c:val>
          <c:extLst>
            <c:ext xmlns:c16="http://schemas.microsoft.com/office/drawing/2014/chart" uri="{C3380CC4-5D6E-409C-BE32-E72D297353CC}">
              <c16:uniqueId val="{00000000-3C1B-482C-82DB-510894BFA036}"/>
            </c:ext>
          </c:extLst>
        </c:ser>
        <c:ser>
          <c:idx val="1"/>
          <c:order val="1"/>
          <c:tx>
            <c:strRef>
              <c:f>Foglio1!$D$40</c:f>
              <c:strCache>
                <c:ptCount val="1"/>
                <c:pt idx="0">
                  <c:v>2020</c:v>
                </c:pt>
              </c:strCache>
            </c:strRef>
          </c:tx>
          <c:spPr>
            <a:solidFill>
              <a:schemeClr val="accent4"/>
            </a:solidFill>
            <a:ln>
              <a:noFill/>
            </a:ln>
            <a:effectLst/>
          </c:spPr>
          <c:invertIfNegative val="0"/>
          <c:dLbls>
            <c:dLbl>
              <c:idx val="0"/>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3C1B-482C-82DB-510894BFA036}"/>
                </c:ext>
              </c:extLst>
            </c:dLbl>
            <c:dLbl>
              <c:idx val="1"/>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3C1B-482C-82DB-510894BFA036}"/>
                </c:ext>
              </c:extLst>
            </c:dLbl>
            <c:dLbl>
              <c:idx val="2"/>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3C1B-482C-82DB-510894BFA03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Segoe UI Semibold" panose="020B0702040204020203" pitchFamily="34" charset="0"/>
                    <a:ea typeface="+mn-ea"/>
                    <a:cs typeface="Segoe UI Semibold" panose="020B0702040204020203" pitchFamily="34" charset="0"/>
                  </a:defRPr>
                </a:pPr>
                <a:endParaRPr lang="it-IT"/>
              </a:p>
            </c:txPr>
            <c:dLblPos val="ct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Foglio1!$B$41:$B$43</c:f>
              <c:strCache>
                <c:ptCount val="3"/>
                <c:pt idx="0">
                  <c:v>Q1</c:v>
                </c:pt>
                <c:pt idx="1">
                  <c:v>Q2</c:v>
                </c:pt>
                <c:pt idx="2">
                  <c:v>Q3</c:v>
                </c:pt>
              </c:strCache>
            </c:strRef>
          </c:cat>
          <c:val>
            <c:numRef>
              <c:f>Foglio1!$D$41:$D$43</c:f>
              <c:numCache>
                <c:formatCode>General</c:formatCode>
                <c:ptCount val="3"/>
                <c:pt idx="0">
                  <c:v>6.9</c:v>
                </c:pt>
                <c:pt idx="1">
                  <c:v>6.9</c:v>
                </c:pt>
                <c:pt idx="2">
                  <c:v>10.399999999999999</c:v>
                </c:pt>
              </c:numCache>
            </c:numRef>
          </c:val>
          <c:extLst>
            <c:ext xmlns:c16="http://schemas.microsoft.com/office/drawing/2014/chart" uri="{C3380CC4-5D6E-409C-BE32-E72D297353CC}">
              <c16:uniqueId val="{00000001-3C1B-482C-82DB-510894BFA036}"/>
            </c:ext>
          </c:extLst>
        </c:ser>
        <c:dLbls>
          <c:dLblPos val="ctr"/>
          <c:showLegendKey val="0"/>
          <c:showVal val="1"/>
          <c:showCatName val="0"/>
          <c:showSerName val="0"/>
          <c:showPercent val="0"/>
          <c:showBubbleSize val="0"/>
        </c:dLbls>
        <c:gapWidth val="96"/>
        <c:overlap val="-5"/>
        <c:axId val="1348100672"/>
        <c:axId val="1348094848"/>
      </c:barChart>
      <c:catAx>
        <c:axId val="1348100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Segoe UI Light" panose="020B0502040204020203" pitchFamily="34" charset="0"/>
                <a:ea typeface="+mn-ea"/>
                <a:cs typeface="Segoe UI Light" panose="020B0502040204020203" pitchFamily="34" charset="0"/>
              </a:defRPr>
            </a:pPr>
            <a:endParaRPr lang="it-IT"/>
          </a:p>
        </c:txPr>
        <c:crossAx val="1348094848"/>
        <c:crosses val="autoZero"/>
        <c:auto val="1"/>
        <c:lblAlgn val="ctr"/>
        <c:lblOffset val="100"/>
        <c:noMultiLvlLbl val="0"/>
      </c:catAx>
      <c:valAx>
        <c:axId val="1348094848"/>
        <c:scaling>
          <c:orientation val="minMax"/>
        </c:scaling>
        <c:delete val="1"/>
        <c:axPos val="l"/>
        <c:numFmt formatCode="General" sourceLinked="1"/>
        <c:majorTickMark val="none"/>
        <c:minorTickMark val="none"/>
        <c:tickLblPos val="nextTo"/>
        <c:crossAx val="1348100672"/>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Segoe UI Light" panose="020B0502040204020203" pitchFamily="34" charset="0"/>
              <a:ea typeface="+mn-ea"/>
              <a:cs typeface="Segoe UI Light" panose="020B0502040204020203" pitchFamily="34" charset="0"/>
            </a:defRPr>
          </a:pPr>
          <a:endParaRPr lang="it-IT"/>
        </a:p>
      </c:txPr>
    </c:legend>
    <c:plotVisOnly val="1"/>
    <c:dispBlanksAs val="gap"/>
    <c:showDLblsOverMax val="0"/>
  </c:chart>
  <c:spPr>
    <a:noFill/>
    <a:ln>
      <a:noFill/>
    </a:ln>
    <a:effectLst/>
  </c:spPr>
  <c:txPr>
    <a:bodyPr/>
    <a:lstStyle/>
    <a:p>
      <a:pPr>
        <a:defRPr>
          <a:latin typeface="Segoe UI Light" panose="020B0502040204020203" pitchFamily="34" charset="0"/>
          <a:cs typeface="Segoe UI Light" panose="020B0502040204020203" pitchFamily="34" charset="0"/>
        </a:defRPr>
      </a:pPr>
      <a:endParaRPr lang="it-IT"/>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Foglio1!$C$40</c:f>
              <c:strCache>
                <c:ptCount val="1"/>
                <c:pt idx="0">
                  <c:v>2019</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Segoe UI Semibold" panose="020B0702040204020203" pitchFamily="34" charset="0"/>
                    <a:ea typeface="+mn-ea"/>
                    <a:cs typeface="Segoe UI Semibold" panose="020B0702040204020203" pitchFamily="34" charset="0"/>
                  </a:defRPr>
                </a:pPr>
                <a:endParaRPr lang="it-IT"/>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Foglio1!$B$46:$B$48</c:f>
              <c:strCache>
                <c:ptCount val="3"/>
                <c:pt idx="0">
                  <c:v>Q1</c:v>
                </c:pt>
                <c:pt idx="1">
                  <c:v>1H</c:v>
                </c:pt>
                <c:pt idx="2">
                  <c:v>9M</c:v>
                </c:pt>
              </c:strCache>
            </c:strRef>
          </c:cat>
          <c:val>
            <c:numRef>
              <c:f>Foglio1!$C$46:$C$48</c:f>
              <c:numCache>
                <c:formatCode>General</c:formatCode>
                <c:ptCount val="3"/>
                <c:pt idx="0">
                  <c:v>5.34</c:v>
                </c:pt>
                <c:pt idx="1">
                  <c:v>12.4</c:v>
                </c:pt>
                <c:pt idx="2">
                  <c:v>18.7</c:v>
                </c:pt>
              </c:numCache>
            </c:numRef>
          </c:val>
          <c:extLst>
            <c:ext xmlns:c16="http://schemas.microsoft.com/office/drawing/2014/chart" uri="{C3380CC4-5D6E-409C-BE32-E72D297353CC}">
              <c16:uniqueId val="{00000000-F581-450C-885B-EBD7C15C9CDB}"/>
            </c:ext>
          </c:extLst>
        </c:ser>
        <c:ser>
          <c:idx val="1"/>
          <c:order val="1"/>
          <c:tx>
            <c:strRef>
              <c:f>Foglio1!$D$40</c:f>
              <c:strCache>
                <c:ptCount val="1"/>
                <c:pt idx="0">
                  <c:v>2020</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Segoe UI Semibold" panose="020B0702040204020203" pitchFamily="34" charset="0"/>
                    <a:ea typeface="+mn-ea"/>
                    <a:cs typeface="Segoe UI Semibold" panose="020B0702040204020203" pitchFamily="34" charset="0"/>
                  </a:defRPr>
                </a:pPr>
                <a:endParaRPr lang="it-IT"/>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Foglio1!$B$46:$B$48</c:f>
              <c:strCache>
                <c:ptCount val="3"/>
                <c:pt idx="0">
                  <c:v>Q1</c:v>
                </c:pt>
                <c:pt idx="1">
                  <c:v>1H</c:v>
                </c:pt>
                <c:pt idx="2">
                  <c:v>9M</c:v>
                </c:pt>
              </c:strCache>
            </c:strRef>
          </c:cat>
          <c:val>
            <c:numRef>
              <c:f>Foglio1!$D$46:$D$48</c:f>
              <c:numCache>
                <c:formatCode>General</c:formatCode>
                <c:ptCount val="3"/>
                <c:pt idx="0">
                  <c:v>6.9</c:v>
                </c:pt>
                <c:pt idx="1">
                  <c:v>13.8</c:v>
                </c:pt>
                <c:pt idx="2">
                  <c:v>24.2</c:v>
                </c:pt>
              </c:numCache>
            </c:numRef>
          </c:val>
          <c:extLst>
            <c:ext xmlns:c16="http://schemas.microsoft.com/office/drawing/2014/chart" uri="{C3380CC4-5D6E-409C-BE32-E72D297353CC}">
              <c16:uniqueId val="{00000001-F581-450C-885B-EBD7C15C9CDB}"/>
            </c:ext>
          </c:extLst>
        </c:ser>
        <c:dLbls>
          <c:showLegendKey val="0"/>
          <c:showVal val="0"/>
          <c:showCatName val="0"/>
          <c:showSerName val="0"/>
          <c:showPercent val="0"/>
          <c:showBubbleSize val="0"/>
        </c:dLbls>
        <c:gapWidth val="96"/>
        <c:overlap val="-5"/>
        <c:axId val="1349295264"/>
        <c:axId val="1349296512"/>
      </c:barChart>
      <c:catAx>
        <c:axId val="1349295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Segoe UI Light" panose="020B0502040204020203" pitchFamily="34" charset="0"/>
                <a:ea typeface="+mn-ea"/>
                <a:cs typeface="Segoe UI Light" panose="020B0502040204020203" pitchFamily="34" charset="0"/>
              </a:defRPr>
            </a:pPr>
            <a:endParaRPr lang="it-IT"/>
          </a:p>
        </c:txPr>
        <c:crossAx val="1349296512"/>
        <c:crosses val="autoZero"/>
        <c:auto val="1"/>
        <c:lblAlgn val="ctr"/>
        <c:lblOffset val="100"/>
        <c:noMultiLvlLbl val="0"/>
      </c:catAx>
      <c:valAx>
        <c:axId val="1349296512"/>
        <c:scaling>
          <c:orientation val="minMax"/>
        </c:scaling>
        <c:delete val="1"/>
        <c:axPos val="l"/>
        <c:numFmt formatCode="General" sourceLinked="1"/>
        <c:majorTickMark val="none"/>
        <c:minorTickMark val="none"/>
        <c:tickLblPos val="nextTo"/>
        <c:crossAx val="1349295264"/>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Segoe UI Light" panose="020B0502040204020203" pitchFamily="34" charset="0"/>
          <a:cs typeface="Segoe UI Light" panose="020B0502040204020203" pitchFamily="34" charset="0"/>
        </a:defRPr>
      </a:pPr>
      <a:endParaRPr lang="it-I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dirty="0"/>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7E0640-4C93-41F4-B260-26AC7D767EBB}" type="datetimeFigureOut">
              <a:rPr lang="it-IT" smtClean="0"/>
              <a:pPr/>
              <a:t>13/11/2020</a:t>
            </a:fld>
            <a:endParaRPr lang="it-IT" dirty="0"/>
          </a:p>
        </p:txBody>
      </p:sp>
      <p:sp>
        <p:nvSpPr>
          <p:cNvPr id="4" name="Segnaposto immagine diapositiva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it-IT" dirty="0"/>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dirty="0"/>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81586F-DF48-4021-977D-E3B5371CA31C}" type="slidenum">
              <a:rPr lang="it-IT" smtClean="0"/>
              <a:pPr/>
              <a:t>‹N›</a:t>
            </a:fld>
            <a:endParaRPr lang="it-IT"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F281586F-DF48-4021-977D-E3B5371CA31C}" type="slidenum">
              <a:rPr lang="it-IT" smtClean="0"/>
              <a:pPr/>
              <a:t>1</a:t>
            </a:fld>
            <a:endParaRPr lang="it-IT"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F281586F-DF48-4021-977D-E3B5371CA31C}" type="slidenum">
              <a:rPr lang="it-IT" smtClean="0"/>
              <a:pPr/>
              <a:t>4</a:t>
            </a:fld>
            <a:endParaRPr lang="it-IT"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F281586F-DF48-4021-977D-E3B5371CA31C}" type="slidenum">
              <a:rPr lang="it-IT" smtClean="0"/>
              <a:pPr/>
              <a:t>7</a:t>
            </a:fld>
            <a:endParaRPr lang="it-IT" dirty="0"/>
          </a:p>
        </p:txBody>
      </p:sp>
    </p:spTree>
    <p:extLst>
      <p:ext uri="{BB962C8B-B14F-4D97-AF65-F5344CB8AC3E}">
        <p14:creationId xmlns:p14="http://schemas.microsoft.com/office/powerpoint/2010/main" val="2537507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F281586F-DF48-4021-977D-E3B5371CA31C}" type="slidenum">
              <a:rPr lang="it-IT" smtClean="0"/>
              <a:pPr/>
              <a:t>8</a:t>
            </a:fld>
            <a:endParaRPr lang="it-IT"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F281586F-DF48-4021-977D-E3B5371CA31C}" type="slidenum">
              <a:rPr lang="it-IT" smtClean="0"/>
              <a:pPr/>
              <a:t>12</a:t>
            </a:fld>
            <a:endParaRPr lang="it-IT" dirty="0"/>
          </a:p>
        </p:txBody>
      </p:sp>
    </p:spTree>
    <p:extLst>
      <p:ext uri="{BB962C8B-B14F-4D97-AF65-F5344CB8AC3E}">
        <p14:creationId xmlns:p14="http://schemas.microsoft.com/office/powerpoint/2010/main" val="40126216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F281586F-DF48-4021-977D-E3B5371CA31C}" type="slidenum">
              <a:rPr lang="it-IT" smtClean="0"/>
              <a:pPr/>
              <a:t>17</a:t>
            </a:fld>
            <a:endParaRPr lang="it-IT"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F281586F-DF48-4021-977D-E3B5371CA31C}" type="slidenum">
              <a:rPr lang="it-IT" smtClean="0"/>
              <a:pPr/>
              <a:t>19</a:t>
            </a:fld>
            <a:endParaRPr 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F281586F-DF48-4021-977D-E3B5371CA31C}" type="slidenum">
              <a:rPr lang="it-IT" smtClean="0"/>
              <a:pPr/>
              <a:t>20</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1775355"/>
            <a:ext cx="7772400" cy="1225021"/>
          </a:xfrm>
        </p:spPr>
        <p:txBody>
          <a:bodyPr>
            <a:noAutofit/>
          </a:bodyPr>
          <a:lstStyle>
            <a:lvl1pPr>
              <a:defRPr sz="2400">
                <a:latin typeface="Segoe UI Semibold" pitchFamily="34" charset="0"/>
                <a:cs typeface="Segoe UI Semibold" pitchFamily="34" charset="0"/>
              </a:defRPr>
            </a:lvl1pPr>
          </a:lstStyle>
          <a:p>
            <a:r>
              <a:rPr lang="it-IT" dirty="0" smtClean="0"/>
              <a:t>Fare clic per modificare lo stile del titolo</a:t>
            </a:r>
            <a:endParaRPr lang="it-IT" dirty="0"/>
          </a:p>
        </p:txBody>
      </p:sp>
      <p:sp>
        <p:nvSpPr>
          <p:cNvPr id="3" name="Sottotitolo 2"/>
          <p:cNvSpPr>
            <a:spLocks noGrp="1"/>
          </p:cNvSpPr>
          <p:nvPr>
            <p:ph type="subTitle" idx="1"/>
          </p:nvPr>
        </p:nvSpPr>
        <p:spPr>
          <a:xfrm>
            <a:off x="1371600" y="3238500"/>
            <a:ext cx="6400800" cy="1460500"/>
          </a:xfrm>
        </p:spPr>
        <p:txBody>
          <a:bodyPr>
            <a:normAutofit/>
          </a:bodyPr>
          <a:lstStyle>
            <a:lvl1pPr marL="0" indent="0" algn="ctr">
              <a:buNone/>
              <a:defRPr sz="1800">
                <a:solidFill>
                  <a:schemeClr val="tx1">
                    <a:tint val="75000"/>
                  </a:schemeClr>
                </a:solidFill>
                <a:latin typeface="Segoe UI Light" pitchFamily="34" charset="0"/>
                <a:cs typeface="Segoe UI Light"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dirty="0" smtClean="0"/>
              <a:t>Fare clic per modificare lo stile del sottotitolo dello schema</a:t>
            </a:r>
            <a:endParaRPr lang="it-IT" dirty="0"/>
          </a:p>
        </p:txBody>
      </p:sp>
      <p:sp>
        <p:nvSpPr>
          <p:cNvPr id="4" name="Segnaposto data 3"/>
          <p:cNvSpPr>
            <a:spLocks noGrp="1"/>
          </p:cNvSpPr>
          <p:nvPr>
            <p:ph type="dt" sz="half" idx="10"/>
          </p:nvPr>
        </p:nvSpPr>
        <p:spPr/>
        <p:txBody>
          <a:bodyPr/>
          <a:lstStyle/>
          <a:p>
            <a:fld id="{F367F286-82D7-4D82-938D-2951C21CEFA6}" type="datetime1">
              <a:rPr lang="it-IT" smtClean="0"/>
              <a:pPr/>
              <a:t>13/11/2020</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lvl1pPr>
              <a:defRPr sz="1100">
                <a:solidFill>
                  <a:schemeClr val="tx1"/>
                </a:solidFill>
                <a:latin typeface="Segoe UI Light" pitchFamily="34" charset="0"/>
                <a:cs typeface="Segoe UI Light" pitchFamily="34" charset="0"/>
              </a:defRPr>
            </a:lvl1pPr>
          </a:lstStyle>
          <a:p>
            <a:fld id="{AA996104-5749-416D-BFAB-5B2B2D8F72AF}" type="slidenum">
              <a:rPr lang="it-IT" smtClean="0"/>
              <a:pPr/>
              <a:t>‹N›</a:t>
            </a:fld>
            <a:endParaRPr lang="it-IT"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2EC9CE62-2278-4C6B-823A-8DE4E40FD78F}" type="datetime1">
              <a:rPr lang="it-IT" smtClean="0"/>
              <a:pPr/>
              <a:t>13/11/2020</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AA996104-5749-416D-BFAB-5B2B2D8F72AF}" type="slidenum">
              <a:rPr lang="it-IT" smtClean="0"/>
              <a:pPr/>
              <a:t>‹N›</a:t>
            </a:fld>
            <a:endParaRPr lang="it-IT"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28865"/>
            <a:ext cx="2057400" cy="4876271"/>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28865"/>
            <a:ext cx="6019800" cy="4876271"/>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0DCA5B23-CBA3-43B6-B8C5-E36A267E3538}" type="datetime1">
              <a:rPr lang="it-IT" smtClean="0"/>
              <a:pPr/>
              <a:t>13/11/2020</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AA996104-5749-416D-BFAB-5B2B2D8F72AF}" type="slidenum">
              <a:rPr lang="it-IT" smtClean="0"/>
              <a:pPr/>
              <a:t>‹N›</a:t>
            </a:fld>
            <a:endParaRPr lang="it-IT"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4" name="Segnaposto data 3"/>
          <p:cNvSpPr>
            <a:spLocks noGrp="1"/>
          </p:cNvSpPr>
          <p:nvPr>
            <p:ph type="dt" sz="half" idx="10"/>
          </p:nvPr>
        </p:nvSpPr>
        <p:spPr/>
        <p:txBody>
          <a:bodyPr/>
          <a:lstStyle/>
          <a:p>
            <a:fld id="{CB46AFF8-1322-4F0D-B320-FDA30E1EC567}" type="datetime1">
              <a:rPr lang="it-IT" smtClean="0"/>
              <a:pPr/>
              <a:t>13/11/2020</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AA996104-5749-416D-BFAB-5B2B2D8F72AF}" type="slidenum">
              <a:rPr lang="it-IT" smtClean="0"/>
              <a:pPr/>
              <a:t>‹N›</a:t>
            </a:fld>
            <a:endParaRPr lang="it-IT"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3672417"/>
            <a:ext cx="7772400" cy="1135063"/>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A6ADF475-F4DA-4336-994E-C3108F6D627E}" type="datetime1">
              <a:rPr lang="it-IT" smtClean="0"/>
              <a:pPr/>
              <a:t>13/11/2020</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AA996104-5749-416D-BFAB-5B2B2D8F72AF}" type="slidenum">
              <a:rPr lang="it-IT" smtClean="0"/>
              <a:pPr/>
              <a:t>‹N›</a:t>
            </a:fld>
            <a:endParaRPr lang="it-IT"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5" name="Segnaposto data 4"/>
          <p:cNvSpPr>
            <a:spLocks noGrp="1"/>
          </p:cNvSpPr>
          <p:nvPr>
            <p:ph type="dt" sz="half" idx="10"/>
          </p:nvPr>
        </p:nvSpPr>
        <p:spPr/>
        <p:txBody>
          <a:bodyPr/>
          <a:lstStyle/>
          <a:p>
            <a:fld id="{E0351BB8-C11B-4C80-BC9B-3453B7817861}" type="datetime1">
              <a:rPr lang="it-IT" smtClean="0"/>
              <a:pPr/>
              <a:t>13/11/2020</a:t>
            </a:fld>
            <a:endParaRPr lang="it-IT" dirty="0"/>
          </a:p>
        </p:txBody>
      </p:sp>
      <p:sp>
        <p:nvSpPr>
          <p:cNvPr id="6" name="Segnaposto piè di pagina 5"/>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p:txBody>
          <a:bodyPr/>
          <a:lstStyle/>
          <a:p>
            <a:fld id="{AA996104-5749-416D-BFAB-5B2B2D8F72AF}" type="slidenum">
              <a:rPr lang="it-IT" smtClean="0"/>
              <a:pPr/>
              <a:t>‹N›</a:t>
            </a:fld>
            <a:endParaRPr lang="it-IT"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C9114EC5-7BD4-4C2E-8899-71A0534FE066}" type="datetime1">
              <a:rPr lang="it-IT" smtClean="0"/>
              <a:pPr/>
              <a:t>13/11/2020</a:t>
            </a:fld>
            <a:endParaRPr lang="it-IT" dirty="0"/>
          </a:p>
        </p:txBody>
      </p:sp>
      <p:sp>
        <p:nvSpPr>
          <p:cNvPr id="8" name="Segnaposto piè di pagina 7"/>
          <p:cNvSpPr>
            <a:spLocks noGrp="1"/>
          </p:cNvSpPr>
          <p:nvPr>
            <p:ph type="ftr" sz="quarter" idx="11"/>
          </p:nvPr>
        </p:nvSpPr>
        <p:spPr/>
        <p:txBody>
          <a:bodyPr/>
          <a:lstStyle/>
          <a:p>
            <a:endParaRPr lang="it-IT" dirty="0"/>
          </a:p>
        </p:txBody>
      </p:sp>
      <p:sp>
        <p:nvSpPr>
          <p:cNvPr id="9" name="Segnaposto numero diapositiva 8"/>
          <p:cNvSpPr>
            <a:spLocks noGrp="1"/>
          </p:cNvSpPr>
          <p:nvPr>
            <p:ph type="sldNum" sz="quarter" idx="12"/>
          </p:nvPr>
        </p:nvSpPr>
        <p:spPr/>
        <p:txBody>
          <a:bodyPr/>
          <a:lstStyle/>
          <a:p>
            <a:fld id="{AA996104-5749-416D-BFAB-5B2B2D8F72AF}" type="slidenum">
              <a:rPr lang="it-IT" smtClean="0"/>
              <a:pPr/>
              <a:t>‹N›</a:t>
            </a:fld>
            <a:endParaRPr lang="it-IT"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20670E60-10AA-4105-B09E-CA1CC7BA21D2}" type="datetime1">
              <a:rPr lang="it-IT" smtClean="0"/>
              <a:pPr/>
              <a:t>13/11/2020</a:t>
            </a:fld>
            <a:endParaRPr lang="it-IT" dirty="0"/>
          </a:p>
        </p:txBody>
      </p:sp>
      <p:sp>
        <p:nvSpPr>
          <p:cNvPr id="4" name="Segnaposto piè di pagina 3"/>
          <p:cNvSpPr>
            <a:spLocks noGrp="1"/>
          </p:cNvSpPr>
          <p:nvPr>
            <p:ph type="ftr" sz="quarter" idx="11"/>
          </p:nvPr>
        </p:nvSpPr>
        <p:spPr/>
        <p:txBody>
          <a:bodyPr/>
          <a:lstStyle/>
          <a:p>
            <a:endParaRPr lang="it-IT" dirty="0"/>
          </a:p>
        </p:txBody>
      </p:sp>
      <p:sp>
        <p:nvSpPr>
          <p:cNvPr id="5" name="Segnaposto numero diapositiva 4"/>
          <p:cNvSpPr>
            <a:spLocks noGrp="1"/>
          </p:cNvSpPr>
          <p:nvPr>
            <p:ph type="sldNum" sz="quarter" idx="12"/>
          </p:nvPr>
        </p:nvSpPr>
        <p:spPr/>
        <p:txBody>
          <a:bodyPr/>
          <a:lstStyle/>
          <a:p>
            <a:fld id="{AA996104-5749-416D-BFAB-5B2B2D8F72AF}" type="slidenum">
              <a:rPr lang="it-IT" smtClean="0"/>
              <a:pPr/>
              <a:t>‹N›</a:t>
            </a:fld>
            <a:endParaRPr lang="it-IT"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634B24BE-7D49-4AB9-BBF1-8B27D9DEC071}" type="datetime1">
              <a:rPr lang="it-IT" smtClean="0"/>
              <a:pPr/>
              <a:t>13/11/2020</a:t>
            </a:fld>
            <a:endParaRPr lang="it-IT" dirty="0"/>
          </a:p>
        </p:txBody>
      </p:sp>
      <p:sp>
        <p:nvSpPr>
          <p:cNvPr id="3" name="Segnaposto piè di pagina 2"/>
          <p:cNvSpPr>
            <a:spLocks noGrp="1"/>
          </p:cNvSpPr>
          <p:nvPr>
            <p:ph type="ftr" sz="quarter" idx="11"/>
          </p:nvPr>
        </p:nvSpPr>
        <p:spPr/>
        <p:txBody>
          <a:bodyPr/>
          <a:lstStyle/>
          <a:p>
            <a:endParaRPr lang="it-IT" dirty="0"/>
          </a:p>
        </p:txBody>
      </p:sp>
      <p:sp>
        <p:nvSpPr>
          <p:cNvPr id="4" name="Segnaposto numero diapositiva 3"/>
          <p:cNvSpPr>
            <a:spLocks noGrp="1"/>
          </p:cNvSpPr>
          <p:nvPr>
            <p:ph type="sldNum" sz="quarter" idx="12"/>
          </p:nvPr>
        </p:nvSpPr>
        <p:spPr/>
        <p:txBody>
          <a:bodyPr/>
          <a:lstStyle/>
          <a:p>
            <a:fld id="{AA996104-5749-416D-BFAB-5B2B2D8F72AF}" type="slidenum">
              <a:rPr lang="it-IT" smtClean="0"/>
              <a:pPr/>
              <a:t>‹N›</a:t>
            </a:fld>
            <a:endParaRPr lang="it-IT"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1" y="227542"/>
            <a:ext cx="3008313" cy="968375"/>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6427C05-6D36-4058-BBC2-5D5646EE36A0}" type="datetime1">
              <a:rPr lang="it-IT" smtClean="0"/>
              <a:pPr/>
              <a:t>13/11/2020</a:t>
            </a:fld>
            <a:endParaRPr lang="it-IT" dirty="0"/>
          </a:p>
        </p:txBody>
      </p:sp>
      <p:sp>
        <p:nvSpPr>
          <p:cNvPr id="6" name="Segnaposto piè di pagina 5"/>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p:txBody>
          <a:bodyPr/>
          <a:lstStyle/>
          <a:p>
            <a:fld id="{AA996104-5749-416D-BFAB-5B2B2D8F72AF}" type="slidenum">
              <a:rPr lang="it-IT" smtClean="0"/>
              <a:pPr/>
              <a:t>‹N›</a:t>
            </a:fld>
            <a:endParaRPr lang="it-IT"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000500"/>
            <a:ext cx="5486400" cy="472282"/>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dirty="0"/>
          </a:p>
        </p:txBody>
      </p:sp>
      <p:sp>
        <p:nvSpPr>
          <p:cNvPr id="4" name="Segnaposto testo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A11FE1C3-E661-4C13-A18D-8CE144010221}" type="datetime1">
              <a:rPr lang="it-IT" smtClean="0"/>
              <a:pPr/>
              <a:t>13/11/2020</a:t>
            </a:fld>
            <a:endParaRPr lang="it-IT" dirty="0"/>
          </a:p>
        </p:txBody>
      </p:sp>
      <p:sp>
        <p:nvSpPr>
          <p:cNvPr id="6" name="Segnaposto piè di pagina 5"/>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p:txBody>
          <a:bodyPr/>
          <a:lstStyle/>
          <a:p>
            <a:fld id="{AA996104-5749-416D-BFAB-5B2B2D8F72AF}" type="slidenum">
              <a:rPr lang="it-IT" smtClean="0"/>
              <a:pPr/>
              <a:t>‹N›</a:t>
            </a:fld>
            <a:endParaRPr lang="it-IT"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28865"/>
            <a:ext cx="8229600" cy="952500"/>
          </a:xfrm>
          <a:prstGeom prst="rect">
            <a:avLst/>
          </a:prstGeom>
        </p:spPr>
        <p:txBody>
          <a:bodyPr vert="horz" lIns="91440" tIns="45720" rIns="91440" bIns="45720" rtlCol="0" anchor="ctr">
            <a:noAutofit/>
          </a:bodyPr>
          <a:lstStyle/>
          <a:p>
            <a:r>
              <a:rPr lang="it-IT" dirty="0" smtClean="0"/>
              <a:t>Fare clic per modificare lo stile del titolo</a:t>
            </a:r>
            <a:endParaRPr lang="it-IT" dirty="0"/>
          </a:p>
        </p:txBody>
      </p:sp>
      <p:sp>
        <p:nvSpPr>
          <p:cNvPr id="3" name="Segnaposto testo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4" name="Segnaposto data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65F0683C-DDE4-4DC8-B351-29BFB2081A78}" type="datetime1">
              <a:rPr lang="it-IT" smtClean="0"/>
              <a:pPr/>
              <a:t>13/11/2020</a:t>
            </a:fld>
            <a:endParaRPr lang="it-IT" dirty="0"/>
          </a:p>
        </p:txBody>
      </p:sp>
      <p:sp>
        <p:nvSpPr>
          <p:cNvPr id="5" name="Segnaposto piè di pagina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latin typeface="Segoe UI Light" pitchFamily="34" charset="0"/>
                <a:cs typeface="Segoe UI Light" pitchFamily="34" charset="0"/>
              </a:defRPr>
            </a:lvl1pPr>
          </a:lstStyle>
          <a:p>
            <a:endParaRPr lang="it-IT" dirty="0"/>
          </a:p>
        </p:txBody>
      </p:sp>
      <p:sp>
        <p:nvSpPr>
          <p:cNvPr id="6" name="Segnaposto numero diapositiva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AA996104-5749-416D-BFAB-5B2B2D8F72AF}" type="slidenum">
              <a:rPr lang="it-IT" smtClean="0"/>
              <a:pPr/>
              <a:t>‹N›</a:t>
            </a:fld>
            <a:endParaRPr lang="it-IT" dirty="0"/>
          </a:p>
        </p:txBody>
      </p:sp>
      <p:pic>
        <p:nvPicPr>
          <p:cNvPr id="7" name="Immagine 6" descr="logo no sfondo.png"/>
          <p:cNvPicPr>
            <a:picLocks noChangeAspect="1"/>
          </p:cNvPicPr>
          <p:nvPr/>
        </p:nvPicPr>
        <p:blipFill>
          <a:blip r:embed="rId13" cstate="print"/>
          <a:stretch>
            <a:fillRect/>
          </a:stretch>
        </p:blipFill>
        <p:spPr>
          <a:xfrm>
            <a:off x="8180388" y="121196"/>
            <a:ext cx="794831" cy="43204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2400" kern="1200">
          <a:solidFill>
            <a:schemeClr val="tx1"/>
          </a:solidFill>
          <a:latin typeface="Segoe UI Semibold" pitchFamily="34" charset="0"/>
          <a:ea typeface="+mj-ea"/>
          <a:cs typeface="Segoe UI Semibold"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Segoe UI Light" pitchFamily="34" charset="0"/>
          <a:ea typeface="+mn-ea"/>
          <a:cs typeface="Segoe UI Light"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Segoe UI Light" pitchFamily="34" charset="0"/>
          <a:ea typeface="+mn-ea"/>
          <a:cs typeface="Segoe UI Light"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Segoe UI Light" pitchFamily="34" charset="0"/>
          <a:ea typeface="+mn-ea"/>
          <a:cs typeface="Segoe UI Light"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Segoe UI Light" pitchFamily="34" charset="0"/>
          <a:ea typeface="+mn-ea"/>
          <a:cs typeface="Segoe UI Light"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Segoe UI Light" pitchFamily="34" charset="0"/>
          <a:ea typeface="+mn-ea"/>
          <a:cs typeface="Segoe UI Light"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 Id="rId5" Type="http://schemas.openxmlformats.org/officeDocument/2006/relationships/chart" Target="../charts/chart7.xml"/><Relationship Id="rId4" Type="http://schemas.openxmlformats.org/officeDocument/2006/relationships/chart" Target="../charts/chart6.xml"/></Relationships>
</file>

<file path=ppt/slides/_rels/slide1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2.xml"/><Relationship Id="rId5" Type="http://schemas.openxmlformats.org/officeDocument/2006/relationships/chart" Target="../charts/chart11.xml"/><Relationship Id="rId4" Type="http://schemas.openxmlformats.org/officeDocument/2006/relationships/chart" Target="../charts/chart10.xml"/></Relationships>
</file>

<file path=ppt/slides/_rels/slide1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chart" Target="../charts/chart14.xml"/><Relationship Id="rId4" Type="http://schemas.openxmlformats.org/officeDocument/2006/relationships/chart" Target="../charts/chart13.xml"/></Relationships>
</file>

<file path=ppt/slides/_rels/slide13.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2.xml"/><Relationship Id="rId4" Type="http://schemas.openxmlformats.org/officeDocument/2006/relationships/chart" Target="../charts/chart17.xml"/></Relationships>
</file>

<file path=ppt/slides/_rels/slide14.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chart" Target="../charts/chart18.xml"/><Relationship Id="rId1" Type="http://schemas.openxmlformats.org/officeDocument/2006/relationships/slideLayout" Target="../slideLayouts/slideLayout2.xml"/><Relationship Id="rId4" Type="http://schemas.openxmlformats.org/officeDocument/2006/relationships/chart" Target="../charts/chart20.xml"/></Relationships>
</file>

<file path=ppt/slides/_rels/slide15.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investors@newlat.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jpeg"/><Relationship Id="rId5" Type="http://schemas.openxmlformats.org/officeDocument/2006/relationships/image" Target="../media/image15.jpe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chart" Target="../charts/chart2.xml"/><Relationship Id="rId7" Type="http://schemas.openxmlformats.org/officeDocument/2006/relationships/image" Target="../media/image24.png"/><Relationship Id="rId2" Type="http://schemas.openxmlformats.org/officeDocument/2006/relationships/chart" Target="../charts/chart1.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F57AE"/>
        </a:solidFill>
        <a:effectLst/>
      </p:bgPr>
    </p:bg>
    <p:spTree>
      <p:nvGrpSpPr>
        <p:cNvPr id="1" name=""/>
        <p:cNvGrpSpPr/>
        <p:nvPr/>
      </p:nvGrpSpPr>
      <p:grpSpPr>
        <a:xfrm>
          <a:off x="0" y="0"/>
          <a:ext cx="0" cy="0"/>
          <a:chOff x="0" y="0"/>
          <a:chExt cx="0" cy="0"/>
        </a:xfrm>
      </p:grpSpPr>
      <p:pic>
        <p:nvPicPr>
          <p:cNvPr id="4" name="Immagine 3" descr="Logo_Newlat_Food-a-multibrand-company Bianco.png"/>
          <p:cNvPicPr>
            <a:picLocks noChangeAspect="1"/>
          </p:cNvPicPr>
          <p:nvPr/>
        </p:nvPicPr>
        <p:blipFill>
          <a:blip r:embed="rId3" cstate="print"/>
          <a:stretch>
            <a:fillRect/>
          </a:stretch>
        </p:blipFill>
        <p:spPr>
          <a:xfrm>
            <a:off x="2987824" y="553244"/>
            <a:ext cx="5184576" cy="2792543"/>
          </a:xfrm>
          <a:prstGeom prst="rect">
            <a:avLst/>
          </a:prstGeom>
        </p:spPr>
      </p:pic>
      <p:sp>
        <p:nvSpPr>
          <p:cNvPr id="5" name="CasellaDiTesto 4"/>
          <p:cNvSpPr txBox="1"/>
          <p:nvPr/>
        </p:nvSpPr>
        <p:spPr>
          <a:xfrm>
            <a:off x="467544" y="4777714"/>
            <a:ext cx="3888432" cy="615553"/>
          </a:xfrm>
          <a:prstGeom prst="rect">
            <a:avLst/>
          </a:prstGeom>
          <a:noFill/>
        </p:spPr>
        <p:txBody>
          <a:bodyPr wrap="square" rtlCol="0">
            <a:spAutoFit/>
          </a:bodyPr>
          <a:lstStyle/>
          <a:p>
            <a:r>
              <a:rPr lang="it-IT" sz="2000" dirty="0" smtClean="0">
                <a:solidFill>
                  <a:schemeClr val="bg1"/>
                </a:solidFill>
                <a:latin typeface="Segoe UI Semibold" pitchFamily="34" charset="0"/>
                <a:cs typeface="Segoe UI Semibold" pitchFamily="34" charset="0"/>
              </a:rPr>
              <a:t>9 M 2020 RESULTS</a:t>
            </a:r>
          </a:p>
          <a:p>
            <a:r>
              <a:rPr lang="it-IT" sz="1400" dirty="0" smtClean="0">
                <a:solidFill>
                  <a:schemeClr val="bg1"/>
                </a:solidFill>
                <a:latin typeface="Segoe UI Semibold" pitchFamily="34" charset="0"/>
                <a:cs typeface="Segoe UI Semibold" pitchFamily="34" charset="0"/>
              </a:rPr>
              <a:t>13 NOVEMBER 2020</a:t>
            </a:r>
            <a:endParaRPr lang="it-IT" sz="1400" dirty="0">
              <a:solidFill>
                <a:schemeClr val="bg1"/>
              </a:solidFill>
              <a:latin typeface="Segoe UI Semibold" pitchFamily="34" charset="0"/>
              <a:cs typeface="Segoe UI Semibold" pitchFamily="34" charset="0"/>
            </a:endParaRPr>
          </a:p>
        </p:txBody>
      </p:sp>
      <p:sp>
        <p:nvSpPr>
          <p:cNvPr id="6" name="Rettangolo 5"/>
          <p:cNvSpPr/>
          <p:nvPr/>
        </p:nvSpPr>
        <p:spPr>
          <a:xfrm>
            <a:off x="7812360" y="193204"/>
            <a:ext cx="1115616" cy="553244"/>
          </a:xfrm>
          <a:prstGeom prst="rect">
            <a:avLst/>
          </a:prstGeom>
          <a:solidFill>
            <a:srgbClr val="1F57AE"/>
          </a:solidFill>
          <a:ln>
            <a:solidFill>
              <a:srgbClr val="1F57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AA996104-5749-416D-BFAB-5B2B2D8F72AF}" type="slidenum">
              <a:rPr lang="it-IT" smtClean="0"/>
              <a:pPr/>
              <a:t>10</a:t>
            </a:fld>
            <a:endParaRPr lang="it-IT" dirty="0"/>
          </a:p>
        </p:txBody>
      </p:sp>
      <p:graphicFrame>
        <p:nvGraphicFramePr>
          <p:cNvPr id="5" name="Grafico 4"/>
          <p:cNvGraphicFramePr/>
          <p:nvPr>
            <p:extLst>
              <p:ext uri="{D42A27DB-BD31-4B8C-83A1-F6EECF244321}">
                <p14:modId xmlns:p14="http://schemas.microsoft.com/office/powerpoint/2010/main" val="2315630879"/>
              </p:ext>
            </p:extLst>
          </p:nvPr>
        </p:nvGraphicFramePr>
        <p:xfrm>
          <a:off x="630039" y="769268"/>
          <a:ext cx="3869953" cy="234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Grafico 5"/>
          <p:cNvGraphicFramePr/>
          <p:nvPr>
            <p:extLst>
              <p:ext uri="{D42A27DB-BD31-4B8C-83A1-F6EECF244321}">
                <p14:modId xmlns:p14="http://schemas.microsoft.com/office/powerpoint/2010/main" val="2455581179"/>
              </p:ext>
            </p:extLst>
          </p:nvPr>
        </p:nvGraphicFramePr>
        <p:xfrm>
          <a:off x="4716016" y="625252"/>
          <a:ext cx="3960440" cy="2520280"/>
        </p:xfrm>
        <a:graphic>
          <a:graphicData uri="http://schemas.openxmlformats.org/drawingml/2006/chart">
            <c:chart xmlns:c="http://schemas.openxmlformats.org/drawingml/2006/chart" xmlns:r="http://schemas.openxmlformats.org/officeDocument/2006/relationships" r:id="rId3"/>
          </a:graphicData>
        </a:graphic>
      </p:graphicFrame>
      <p:sp>
        <p:nvSpPr>
          <p:cNvPr id="7" name="CasellaDiTesto 6"/>
          <p:cNvSpPr txBox="1"/>
          <p:nvPr/>
        </p:nvSpPr>
        <p:spPr>
          <a:xfrm>
            <a:off x="918071" y="1201316"/>
            <a:ext cx="720080" cy="307777"/>
          </a:xfrm>
          <a:prstGeom prst="rect">
            <a:avLst/>
          </a:prstGeom>
          <a:noFill/>
        </p:spPr>
        <p:txBody>
          <a:bodyPr wrap="square" rtlCol="0">
            <a:spAutoFit/>
          </a:bodyPr>
          <a:lstStyle/>
          <a:p>
            <a:r>
              <a:rPr lang="it-IT" sz="1400" dirty="0" smtClean="0">
                <a:solidFill>
                  <a:srgbClr val="009900"/>
                </a:solidFill>
                <a:latin typeface="Segoe UI Semibold" pitchFamily="34" charset="0"/>
                <a:cs typeface="Segoe UI Semibold" pitchFamily="34" charset="0"/>
              </a:rPr>
              <a:t>+6.8%</a:t>
            </a:r>
            <a:endParaRPr lang="it-IT" sz="1400" dirty="0">
              <a:solidFill>
                <a:srgbClr val="009900"/>
              </a:solidFill>
              <a:latin typeface="Segoe UI Semibold" pitchFamily="34" charset="0"/>
              <a:cs typeface="Segoe UI Semibold" pitchFamily="34" charset="0"/>
            </a:endParaRPr>
          </a:p>
        </p:txBody>
      </p:sp>
      <p:sp>
        <p:nvSpPr>
          <p:cNvPr id="8" name="CasellaDiTesto 7"/>
          <p:cNvSpPr txBox="1"/>
          <p:nvPr/>
        </p:nvSpPr>
        <p:spPr>
          <a:xfrm>
            <a:off x="2070199" y="1201316"/>
            <a:ext cx="506870" cy="307777"/>
          </a:xfrm>
          <a:prstGeom prst="rect">
            <a:avLst/>
          </a:prstGeom>
          <a:noFill/>
        </p:spPr>
        <p:txBody>
          <a:bodyPr wrap="none" rtlCol="0">
            <a:spAutoFit/>
          </a:bodyPr>
          <a:lstStyle/>
          <a:p>
            <a:r>
              <a:rPr lang="it-IT" sz="1400" dirty="0" smtClean="0">
                <a:solidFill>
                  <a:srgbClr val="FF5050"/>
                </a:solidFill>
                <a:latin typeface="Segoe UI Semibold" pitchFamily="34" charset="0"/>
                <a:cs typeface="Segoe UI Semibold" pitchFamily="34" charset="0"/>
              </a:rPr>
              <a:t>-2%</a:t>
            </a:r>
            <a:endParaRPr lang="it-IT" sz="1400" dirty="0">
              <a:solidFill>
                <a:srgbClr val="FF5050"/>
              </a:solidFill>
              <a:latin typeface="Segoe UI Semibold" pitchFamily="34" charset="0"/>
              <a:cs typeface="Segoe UI Semibold" pitchFamily="34" charset="0"/>
            </a:endParaRPr>
          </a:p>
        </p:txBody>
      </p:sp>
      <p:sp>
        <p:nvSpPr>
          <p:cNvPr id="9" name="CasellaDiTesto 8"/>
          <p:cNvSpPr txBox="1"/>
          <p:nvPr/>
        </p:nvSpPr>
        <p:spPr>
          <a:xfrm>
            <a:off x="3006303" y="1201316"/>
            <a:ext cx="708848" cy="307777"/>
          </a:xfrm>
          <a:prstGeom prst="rect">
            <a:avLst/>
          </a:prstGeom>
          <a:noFill/>
        </p:spPr>
        <p:txBody>
          <a:bodyPr wrap="none" rtlCol="0">
            <a:spAutoFit/>
          </a:bodyPr>
          <a:lstStyle/>
          <a:p>
            <a:r>
              <a:rPr lang="it-IT" sz="1400" dirty="0" smtClean="0">
                <a:solidFill>
                  <a:srgbClr val="009900"/>
                </a:solidFill>
                <a:latin typeface="Segoe UI Semibold" pitchFamily="34" charset="0"/>
                <a:cs typeface="Segoe UI Semibold" pitchFamily="34" charset="0"/>
              </a:rPr>
              <a:t>+9.4%</a:t>
            </a:r>
            <a:endParaRPr lang="it-IT" sz="1400" dirty="0">
              <a:solidFill>
                <a:srgbClr val="009900"/>
              </a:solidFill>
              <a:latin typeface="Segoe UI Semibold" pitchFamily="34" charset="0"/>
              <a:cs typeface="Segoe UI Semibold" pitchFamily="34" charset="0"/>
            </a:endParaRPr>
          </a:p>
        </p:txBody>
      </p:sp>
      <p:sp>
        <p:nvSpPr>
          <p:cNvPr id="10" name="Titolo 1"/>
          <p:cNvSpPr txBox="1">
            <a:spLocks/>
          </p:cNvSpPr>
          <p:nvPr/>
        </p:nvSpPr>
        <p:spPr>
          <a:xfrm>
            <a:off x="86816" y="0"/>
            <a:ext cx="8229600" cy="76926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it-IT" sz="2400" dirty="0" smtClean="0">
                <a:latin typeface="Segoe UI Semibold" pitchFamily="34" charset="0"/>
                <a:ea typeface="+mj-ea"/>
                <a:cs typeface="Segoe UI Semibold" pitchFamily="34" charset="0"/>
              </a:rPr>
              <a:t>POSITIVE YOY ORGANIC GROWTH</a:t>
            </a:r>
            <a:endParaRPr kumimoji="0" lang="it-IT" sz="2400" b="0" i="0" u="none" strike="noStrike" kern="1200" cap="none" spc="0" normalizeH="0" baseline="0" noProof="0" dirty="0">
              <a:ln>
                <a:noFill/>
              </a:ln>
              <a:solidFill>
                <a:schemeClr val="tx1"/>
              </a:solidFill>
              <a:effectLst/>
              <a:uLnTx/>
              <a:uFillTx/>
              <a:latin typeface="Segoe UI Semibold" pitchFamily="34" charset="0"/>
              <a:ea typeface="+mj-ea"/>
              <a:cs typeface="Segoe UI Semibold" pitchFamily="34" charset="0"/>
            </a:endParaRPr>
          </a:p>
        </p:txBody>
      </p:sp>
      <p:cxnSp>
        <p:nvCxnSpPr>
          <p:cNvPr id="11" name="Connettore 1 10"/>
          <p:cNvCxnSpPr/>
          <p:nvPr/>
        </p:nvCxnSpPr>
        <p:spPr>
          <a:xfrm>
            <a:off x="107504" y="553244"/>
            <a:ext cx="7416824"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13" name="Grafico 12"/>
          <p:cNvGraphicFramePr/>
          <p:nvPr>
            <p:extLst>
              <p:ext uri="{D42A27DB-BD31-4B8C-83A1-F6EECF244321}">
                <p14:modId xmlns:p14="http://schemas.microsoft.com/office/powerpoint/2010/main" val="2195853819"/>
              </p:ext>
            </p:extLst>
          </p:nvPr>
        </p:nvGraphicFramePr>
        <p:xfrm>
          <a:off x="251520" y="3001516"/>
          <a:ext cx="4248472" cy="244827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Grafico 14"/>
          <p:cNvGraphicFramePr/>
          <p:nvPr>
            <p:extLst>
              <p:ext uri="{D42A27DB-BD31-4B8C-83A1-F6EECF244321}">
                <p14:modId xmlns:p14="http://schemas.microsoft.com/office/powerpoint/2010/main" val="2817627776"/>
              </p:ext>
            </p:extLst>
          </p:nvPr>
        </p:nvGraphicFramePr>
        <p:xfrm>
          <a:off x="4644008" y="2857500"/>
          <a:ext cx="4104456" cy="2527176"/>
        </p:xfrm>
        <a:graphic>
          <a:graphicData uri="http://schemas.openxmlformats.org/drawingml/2006/chart">
            <c:chart xmlns:c="http://schemas.openxmlformats.org/drawingml/2006/chart" xmlns:r="http://schemas.openxmlformats.org/officeDocument/2006/relationships" r:id="rId5"/>
          </a:graphicData>
        </a:graphic>
      </p:graphicFrame>
      <p:sp>
        <p:nvSpPr>
          <p:cNvPr id="17" name="CasellaDiTesto 16"/>
          <p:cNvSpPr txBox="1"/>
          <p:nvPr/>
        </p:nvSpPr>
        <p:spPr>
          <a:xfrm>
            <a:off x="755576" y="3989883"/>
            <a:ext cx="720080" cy="307777"/>
          </a:xfrm>
          <a:prstGeom prst="rect">
            <a:avLst/>
          </a:prstGeom>
          <a:noFill/>
        </p:spPr>
        <p:txBody>
          <a:bodyPr wrap="square" rtlCol="0">
            <a:spAutoFit/>
          </a:bodyPr>
          <a:lstStyle/>
          <a:p>
            <a:r>
              <a:rPr lang="it-IT" sz="1400" dirty="0" smtClean="0">
                <a:solidFill>
                  <a:srgbClr val="009900"/>
                </a:solidFill>
                <a:latin typeface="Segoe UI Semibold" pitchFamily="34" charset="0"/>
                <a:cs typeface="Segoe UI Semibold" pitchFamily="34" charset="0"/>
              </a:rPr>
              <a:t>+6.8%</a:t>
            </a:r>
            <a:endParaRPr lang="it-IT" sz="1400" dirty="0">
              <a:solidFill>
                <a:srgbClr val="009900"/>
              </a:solidFill>
              <a:latin typeface="Segoe UI Semibold" pitchFamily="34" charset="0"/>
              <a:cs typeface="Segoe UI Semibold" pitchFamily="34" charset="0"/>
            </a:endParaRPr>
          </a:p>
        </p:txBody>
      </p:sp>
      <p:sp>
        <p:nvSpPr>
          <p:cNvPr id="18" name="CasellaDiTesto 17"/>
          <p:cNvSpPr txBox="1"/>
          <p:nvPr/>
        </p:nvSpPr>
        <p:spPr>
          <a:xfrm>
            <a:off x="1835696" y="3413819"/>
            <a:ext cx="720080" cy="307777"/>
          </a:xfrm>
          <a:prstGeom prst="rect">
            <a:avLst/>
          </a:prstGeom>
          <a:noFill/>
        </p:spPr>
        <p:txBody>
          <a:bodyPr wrap="square" rtlCol="0">
            <a:spAutoFit/>
          </a:bodyPr>
          <a:lstStyle/>
          <a:p>
            <a:r>
              <a:rPr lang="it-IT" sz="1400" dirty="0" smtClean="0">
                <a:solidFill>
                  <a:srgbClr val="009900"/>
                </a:solidFill>
                <a:latin typeface="Segoe UI Semibold" pitchFamily="34" charset="0"/>
                <a:cs typeface="Segoe UI Semibold" pitchFamily="34" charset="0"/>
              </a:rPr>
              <a:t>+2.2%</a:t>
            </a:r>
            <a:endParaRPr lang="it-IT" sz="1400" dirty="0">
              <a:solidFill>
                <a:srgbClr val="009900"/>
              </a:solidFill>
              <a:latin typeface="Segoe UI Semibold" pitchFamily="34" charset="0"/>
              <a:cs typeface="Segoe UI Semibold" pitchFamily="34" charset="0"/>
            </a:endParaRPr>
          </a:p>
        </p:txBody>
      </p:sp>
      <p:sp>
        <p:nvSpPr>
          <p:cNvPr id="19" name="CasellaDiTesto 18"/>
          <p:cNvSpPr txBox="1"/>
          <p:nvPr/>
        </p:nvSpPr>
        <p:spPr>
          <a:xfrm>
            <a:off x="2699792" y="3001516"/>
            <a:ext cx="864096" cy="307777"/>
          </a:xfrm>
          <a:prstGeom prst="rect">
            <a:avLst/>
          </a:prstGeom>
          <a:noFill/>
        </p:spPr>
        <p:txBody>
          <a:bodyPr wrap="square" rtlCol="0">
            <a:spAutoFit/>
          </a:bodyPr>
          <a:lstStyle/>
          <a:p>
            <a:r>
              <a:rPr lang="it-IT" sz="1400" dirty="0" smtClean="0">
                <a:solidFill>
                  <a:srgbClr val="009900"/>
                </a:solidFill>
                <a:latin typeface="Segoe UI Semibold" pitchFamily="34" charset="0"/>
                <a:cs typeface="Segoe UI Semibold" pitchFamily="34" charset="0"/>
              </a:rPr>
              <a:t>+4.35%</a:t>
            </a:r>
            <a:endParaRPr lang="it-IT" sz="1400" dirty="0">
              <a:solidFill>
                <a:srgbClr val="009900"/>
              </a:solidFill>
              <a:latin typeface="Segoe UI Semibold" pitchFamily="34" charset="0"/>
              <a:cs typeface="Segoe UI Semibold" pitchFamily="34" charset="0"/>
            </a:endParaRPr>
          </a:p>
        </p:txBody>
      </p:sp>
      <p:sp>
        <p:nvSpPr>
          <p:cNvPr id="20" name="CasellaDiTesto 19"/>
          <p:cNvSpPr txBox="1"/>
          <p:nvPr/>
        </p:nvSpPr>
        <p:spPr>
          <a:xfrm>
            <a:off x="5004048" y="1057300"/>
            <a:ext cx="675185" cy="307777"/>
          </a:xfrm>
          <a:prstGeom prst="rect">
            <a:avLst/>
          </a:prstGeom>
          <a:noFill/>
        </p:spPr>
        <p:txBody>
          <a:bodyPr wrap="none" rtlCol="0">
            <a:spAutoFit/>
          </a:bodyPr>
          <a:lstStyle/>
          <a:p>
            <a:r>
              <a:rPr lang="it-IT" sz="1400" dirty="0" smtClean="0">
                <a:solidFill>
                  <a:srgbClr val="009900"/>
                </a:solidFill>
                <a:latin typeface="Segoe UI Semibold" pitchFamily="34" charset="0"/>
                <a:cs typeface="Segoe UI Semibold" pitchFamily="34" charset="0"/>
              </a:rPr>
              <a:t>+8.1%</a:t>
            </a:r>
            <a:endParaRPr lang="it-IT" sz="1400" dirty="0">
              <a:solidFill>
                <a:srgbClr val="009900"/>
              </a:solidFill>
              <a:latin typeface="Segoe UI Semibold" pitchFamily="34" charset="0"/>
              <a:cs typeface="Segoe UI Semibold" pitchFamily="34" charset="0"/>
            </a:endParaRPr>
          </a:p>
        </p:txBody>
      </p:sp>
      <p:sp>
        <p:nvSpPr>
          <p:cNvPr id="21" name="CasellaDiTesto 20"/>
          <p:cNvSpPr txBox="1"/>
          <p:nvPr/>
        </p:nvSpPr>
        <p:spPr>
          <a:xfrm>
            <a:off x="7236296" y="1129308"/>
            <a:ext cx="622286" cy="307777"/>
          </a:xfrm>
          <a:prstGeom prst="rect">
            <a:avLst/>
          </a:prstGeom>
          <a:noFill/>
        </p:spPr>
        <p:txBody>
          <a:bodyPr wrap="none" rtlCol="0">
            <a:spAutoFit/>
          </a:bodyPr>
          <a:lstStyle/>
          <a:p>
            <a:r>
              <a:rPr lang="it-IT" sz="1400" dirty="0" smtClean="0">
                <a:solidFill>
                  <a:srgbClr val="FF5050"/>
                </a:solidFill>
                <a:latin typeface="Segoe UI Semibold" pitchFamily="34" charset="0"/>
                <a:cs typeface="Segoe UI Semibold" pitchFamily="34" charset="0"/>
              </a:rPr>
              <a:t>-1.8%</a:t>
            </a:r>
            <a:endParaRPr lang="it-IT" sz="1400" dirty="0">
              <a:solidFill>
                <a:srgbClr val="FF5050"/>
              </a:solidFill>
              <a:latin typeface="Segoe UI Semibold" pitchFamily="34" charset="0"/>
              <a:cs typeface="Segoe UI Semibold" pitchFamily="34" charset="0"/>
            </a:endParaRPr>
          </a:p>
        </p:txBody>
      </p:sp>
      <p:sp>
        <p:nvSpPr>
          <p:cNvPr id="22" name="CasellaDiTesto 21"/>
          <p:cNvSpPr txBox="1"/>
          <p:nvPr/>
        </p:nvSpPr>
        <p:spPr>
          <a:xfrm>
            <a:off x="6156176" y="1057300"/>
            <a:ext cx="702436" cy="307777"/>
          </a:xfrm>
          <a:prstGeom prst="rect">
            <a:avLst/>
          </a:prstGeom>
          <a:noFill/>
        </p:spPr>
        <p:txBody>
          <a:bodyPr wrap="none" rtlCol="0">
            <a:spAutoFit/>
          </a:bodyPr>
          <a:lstStyle/>
          <a:p>
            <a:r>
              <a:rPr lang="it-IT" sz="1400" dirty="0" smtClean="0">
                <a:solidFill>
                  <a:srgbClr val="009900"/>
                </a:solidFill>
                <a:latin typeface="Segoe UI Semibold" pitchFamily="34" charset="0"/>
                <a:cs typeface="Segoe UI Semibold" pitchFamily="34" charset="0"/>
              </a:rPr>
              <a:t>+3.5%</a:t>
            </a:r>
            <a:endParaRPr lang="it-IT" sz="1400" dirty="0">
              <a:solidFill>
                <a:srgbClr val="009900"/>
              </a:solidFill>
              <a:latin typeface="Segoe UI Semibold" pitchFamily="34" charset="0"/>
              <a:cs typeface="Segoe UI Semibold" pitchFamily="34" charset="0"/>
            </a:endParaRPr>
          </a:p>
        </p:txBody>
      </p:sp>
      <p:sp>
        <p:nvSpPr>
          <p:cNvPr id="23" name="CasellaDiTesto 22"/>
          <p:cNvSpPr txBox="1"/>
          <p:nvPr/>
        </p:nvSpPr>
        <p:spPr>
          <a:xfrm>
            <a:off x="5220072" y="4133899"/>
            <a:ext cx="675185" cy="307777"/>
          </a:xfrm>
          <a:prstGeom prst="rect">
            <a:avLst/>
          </a:prstGeom>
          <a:noFill/>
        </p:spPr>
        <p:txBody>
          <a:bodyPr wrap="none" rtlCol="0">
            <a:spAutoFit/>
          </a:bodyPr>
          <a:lstStyle/>
          <a:p>
            <a:r>
              <a:rPr lang="it-IT" sz="1400" dirty="0" smtClean="0">
                <a:solidFill>
                  <a:srgbClr val="009900"/>
                </a:solidFill>
                <a:latin typeface="Segoe UI Semibold" pitchFamily="34" charset="0"/>
                <a:cs typeface="Segoe UI Semibold" pitchFamily="34" charset="0"/>
              </a:rPr>
              <a:t>+8.1%</a:t>
            </a:r>
            <a:endParaRPr lang="it-IT" sz="1400" dirty="0">
              <a:solidFill>
                <a:srgbClr val="009900"/>
              </a:solidFill>
              <a:latin typeface="Segoe UI Semibold" pitchFamily="34" charset="0"/>
              <a:cs typeface="Segoe UI Semibold" pitchFamily="34" charset="0"/>
            </a:endParaRPr>
          </a:p>
        </p:txBody>
      </p:sp>
      <p:sp>
        <p:nvSpPr>
          <p:cNvPr id="24" name="CasellaDiTesto 23"/>
          <p:cNvSpPr txBox="1"/>
          <p:nvPr/>
        </p:nvSpPr>
        <p:spPr>
          <a:xfrm>
            <a:off x="7209183" y="3361556"/>
            <a:ext cx="702436" cy="307777"/>
          </a:xfrm>
          <a:prstGeom prst="rect">
            <a:avLst/>
          </a:prstGeom>
          <a:noFill/>
        </p:spPr>
        <p:txBody>
          <a:bodyPr wrap="none" rtlCol="0">
            <a:spAutoFit/>
          </a:bodyPr>
          <a:lstStyle/>
          <a:p>
            <a:r>
              <a:rPr lang="it-IT" sz="1400" dirty="0" smtClean="0">
                <a:solidFill>
                  <a:srgbClr val="009900"/>
                </a:solidFill>
                <a:latin typeface="Segoe UI Semibold" pitchFamily="34" charset="0"/>
                <a:cs typeface="Segoe UI Semibold" pitchFamily="34" charset="0"/>
              </a:rPr>
              <a:t>+3.3%</a:t>
            </a:r>
            <a:endParaRPr lang="it-IT" sz="1400" dirty="0">
              <a:solidFill>
                <a:srgbClr val="009900"/>
              </a:solidFill>
              <a:latin typeface="Segoe UI Semibold" pitchFamily="34" charset="0"/>
              <a:cs typeface="Segoe UI Semibold" pitchFamily="34" charset="0"/>
            </a:endParaRPr>
          </a:p>
        </p:txBody>
      </p:sp>
      <p:sp>
        <p:nvSpPr>
          <p:cNvPr id="25" name="CasellaDiTesto 24"/>
          <p:cNvSpPr txBox="1"/>
          <p:nvPr/>
        </p:nvSpPr>
        <p:spPr>
          <a:xfrm>
            <a:off x="6273079" y="3793604"/>
            <a:ext cx="699230" cy="307777"/>
          </a:xfrm>
          <a:prstGeom prst="rect">
            <a:avLst/>
          </a:prstGeom>
          <a:noFill/>
        </p:spPr>
        <p:txBody>
          <a:bodyPr wrap="none" rtlCol="0">
            <a:spAutoFit/>
          </a:bodyPr>
          <a:lstStyle/>
          <a:p>
            <a:r>
              <a:rPr lang="it-IT" sz="1400" dirty="0" smtClean="0">
                <a:solidFill>
                  <a:srgbClr val="009900"/>
                </a:solidFill>
                <a:latin typeface="Segoe UI Semibold" pitchFamily="34" charset="0"/>
                <a:cs typeface="Segoe UI Semibold" pitchFamily="34" charset="0"/>
              </a:rPr>
              <a:t>+5.7%</a:t>
            </a:r>
            <a:endParaRPr lang="it-IT" sz="1400" dirty="0">
              <a:solidFill>
                <a:srgbClr val="009900"/>
              </a:solidFill>
              <a:latin typeface="Segoe UI Semibold" pitchFamily="34" charset="0"/>
              <a:cs typeface="Segoe UI Semibold" pitchFamily="34" charset="0"/>
            </a:endParaRPr>
          </a:p>
        </p:txBody>
      </p:sp>
      <p:sp>
        <p:nvSpPr>
          <p:cNvPr id="3" name="Rettangolo 2"/>
          <p:cNvSpPr/>
          <p:nvPr/>
        </p:nvSpPr>
        <p:spPr>
          <a:xfrm>
            <a:off x="465507" y="697260"/>
            <a:ext cx="3960440" cy="4896544"/>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n>
                <a:solidFill>
                  <a:schemeClr val="accent4"/>
                </a:solidFill>
              </a:ln>
            </a:endParaRPr>
          </a:p>
        </p:txBody>
      </p:sp>
      <p:sp>
        <p:nvSpPr>
          <p:cNvPr id="26" name="Rettangolo 25"/>
          <p:cNvSpPr/>
          <p:nvPr/>
        </p:nvSpPr>
        <p:spPr>
          <a:xfrm>
            <a:off x="4716016" y="697260"/>
            <a:ext cx="3960440" cy="4896544"/>
          </a:xfrm>
          <a:prstGeom prst="rect">
            <a:avLst/>
          </a:prstGeom>
          <a:noFill/>
          <a:ln>
            <a:solidFill>
              <a:srgbClr val="FF2D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AA996104-5749-416D-BFAB-5B2B2D8F72AF}" type="slidenum">
              <a:rPr lang="it-IT" smtClean="0"/>
              <a:pPr/>
              <a:t>11</a:t>
            </a:fld>
            <a:endParaRPr lang="it-IT" dirty="0"/>
          </a:p>
        </p:txBody>
      </p:sp>
      <p:sp>
        <p:nvSpPr>
          <p:cNvPr id="5" name="Titolo 1"/>
          <p:cNvSpPr txBox="1">
            <a:spLocks/>
          </p:cNvSpPr>
          <p:nvPr/>
        </p:nvSpPr>
        <p:spPr>
          <a:xfrm>
            <a:off x="86816" y="0"/>
            <a:ext cx="8229600" cy="76926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it-IT" sz="2400" dirty="0" smtClean="0">
                <a:latin typeface="Segoe UI Semibold" pitchFamily="34" charset="0"/>
                <a:ea typeface="+mj-ea"/>
                <a:cs typeface="Segoe UI Semibold" pitchFamily="34" charset="0"/>
              </a:rPr>
              <a:t>POSITIVE EBITDA GROWTH THROUGHOUT THE </a:t>
            </a:r>
            <a:r>
              <a:rPr lang="it-IT" sz="2400" dirty="0" err="1" smtClean="0">
                <a:latin typeface="Segoe UI Semibold" pitchFamily="34" charset="0"/>
                <a:ea typeface="+mj-ea"/>
                <a:cs typeface="Segoe UI Semibold" pitchFamily="34" charset="0"/>
              </a:rPr>
              <a:t>Q’s</a:t>
            </a:r>
            <a:endParaRPr kumimoji="0" lang="it-IT" sz="2400" b="0" i="0" u="none" strike="noStrike" kern="1200" cap="none" spc="0" normalizeH="0" baseline="0" noProof="0" dirty="0">
              <a:ln>
                <a:noFill/>
              </a:ln>
              <a:solidFill>
                <a:schemeClr val="tx1"/>
              </a:solidFill>
              <a:effectLst/>
              <a:uLnTx/>
              <a:uFillTx/>
              <a:latin typeface="Segoe UI Semibold" pitchFamily="34" charset="0"/>
              <a:ea typeface="+mj-ea"/>
              <a:cs typeface="Segoe UI Semibold" pitchFamily="34" charset="0"/>
            </a:endParaRPr>
          </a:p>
        </p:txBody>
      </p:sp>
      <p:cxnSp>
        <p:nvCxnSpPr>
          <p:cNvPr id="6" name="Connettore 1 10"/>
          <p:cNvCxnSpPr/>
          <p:nvPr/>
        </p:nvCxnSpPr>
        <p:spPr>
          <a:xfrm>
            <a:off x="107504" y="553244"/>
            <a:ext cx="7416824"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8" name="Grafico 7"/>
          <p:cNvGraphicFramePr>
            <a:graphicFrameLocks/>
          </p:cNvGraphicFramePr>
          <p:nvPr>
            <p:extLst>
              <p:ext uri="{D42A27DB-BD31-4B8C-83A1-F6EECF244321}">
                <p14:modId xmlns:p14="http://schemas.microsoft.com/office/powerpoint/2010/main" val="4225761029"/>
              </p:ext>
            </p:extLst>
          </p:nvPr>
        </p:nvGraphicFramePr>
        <p:xfrm>
          <a:off x="251520" y="913283"/>
          <a:ext cx="3870000" cy="234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Grafico 8"/>
          <p:cNvGraphicFramePr>
            <a:graphicFrameLocks/>
          </p:cNvGraphicFramePr>
          <p:nvPr>
            <p:extLst>
              <p:ext uri="{D42A27DB-BD31-4B8C-83A1-F6EECF244321}">
                <p14:modId xmlns:p14="http://schemas.microsoft.com/office/powerpoint/2010/main" val="267632267"/>
              </p:ext>
            </p:extLst>
          </p:nvPr>
        </p:nvGraphicFramePr>
        <p:xfrm>
          <a:off x="251520" y="3109094"/>
          <a:ext cx="3456384" cy="2340000"/>
        </p:xfrm>
        <a:graphic>
          <a:graphicData uri="http://schemas.openxmlformats.org/drawingml/2006/chart">
            <c:chart xmlns:c="http://schemas.openxmlformats.org/drawingml/2006/chart" xmlns:r="http://schemas.openxmlformats.org/officeDocument/2006/relationships" r:id="rId3"/>
          </a:graphicData>
        </a:graphic>
      </p:graphicFrame>
      <p:sp>
        <p:nvSpPr>
          <p:cNvPr id="10" name="Rettangolo 9"/>
          <p:cNvSpPr/>
          <p:nvPr/>
        </p:nvSpPr>
        <p:spPr>
          <a:xfrm>
            <a:off x="251520" y="697260"/>
            <a:ext cx="3960440" cy="4896544"/>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n>
                <a:solidFill>
                  <a:schemeClr val="accent4"/>
                </a:solidFill>
              </a:ln>
            </a:endParaRPr>
          </a:p>
        </p:txBody>
      </p:sp>
      <p:graphicFrame>
        <p:nvGraphicFramePr>
          <p:cNvPr id="11" name="Grafico 10"/>
          <p:cNvGraphicFramePr>
            <a:graphicFrameLocks/>
          </p:cNvGraphicFramePr>
          <p:nvPr>
            <p:extLst>
              <p:ext uri="{D42A27DB-BD31-4B8C-83A1-F6EECF244321}">
                <p14:modId xmlns:p14="http://schemas.microsoft.com/office/powerpoint/2010/main" val="2063311432"/>
              </p:ext>
            </p:extLst>
          </p:nvPr>
        </p:nvGraphicFramePr>
        <p:xfrm>
          <a:off x="4816800" y="913283"/>
          <a:ext cx="3870000" cy="234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Grafico 11"/>
          <p:cNvGraphicFramePr>
            <a:graphicFrameLocks/>
          </p:cNvGraphicFramePr>
          <p:nvPr>
            <p:extLst>
              <p:ext uri="{D42A27DB-BD31-4B8C-83A1-F6EECF244321}">
                <p14:modId xmlns:p14="http://schemas.microsoft.com/office/powerpoint/2010/main" val="690377366"/>
              </p:ext>
            </p:extLst>
          </p:nvPr>
        </p:nvGraphicFramePr>
        <p:xfrm>
          <a:off x="4527760" y="3105121"/>
          <a:ext cx="3870000" cy="2340000"/>
        </p:xfrm>
        <a:graphic>
          <a:graphicData uri="http://schemas.openxmlformats.org/drawingml/2006/chart">
            <c:chart xmlns:c="http://schemas.openxmlformats.org/drawingml/2006/chart" xmlns:r="http://schemas.openxmlformats.org/officeDocument/2006/relationships" r:id="rId5"/>
          </a:graphicData>
        </a:graphic>
      </p:graphicFrame>
      <p:sp>
        <p:nvSpPr>
          <p:cNvPr id="13" name="Rettangolo 12"/>
          <p:cNvSpPr/>
          <p:nvPr/>
        </p:nvSpPr>
        <p:spPr>
          <a:xfrm>
            <a:off x="4716016" y="697260"/>
            <a:ext cx="3960440" cy="4896544"/>
          </a:xfrm>
          <a:prstGeom prst="rect">
            <a:avLst/>
          </a:prstGeom>
          <a:noFill/>
          <a:ln>
            <a:solidFill>
              <a:srgbClr val="FF2D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CasellaDiTesto 13"/>
          <p:cNvSpPr txBox="1"/>
          <p:nvPr/>
        </p:nvSpPr>
        <p:spPr>
          <a:xfrm>
            <a:off x="539552" y="1541611"/>
            <a:ext cx="720080" cy="307777"/>
          </a:xfrm>
          <a:prstGeom prst="rect">
            <a:avLst/>
          </a:prstGeom>
          <a:noFill/>
        </p:spPr>
        <p:txBody>
          <a:bodyPr wrap="square" rtlCol="0">
            <a:spAutoFit/>
          </a:bodyPr>
          <a:lstStyle/>
          <a:p>
            <a:r>
              <a:rPr lang="it-IT" sz="1400" dirty="0" smtClean="0">
                <a:solidFill>
                  <a:srgbClr val="009900"/>
                </a:solidFill>
                <a:latin typeface="Segoe UI Semibold" pitchFamily="34" charset="0"/>
                <a:cs typeface="Segoe UI Semibold" pitchFamily="34" charset="0"/>
              </a:rPr>
              <a:t>+29%</a:t>
            </a:r>
            <a:endParaRPr lang="it-IT" sz="1400" dirty="0">
              <a:solidFill>
                <a:srgbClr val="009900"/>
              </a:solidFill>
              <a:latin typeface="Segoe UI Semibold" pitchFamily="34" charset="0"/>
              <a:cs typeface="Segoe UI Semibold" pitchFamily="34" charset="0"/>
            </a:endParaRPr>
          </a:p>
        </p:txBody>
      </p:sp>
      <p:sp>
        <p:nvSpPr>
          <p:cNvPr id="15" name="CasellaDiTesto 14"/>
          <p:cNvSpPr txBox="1"/>
          <p:nvPr/>
        </p:nvSpPr>
        <p:spPr>
          <a:xfrm>
            <a:off x="2555776" y="1273324"/>
            <a:ext cx="720080" cy="307777"/>
          </a:xfrm>
          <a:prstGeom prst="rect">
            <a:avLst/>
          </a:prstGeom>
          <a:noFill/>
        </p:spPr>
        <p:txBody>
          <a:bodyPr wrap="square" rtlCol="0">
            <a:spAutoFit/>
          </a:bodyPr>
          <a:lstStyle/>
          <a:p>
            <a:r>
              <a:rPr lang="it-IT" sz="1400" dirty="0" smtClean="0">
                <a:solidFill>
                  <a:srgbClr val="009900"/>
                </a:solidFill>
                <a:latin typeface="Segoe UI Semibold" pitchFamily="34" charset="0"/>
                <a:cs typeface="Segoe UI Semibold" pitchFamily="34" charset="0"/>
              </a:rPr>
              <a:t>+65%</a:t>
            </a:r>
            <a:endParaRPr lang="it-IT" sz="1400" dirty="0">
              <a:solidFill>
                <a:srgbClr val="009900"/>
              </a:solidFill>
              <a:latin typeface="Segoe UI Semibold" pitchFamily="34" charset="0"/>
              <a:cs typeface="Segoe UI Semibold" pitchFamily="34" charset="0"/>
            </a:endParaRPr>
          </a:p>
        </p:txBody>
      </p:sp>
      <p:sp>
        <p:nvSpPr>
          <p:cNvPr id="16" name="CasellaDiTesto 15"/>
          <p:cNvSpPr txBox="1"/>
          <p:nvPr/>
        </p:nvSpPr>
        <p:spPr>
          <a:xfrm>
            <a:off x="467544" y="4133899"/>
            <a:ext cx="720080" cy="307777"/>
          </a:xfrm>
          <a:prstGeom prst="rect">
            <a:avLst/>
          </a:prstGeom>
          <a:noFill/>
        </p:spPr>
        <p:txBody>
          <a:bodyPr wrap="square" rtlCol="0">
            <a:spAutoFit/>
          </a:bodyPr>
          <a:lstStyle/>
          <a:p>
            <a:r>
              <a:rPr lang="it-IT" sz="1400" dirty="0" smtClean="0">
                <a:solidFill>
                  <a:srgbClr val="009900"/>
                </a:solidFill>
                <a:latin typeface="Segoe UI Semibold" pitchFamily="34" charset="0"/>
                <a:cs typeface="Segoe UI Semibold" pitchFamily="34" charset="0"/>
              </a:rPr>
              <a:t>+29%</a:t>
            </a:r>
            <a:endParaRPr lang="it-IT" sz="1400" dirty="0">
              <a:solidFill>
                <a:srgbClr val="009900"/>
              </a:solidFill>
              <a:latin typeface="Segoe UI Semibold" pitchFamily="34" charset="0"/>
              <a:cs typeface="Segoe UI Semibold" pitchFamily="34" charset="0"/>
            </a:endParaRPr>
          </a:p>
        </p:txBody>
      </p:sp>
      <p:sp>
        <p:nvSpPr>
          <p:cNvPr id="17" name="CasellaDiTesto 16"/>
          <p:cNvSpPr txBox="1"/>
          <p:nvPr/>
        </p:nvSpPr>
        <p:spPr>
          <a:xfrm>
            <a:off x="1547664" y="3773859"/>
            <a:ext cx="720080" cy="307777"/>
          </a:xfrm>
          <a:prstGeom prst="rect">
            <a:avLst/>
          </a:prstGeom>
          <a:noFill/>
        </p:spPr>
        <p:txBody>
          <a:bodyPr wrap="square" rtlCol="0">
            <a:spAutoFit/>
          </a:bodyPr>
          <a:lstStyle/>
          <a:p>
            <a:r>
              <a:rPr lang="it-IT" sz="1400" dirty="0" smtClean="0">
                <a:solidFill>
                  <a:srgbClr val="009900"/>
                </a:solidFill>
                <a:latin typeface="Segoe UI Semibold" pitchFamily="34" charset="0"/>
                <a:cs typeface="Segoe UI Semibold" pitchFamily="34" charset="0"/>
              </a:rPr>
              <a:t>+11%</a:t>
            </a:r>
            <a:endParaRPr lang="it-IT" sz="1400" dirty="0">
              <a:solidFill>
                <a:srgbClr val="009900"/>
              </a:solidFill>
              <a:latin typeface="Segoe UI Semibold" pitchFamily="34" charset="0"/>
              <a:cs typeface="Segoe UI Semibold" pitchFamily="34" charset="0"/>
            </a:endParaRPr>
          </a:p>
        </p:txBody>
      </p:sp>
      <p:sp>
        <p:nvSpPr>
          <p:cNvPr id="18" name="CasellaDiTesto 17"/>
          <p:cNvSpPr txBox="1"/>
          <p:nvPr/>
        </p:nvSpPr>
        <p:spPr>
          <a:xfrm>
            <a:off x="2699792" y="3217540"/>
            <a:ext cx="720080" cy="307777"/>
          </a:xfrm>
          <a:prstGeom prst="rect">
            <a:avLst/>
          </a:prstGeom>
          <a:noFill/>
        </p:spPr>
        <p:txBody>
          <a:bodyPr wrap="square" rtlCol="0">
            <a:spAutoFit/>
          </a:bodyPr>
          <a:lstStyle/>
          <a:p>
            <a:r>
              <a:rPr lang="it-IT" sz="1400" dirty="0" smtClean="0">
                <a:solidFill>
                  <a:srgbClr val="009900"/>
                </a:solidFill>
                <a:latin typeface="Segoe UI Semibold" pitchFamily="34" charset="0"/>
                <a:cs typeface="Segoe UI Semibold" pitchFamily="34" charset="0"/>
              </a:rPr>
              <a:t>+29%</a:t>
            </a:r>
            <a:endParaRPr lang="it-IT" sz="1400" dirty="0">
              <a:solidFill>
                <a:srgbClr val="009900"/>
              </a:solidFill>
              <a:latin typeface="Segoe UI Semibold" pitchFamily="34" charset="0"/>
              <a:cs typeface="Segoe UI Semibold" pitchFamily="34" charset="0"/>
            </a:endParaRPr>
          </a:p>
        </p:txBody>
      </p:sp>
      <p:sp>
        <p:nvSpPr>
          <p:cNvPr id="19" name="CasellaDiTesto 18"/>
          <p:cNvSpPr txBox="1"/>
          <p:nvPr/>
        </p:nvSpPr>
        <p:spPr>
          <a:xfrm>
            <a:off x="1763688" y="1489348"/>
            <a:ext cx="506870" cy="307777"/>
          </a:xfrm>
          <a:prstGeom prst="rect">
            <a:avLst/>
          </a:prstGeom>
          <a:noFill/>
        </p:spPr>
        <p:txBody>
          <a:bodyPr wrap="none" rtlCol="0">
            <a:spAutoFit/>
          </a:bodyPr>
          <a:lstStyle/>
          <a:p>
            <a:r>
              <a:rPr lang="it-IT" sz="1400" dirty="0" smtClean="0">
                <a:solidFill>
                  <a:srgbClr val="FF5050"/>
                </a:solidFill>
                <a:latin typeface="Segoe UI Semibold" pitchFamily="34" charset="0"/>
                <a:cs typeface="Segoe UI Semibold" pitchFamily="34" charset="0"/>
              </a:rPr>
              <a:t>-2%</a:t>
            </a:r>
            <a:endParaRPr lang="it-IT" sz="1400" dirty="0">
              <a:solidFill>
                <a:srgbClr val="FF5050"/>
              </a:solidFill>
              <a:latin typeface="Segoe UI Semibold" pitchFamily="34" charset="0"/>
              <a:cs typeface="Segoe UI Semibold" pitchFamily="34" charset="0"/>
            </a:endParaRPr>
          </a:p>
        </p:txBody>
      </p:sp>
      <p:sp>
        <p:nvSpPr>
          <p:cNvPr id="20" name="CasellaDiTesto 19"/>
          <p:cNvSpPr txBox="1"/>
          <p:nvPr/>
        </p:nvSpPr>
        <p:spPr>
          <a:xfrm>
            <a:off x="5120951" y="1325587"/>
            <a:ext cx="758541" cy="307777"/>
          </a:xfrm>
          <a:prstGeom prst="rect">
            <a:avLst/>
          </a:prstGeom>
          <a:noFill/>
        </p:spPr>
        <p:txBody>
          <a:bodyPr wrap="none" rtlCol="0">
            <a:spAutoFit/>
          </a:bodyPr>
          <a:lstStyle/>
          <a:p>
            <a:r>
              <a:rPr lang="it-IT" sz="1400" dirty="0" smtClean="0">
                <a:solidFill>
                  <a:srgbClr val="009900"/>
                </a:solidFill>
                <a:latin typeface="Segoe UI Semibold" pitchFamily="34" charset="0"/>
                <a:cs typeface="Segoe UI Semibold" pitchFamily="34" charset="0"/>
              </a:rPr>
              <a:t>+358%</a:t>
            </a:r>
            <a:endParaRPr lang="it-IT" sz="1400" dirty="0">
              <a:solidFill>
                <a:srgbClr val="009900"/>
              </a:solidFill>
              <a:latin typeface="Segoe UI Semibold" pitchFamily="34" charset="0"/>
              <a:cs typeface="Segoe UI Semibold" pitchFamily="34" charset="0"/>
            </a:endParaRPr>
          </a:p>
        </p:txBody>
      </p:sp>
      <p:sp>
        <p:nvSpPr>
          <p:cNvPr id="21" name="CasellaDiTesto 20"/>
          <p:cNvSpPr txBox="1"/>
          <p:nvPr/>
        </p:nvSpPr>
        <p:spPr>
          <a:xfrm>
            <a:off x="6273079" y="1181571"/>
            <a:ext cx="755335" cy="307777"/>
          </a:xfrm>
          <a:prstGeom prst="rect">
            <a:avLst/>
          </a:prstGeom>
          <a:noFill/>
        </p:spPr>
        <p:txBody>
          <a:bodyPr wrap="none" rtlCol="0">
            <a:spAutoFit/>
          </a:bodyPr>
          <a:lstStyle/>
          <a:p>
            <a:r>
              <a:rPr lang="it-IT" sz="1400" dirty="0" smtClean="0">
                <a:solidFill>
                  <a:srgbClr val="009900"/>
                </a:solidFill>
                <a:latin typeface="Segoe UI Semibold" pitchFamily="34" charset="0"/>
                <a:cs typeface="Segoe UI Semibold" pitchFamily="34" charset="0"/>
              </a:rPr>
              <a:t>+337%</a:t>
            </a:r>
            <a:endParaRPr lang="it-IT" sz="1400" dirty="0">
              <a:solidFill>
                <a:srgbClr val="009900"/>
              </a:solidFill>
              <a:latin typeface="Segoe UI Semibold" pitchFamily="34" charset="0"/>
              <a:cs typeface="Segoe UI Semibold" pitchFamily="34" charset="0"/>
            </a:endParaRPr>
          </a:p>
        </p:txBody>
      </p:sp>
      <p:sp>
        <p:nvSpPr>
          <p:cNvPr id="22" name="CasellaDiTesto 21"/>
          <p:cNvSpPr txBox="1"/>
          <p:nvPr/>
        </p:nvSpPr>
        <p:spPr>
          <a:xfrm>
            <a:off x="7223610" y="1469603"/>
            <a:ext cx="660758" cy="307777"/>
          </a:xfrm>
          <a:prstGeom prst="rect">
            <a:avLst/>
          </a:prstGeom>
          <a:noFill/>
        </p:spPr>
        <p:txBody>
          <a:bodyPr wrap="none" rtlCol="0">
            <a:spAutoFit/>
          </a:bodyPr>
          <a:lstStyle/>
          <a:p>
            <a:r>
              <a:rPr lang="it-IT" sz="1400" dirty="0" smtClean="0">
                <a:solidFill>
                  <a:srgbClr val="009900"/>
                </a:solidFill>
                <a:latin typeface="Segoe UI Semibold" pitchFamily="34" charset="0"/>
                <a:cs typeface="Segoe UI Semibold" pitchFamily="34" charset="0"/>
              </a:rPr>
              <a:t>+62%</a:t>
            </a:r>
            <a:endParaRPr lang="it-IT" sz="1400" dirty="0">
              <a:solidFill>
                <a:srgbClr val="009900"/>
              </a:solidFill>
              <a:latin typeface="Segoe UI Semibold" pitchFamily="34" charset="0"/>
              <a:cs typeface="Segoe UI Semibold" pitchFamily="34" charset="0"/>
            </a:endParaRPr>
          </a:p>
        </p:txBody>
      </p:sp>
      <p:sp>
        <p:nvSpPr>
          <p:cNvPr id="23" name="CasellaDiTesto 22"/>
          <p:cNvSpPr txBox="1"/>
          <p:nvPr/>
        </p:nvSpPr>
        <p:spPr>
          <a:xfrm>
            <a:off x="5004048" y="4061891"/>
            <a:ext cx="758541" cy="307777"/>
          </a:xfrm>
          <a:prstGeom prst="rect">
            <a:avLst/>
          </a:prstGeom>
          <a:noFill/>
        </p:spPr>
        <p:txBody>
          <a:bodyPr wrap="none" rtlCol="0">
            <a:spAutoFit/>
          </a:bodyPr>
          <a:lstStyle/>
          <a:p>
            <a:r>
              <a:rPr lang="it-IT" sz="1400" dirty="0" smtClean="0">
                <a:solidFill>
                  <a:srgbClr val="009900"/>
                </a:solidFill>
                <a:latin typeface="Segoe UI Semibold" pitchFamily="34" charset="0"/>
                <a:cs typeface="Segoe UI Semibold" pitchFamily="34" charset="0"/>
              </a:rPr>
              <a:t>+358%</a:t>
            </a:r>
            <a:endParaRPr lang="it-IT" sz="1400" dirty="0">
              <a:solidFill>
                <a:srgbClr val="009900"/>
              </a:solidFill>
              <a:latin typeface="Segoe UI Semibold" pitchFamily="34" charset="0"/>
              <a:cs typeface="Segoe UI Semibold" pitchFamily="34" charset="0"/>
            </a:endParaRPr>
          </a:p>
        </p:txBody>
      </p:sp>
      <p:sp>
        <p:nvSpPr>
          <p:cNvPr id="24" name="CasellaDiTesto 23"/>
          <p:cNvSpPr txBox="1"/>
          <p:nvPr/>
        </p:nvSpPr>
        <p:spPr>
          <a:xfrm>
            <a:off x="6189723" y="3557835"/>
            <a:ext cx="764953" cy="307777"/>
          </a:xfrm>
          <a:prstGeom prst="rect">
            <a:avLst/>
          </a:prstGeom>
          <a:noFill/>
        </p:spPr>
        <p:txBody>
          <a:bodyPr wrap="none" rtlCol="0">
            <a:spAutoFit/>
          </a:bodyPr>
          <a:lstStyle/>
          <a:p>
            <a:r>
              <a:rPr lang="it-IT" sz="1400" dirty="0" smtClean="0">
                <a:solidFill>
                  <a:srgbClr val="009900"/>
                </a:solidFill>
                <a:latin typeface="Segoe UI Semibold" pitchFamily="34" charset="0"/>
                <a:cs typeface="Segoe UI Semibold" pitchFamily="34" charset="0"/>
              </a:rPr>
              <a:t>+346%</a:t>
            </a:r>
            <a:endParaRPr lang="it-IT" sz="1400" dirty="0">
              <a:solidFill>
                <a:srgbClr val="009900"/>
              </a:solidFill>
              <a:latin typeface="Segoe UI Semibold" pitchFamily="34" charset="0"/>
              <a:cs typeface="Segoe UI Semibold" pitchFamily="34" charset="0"/>
            </a:endParaRPr>
          </a:p>
        </p:txBody>
      </p:sp>
      <p:sp>
        <p:nvSpPr>
          <p:cNvPr id="25" name="CasellaDiTesto 24"/>
          <p:cNvSpPr txBox="1"/>
          <p:nvPr/>
        </p:nvSpPr>
        <p:spPr>
          <a:xfrm>
            <a:off x="7226689" y="3217540"/>
            <a:ext cx="729687" cy="307777"/>
          </a:xfrm>
          <a:prstGeom prst="rect">
            <a:avLst/>
          </a:prstGeom>
          <a:noFill/>
        </p:spPr>
        <p:txBody>
          <a:bodyPr wrap="none" rtlCol="0">
            <a:spAutoFit/>
          </a:bodyPr>
          <a:lstStyle/>
          <a:p>
            <a:r>
              <a:rPr lang="it-IT" sz="1400" dirty="0" smtClean="0">
                <a:solidFill>
                  <a:srgbClr val="009900"/>
                </a:solidFill>
                <a:latin typeface="Segoe UI Semibold" pitchFamily="34" charset="0"/>
                <a:cs typeface="Segoe UI Semibold" pitchFamily="34" charset="0"/>
              </a:rPr>
              <a:t>+197%</a:t>
            </a:r>
            <a:endParaRPr lang="it-IT" sz="1400" dirty="0">
              <a:solidFill>
                <a:srgbClr val="009900"/>
              </a:solidFill>
              <a:latin typeface="Segoe UI Semibold" pitchFamily="34" charset="0"/>
              <a:cs typeface="Segoe UI Semibold" pitchFamily="34" charset="0"/>
            </a:endParaRPr>
          </a:p>
        </p:txBody>
      </p:sp>
    </p:spTree>
    <p:extLst>
      <p:ext uri="{BB962C8B-B14F-4D97-AF65-F5344CB8AC3E}">
        <p14:creationId xmlns:p14="http://schemas.microsoft.com/office/powerpoint/2010/main" val="10995935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Grafico 19"/>
          <p:cNvGraphicFramePr/>
          <p:nvPr/>
        </p:nvGraphicFramePr>
        <p:xfrm>
          <a:off x="4572000" y="1273324"/>
          <a:ext cx="468052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5" name="Segnaposto numero diapositiva 4"/>
          <p:cNvSpPr>
            <a:spLocks noGrp="1"/>
          </p:cNvSpPr>
          <p:nvPr>
            <p:ph type="sldNum" sz="quarter" idx="12"/>
          </p:nvPr>
        </p:nvSpPr>
        <p:spPr/>
        <p:txBody>
          <a:bodyPr/>
          <a:lstStyle/>
          <a:p>
            <a:fld id="{AA996104-5749-416D-BFAB-5B2B2D8F72AF}" type="slidenum">
              <a:rPr lang="it-IT" smtClean="0"/>
              <a:pPr/>
              <a:t>12</a:t>
            </a:fld>
            <a:endParaRPr lang="it-IT" dirty="0"/>
          </a:p>
        </p:txBody>
      </p:sp>
      <p:sp>
        <p:nvSpPr>
          <p:cNvPr id="8" name="Titolo 1"/>
          <p:cNvSpPr txBox="1">
            <a:spLocks/>
          </p:cNvSpPr>
          <p:nvPr/>
        </p:nvSpPr>
        <p:spPr>
          <a:xfrm>
            <a:off x="323528" y="0"/>
            <a:ext cx="8136904" cy="69726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it-IT" sz="2000" b="0" i="0" u="none" strike="noStrike" kern="1200" cap="none" spc="0" normalizeH="0" baseline="0" noProof="0" dirty="0" smtClean="0">
                <a:ln>
                  <a:noFill/>
                </a:ln>
                <a:solidFill>
                  <a:schemeClr val="tx1"/>
                </a:solidFill>
                <a:effectLst/>
                <a:uLnTx/>
                <a:uFillTx/>
                <a:latin typeface="Segoe UI Semibold" pitchFamily="34" charset="0"/>
                <a:ea typeface="+mj-ea"/>
                <a:cs typeface="Segoe UI Semibold" pitchFamily="34" charset="0"/>
              </a:rPr>
              <a:t>REVENUE BREAKDOWN BY BUSINESS</a:t>
            </a:r>
            <a:r>
              <a:rPr kumimoji="0" lang="it-IT" sz="2000" b="0" i="0" u="none" strike="noStrike" kern="1200" cap="none" spc="0" normalizeH="0" noProof="0" dirty="0" smtClean="0">
                <a:ln>
                  <a:noFill/>
                </a:ln>
                <a:solidFill>
                  <a:schemeClr val="tx1"/>
                </a:solidFill>
                <a:effectLst/>
                <a:uLnTx/>
                <a:uFillTx/>
                <a:latin typeface="Segoe UI Semibold" pitchFamily="34" charset="0"/>
                <a:ea typeface="+mj-ea"/>
                <a:cs typeface="Segoe UI Semibold" pitchFamily="34" charset="0"/>
              </a:rPr>
              <a:t> UNIT</a:t>
            </a:r>
            <a:endParaRPr kumimoji="0" lang="it-IT" sz="2000" b="0" i="0" u="none" strike="noStrike" kern="1200" cap="none" spc="0" normalizeH="0" baseline="0" noProof="0" dirty="0">
              <a:ln>
                <a:noFill/>
              </a:ln>
              <a:solidFill>
                <a:schemeClr val="tx1"/>
              </a:solidFill>
              <a:effectLst/>
              <a:uLnTx/>
              <a:uFillTx/>
              <a:latin typeface="Segoe UI Semibold" pitchFamily="34" charset="0"/>
              <a:ea typeface="+mj-ea"/>
              <a:cs typeface="Segoe UI Semibold" pitchFamily="34" charset="0"/>
            </a:endParaRPr>
          </a:p>
        </p:txBody>
      </p:sp>
      <p:cxnSp>
        <p:nvCxnSpPr>
          <p:cNvPr id="9" name="Connettore 1 8"/>
          <p:cNvCxnSpPr/>
          <p:nvPr/>
        </p:nvCxnSpPr>
        <p:spPr>
          <a:xfrm>
            <a:off x="395536" y="553244"/>
            <a:ext cx="7416824" cy="0"/>
          </a:xfrm>
          <a:prstGeom prst="line">
            <a:avLst/>
          </a:prstGeom>
        </p:spPr>
        <p:style>
          <a:lnRef idx="1">
            <a:schemeClr val="accent1"/>
          </a:lnRef>
          <a:fillRef idx="0">
            <a:schemeClr val="accent1"/>
          </a:fillRef>
          <a:effectRef idx="0">
            <a:schemeClr val="accent1"/>
          </a:effectRef>
          <a:fontRef idx="minor">
            <a:schemeClr val="tx1"/>
          </a:fontRef>
        </p:style>
      </p:cxnSp>
      <p:sp>
        <p:nvSpPr>
          <p:cNvPr id="19" name="CasellaDiTesto 18"/>
          <p:cNvSpPr txBox="1"/>
          <p:nvPr/>
        </p:nvSpPr>
        <p:spPr>
          <a:xfrm>
            <a:off x="5076056" y="625252"/>
            <a:ext cx="2865080" cy="369332"/>
          </a:xfrm>
          <a:prstGeom prst="rect">
            <a:avLst/>
          </a:prstGeom>
          <a:noFill/>
        </p:spPr>
        <p:txBody>
          <a:bodyPr wrap="none" rtlCol="0">
            <a:spAutoFit/>
          </a:bodyPr>
          <a:lstStyle/>
          <a:p>
            <a:r>
              <a:rPr lang="it-IT" dirty="0" err="1" smtClean="0">
                <a:latin typeface="Segoe UI Semibold" pitchFamily="34" charset="0"/>
                <a:cs typeface="Segoe UI Semibold" pitchFamily="34" charset="0"/>
              </a:rPr>
              <a:t>Revenue</a:t>
            </a:r>
            <a:r>
              <a:rPr lang="it-IT" dirty="0" smtClean="0">
                <a:latin typeface="Segoe UI Semibold" pitchFamily="34" charset="0"/>
                <a:cs typeface="Segoe UI Semibold" pitchFamily="34" charset="0"/>
              </a:rPr>
              <a:t> </a:t>
            </a:r>
            <a:r>
              <a:rPr lang="it-IT" dirty="0" err="1" smtClean="0">
                <a:latin typeface="Segoe UI Semibold" pitchFamily="34" charset="0"/>
                <a:cs typeface="Segoe UI Semibold" pitchFamily="34" charset="0"/>
              </a:rPr>
              <a:t>Breakdown</a:t>
            </a:r>
            <a:r>
              <a:rPr lang="it-IT" dirty="0" smtClean="0">
                <a:latin typeface="Segoe UI Semibold" pitchFamily="34" charset="0"/>
                <a:cs typeface="Segoe UI Semibold" pitchFamily="34" charset="0"/>
              </a:rPr>
              <a:t> (</a:t>
            </a:r>
            <a:r>
              <a:rPr lang="it-IT" dirty="0" err="1" smtClean="0">
                <a:latin typeface="Segoe UI Semibold" pitchFamily="34" charset="0"/>
                <a:cs typeface="Segoe UI Semibold" pitchFamily="34" charset="0"/>
              </a:rPr>
              <a:t>€m</a:t>
            </a:r>
            <a:r>
              <a:rPr lang="it-IT" dirty="0" smtClean="0">
                <a:latin typeface="Segoe UI Semibold" pitchFamily="34" charset="0"/>
                <a:cs typeface="Segoe UI Semibold" pitchFamily="34" charset="0"/>
              </a:rPr>
              <a:t>)</a:t>
            </a:r>
            <a:endParaRPr lang="it-IT" dirty="0">
              <a:latin typeface="Segoe UI Semibold" pitchFamily="34" charset="0"/>
              <a:cs typeface="Segoe UI Semibold" pitchFamily="34" charset="0"/>
            </a:endParaRPr>
          </a:p>
        </p:txBody>
      </p:sp>
      <p:sp>
        <p:nvSpPr>
          <p:cNvPr id="34817" name="Rectangle 1"/>
          <p:cNvSpPr>
            <a:spLocks noChangeArrowheads="1"/>
          </p:cNvSpPr>
          <p:nvPr/>
        </p:nvSpPr>
        <p:spPr bwMode="auto">
          <a:xfrm>
            <a:off x="395536" y="661547"/>
            <a:ext cx="4067992" cy="47089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buFont typeface="Arial" pitchFamily="34" charset="0"/>
              <a:buChar char="•"/>
            </a:pPr>
            <a:r>
              <a:rPr lang="en-US" sz="1200" dirty="0" smtClean="0">
                <a:latin typeface="Segoe UI Light" pitchFamily="34" charset="0"/>
                <a:cs typeface="Segoe UI Light" pitchFamily="34" charset="0"/>
              </a:rPr>
              <a:t> Revenues related to the </a:t>
            </a:r>
            <a:r>
              <a:rPr lang="en-US" sz="1200" i="1" dirty="0" smtClean="0">
                <a:latin typeface="Segoe UI Semibold" pitchFamily="34" charset="0"/>
                <a:cs typeface="Segoe UI Semibold" pitchFamily="34" charset="0"/>
              </a:rPr>
              <a:t>pasta </a:t>
            </a:r>
            <a:r>
              <a:rPr lang="en-US" sz="1200" i="1" dirty="0" smtClean="0">
                <a:latin typeface="Segoe UI Light" pitchFamily="34" charset="0"/>
                <a:cs typeface="Segoe UI Light" pitchFamily="34" charset="0"/>
              </a:rPr>
              <a:t>business</a:t>
            </a:r>
            <a:r>
              <a:rPr lang="en-US" sz="1200" i="1" dirty="0" smtClean="0">
                <a:latin typeface="Segoe UI Semibold" pitchFamily="34" charset="0"/>
                <a:cs typeface="Segoe UI Semibold" pitchFamily="34" charset="0"/>
              </a:rPr>
              <a:t> </a:t>
            </a:r>
            <a:r>
              <a:rPr lang="en-US" sz="1200" i="1" dirty="0" smtClean="0">
                <a:latin typeface="Segoe UI Light" pitchFamily="34" charset="0"/>
                <a:cs typeface="Segoe UI Light" pitchFamily="34" charset="0"/>
              </a:rPr>
              <a:t>unit</a:t>
            </a:r>
            <a:r>
              <a:rPr lang="en-US" sz="1200" dirty="0" smtClean="0">
                <a:latin typeface="Segoe UI Light" pitchFamily="34" charset="0"/>
                <a:cs typeface="Segoe UI Light" pitchFamily="34" charset="0"/>
              </a:rPr>
              <a:t> show an increase of </a:t>
            </a:r>
            <a:r>
              <a:rPr lang="en-US" sz="1200" dirty="0" smtClean="0">
                <a:latin typeface="Segoe UI Semibold" pitchFamily="34" charset="0"/>
                <a:cs typeface="Segoe UI Semibold" pitchFamily="34" charset="0"/>
              </a:rPr>
              <a:t>14.8%</a:t>
            </a:r>
            <a:r>
              <a:rPr lang="en-US" sz="1200" dirty="0" smtClean="0">
                <a:latin typeface="Segoe UI Light" pitchFamily="34" charset="0"/>
                <a:cs typeface="Segoe UI Light" pitchFamily="34" charset="0"/>
              </a:rPr>
              <a:t> due to very good performance of all the pasta brands in the German market, where Delverde was successfully launched at some key retailers.</a:t>
            </a:r>
          </a:p>
          <a:p>
            <a:pPr lvl="0" algn="just" fontAlgn="base">
              <a:spcBef>
                <a:spcPct val="0"/>
              </a:spcBef>
              <a:spcAft>
                <a:spcPct val="0"/>
              </a:spcAft>
              <a:buFont typeface="Arial" pitchFamily="34" charset="0"/>
              <a:buChar char="•"/>
            </a:pPr>
            <a:endParaRPr lang="en-US" sz="1200" dirty="0" smtClean="0">
              <a:latin typeface="Segoe UI Light" pitchFamily="34" charset="0"/>
              <a:cs typeface="Segoe UI Light" pitchFamily="34" charset="0"/>
            </a:endParaRPr>
          </a:p>
          <a:p>
            <a:pPr lvl="0" algn="just" fontAlgn="base">
              <a:spcBef>
                <a:spcPct val="0"/>
              </a:spcBef>
              <a:spcAft>
                <a:spcPct val="0"/>
              </a:spcAft>
              <a:buFont typeface="Arial" pitchFamily="34" charset="0"/>
              <a:buChar char="•"/>
            </a:pPr>
            <a:r>
              <a:rPr lang="en-US" sz="1200" dirty="0" smtClean="0">
                <a:latin typeface="Segoe UI Light" pitchFamily="34" charset="0"/>
                <a:cs typeface="Segoe UI Light" pitchFamily="34" charset="0"/>
              </a:rPr>
              <a:t> Revenues related to the </a:t>
            </a:r>
            <a:r>
              <a:rPr lang="en-US" sz="1200" i="1" dirty="0" smtClean="0">
                <a:latin typeface="Segoe UI Semibold" pitchFamily="34" charset="0"/>
                <a:cs typeface="Segoe UI Semibold" pitchFamily="34" charset="0"/>
              </a:rPr>
              <a:t>milk</a:t>
            </a:r>
            <a:r>
              <a:rPr lang="en-US" sz="1200" i="1" dirty="0" smtClean="0">
                <a:latin typeface="Segoe UI Light" pitchFamily="34" charset="0"/>
                <a:cs typeface="Segoe UI Light" pitchFamily="34" charset="0"/>
              </a:rPr>
              <a:t> </a:t>
            </a:r>
            <a:r>
              <a:rPr lang="en-US" sz="1200" i="1" dirty="0" smtClean="0">
                <a:latin typeface="Segoe UI Semibold" pitchFamily="34" charset="0"/>
                <a:cs typeface="Segoe UI Semibold" pitchFamily="34" charset="0"/>
              </a:rPr>
              <a:t>products</a:t>
            </a:r>
            <a:r>
              <a:rPr lang="en-US" sz="1200" i="1" dirty="0" smtClean="0">
                <a:latin typeface="Segoe UI Light" pitchFamily="34" charset="0"/>
                <a:cs typeface="Segoe UI Light" pitchFamily="34" charset="0"/>
              </a:rPr>
              <a:t> </a:t>
            </a:r>
            <a:r>
              <a:rPr lang="en-US" sz="1200" dirty="0" smtClean="0">
                <a:latin typeface="Segoe UI Light" pitchFamily="34" charset="0"/>
                <a:cs typeface="Segoe UI Light" pitchFamily="34" charset="0"/>
              </a:rPr>
              <a:t>segment increase by </a:t>
            </a:r>
            <a:r>
              <a:rPr lang="en-US" sz="1200" dirty="0" smtClean="0">
                <a:latin typeface="Segoe UI Semibold" pitchFamily="34" charset="0"/>
                <a:cs typeface="Segoe UI Semibold" pitchFamily="34" charset="0"/>
              </a:rPr>
              <a:t>0.7% </a:t>
            </a:r>
            <a:r>
              <a:rPr lang="en-US" sz="1200" dirty="0" smtClean="0">
                <a:latin typeface="Segoe UI Light" pitchFamily="34" charset="0"/>
                <a:cs typeface="Segoe UI Light" pitchFamily="34" charset="0"/>
              </a:rPr>
              <a:t>thanks to both volume and price increases. In this particular segment, we had two opposite trends: 1) sale increase in the large retailers channel; 2) negative </a:t>
            </a:r>
            <a:r>
              <a:rPr lang="en-US" sz="1200" dirty="0" smtClean="0">
                <a:latin typeface="Segoe UI Light" pitchFamily="34" charset="0"/>
                <a:cs typeface="Segoe UI Light" pitchFamily="34" charset="0"/>
              </a:rPr>
              <a:t>result of </a:t>
            </a:r>
            <a:r>
              <a:rPr lang="en-US" sz="1200" dirty="0" smtClean="0">
                <a:latin typeface="Segoe UI Light" pitchFamily="34" charset="0"/>
                <a:cs typeface="Segoe UI Light" pitchFamily="34" charset="0"/>
              </a:rPr>
              <a:t>the HoReCa sector impacted by lockdown and tourism slowdown.</a:t>
            </a:r>
          </a:p>
          <a:p>
            <a:pPr lvl="0" algn="just" fontAlgn="base">
              <a:spcBef>
                <a:spcPct val="0"/>
              </a:spcBef>
              <a:spcAft>
                <a:spcPct val="0"/>
              </a:spcAft>
              <a:buFont typeface="Arial" pitchFamily="34" charset="0"/>
              <a:buChar char="•"/>
            </a:pPr>
            <a:endParaRPr lang="en-US" sz="1200" dirty="0" smtClean="0">
              <a:latin typeface="Segoe UI Light" pitchFamily="34" charset="0"/>
              <a:cs typeface="Segoe UI Light" pitchFamily="34" charset="0"/>
            </a:endParaRPr>
          </a:p>
          <a:p>
            <a:pPr lvl="0" algn="just" fontAlgn="base">
              <a:spcBef>
                <a:spcPct val="0"/>
              </a:spcBef>
              <a:spcAft>
                <a:spcPct val="0"/>
              </a:spcAft>
              <a:buFont typeface="Arial" pitchFamily="34" charset="0"/>
              <a:buChar char="•"/>
            </a:pPr>
            <a:r>
              <a:rPr lang="en-US" sz="1200" dirty="0" smtClean="0">
                <a:latin typeface="Segoe UI Light" pitchFamily="34" charset="0"/>
                <a:cs typeface="Segoe UI Light" pitchFamily="34" charset="0"/>
              </a:rPr>
              <a:t> </a:t>
            </a:r>
            <a:r>
              <a:rPr lang="en-US" sz="1200" i="1" dirty="0" smtClean="0">
                <a:latin typeface="Segoe UI Semibold" pitchFamily="34" charset="0"/>
                <a:cs typeface="Segoe UI Semibold" pitchFamily="34" charset="0"/>
              </a:rPr>
              <a:t>Bakery products </a:t>
            </a:r>
            <a:r>
              <a:rPr lang="en-US" sz="1200" dirty="0" smtClean="0">
                <a:latin typeface="Segoe UI Light" pitchFamily="34" charset="0"/>
                <a:cs typeface="Segoe UI Light" pitchFamily="34" charset="0"/>
              </a:rPr>
              <a:t>increase by </a:t>
            </a:r>
            <a:r>
              <a:rPr lang="en-US" sz="1200" dirty="0" smtClean="0">
                <a:latin typeface="Segoe UI Semibold" pitchFamily="34" charset="0"/>
                <a:cs typeface="Segoe UI Semibold" pitchFamily="34" charset="0"/>
              </a:rPr>
              <a:t>12.4%</a:t>
            </a:r>
            <a:r>
              <a:rPr lang="en-US" sz="1200" dirty="0" smtClean="0">
                <a:latin typeface="Segoe UI Light" pitchFamily="34" charset="0"/>
                <a:cs typeface="Segoe UI Light" pitchFamily="34" charset="0"/>
              </a:rPr>
              <a:t> thanks to higher sales volumes, especially in the bread substitutes segment.</a:t>
            </a:r>
          </a:p>
          <a:p>
            <a:pPr lvl="0" algn="just" fontAlgn="base">
              <a:spcBef>
                <a:spcPct val="0"/>
              </a:spcBef>
              <a:spcAft>
                <a:spcPct val="0"/>
              </a:spcAft>
              <a:buFont typeface="Arial" pitchFamily="34" charset="0"/>
              <a:buChar char="•"/>
            </a:pPr>
            <a:endParaRPr lang="en-US" sz="1200" dirty="0" smtClean="0">
              <a:latin typeface="Segoe UI Light" pitchFamily="34" charset="0"/>
              <a:cs typeface="Segoe UI Light" pitchFamily="34" charset="0"/>
            </a:endParaRPr>
          </a:p>
          <a:p>
            <a:pPr lvl="0" algn="just" fontAlgn="base">
              <a:spcBef>
                <a:spcPct val="0"/>
              </a:spcBef>
              <a:spcAft>
                <a:spcPct val="0"/>
              </a:spcAft>
              <a:buFont typeface="Arial" pitchFamily="34" charset="0"/>
              <a:buChar char="•"/>
            </a:pPr>
            <a:r>
              <a:rPr lang="en-US" sz="1200" dirty="0" smtClean="0">
                <a:latin typeface="Segoe UI Light" pitchFamily="34" charset="0"/>
                <a:cs typeface="Segoe UI Light" pitchFamily="34" charset="0"/>
              </a:rPr>
              <a:t> Revenues related to the </a:t>
            </a:r>
            <a:r>
              <a:rPr lang="en-US" sz="1200" i="1" dirty="0" smtClean="0">
                <a:latin typeface="Segoe UI Semibold" pitchFamily="34" charset="0"/>
                <a:cs typeface="Segoe UI Semibold" pitchFamily="34" charset="0"/>
              </a:rPr>
              <a:t>dairy</a:t>
            </a:r>
            <a:r>
              <a:rPr lang="en-US" sz="1200" i="1" dirty="0" smtClean="0">
                <a:latin typeface="Segoe UI Light" pitchFamily="34" charset="0"/>
                <a:cs typeface="Segoe UI Light" pitchFamily="34" charset="0"/>
              </a:rPr>
              <a:t> </a:t>
            </a:r>
            <a:r>
              <a:rPr lang="en-US" sz="1200" i="1" dirty="0" smtClean="0">
                <a:latin typeface="Segoe UI Semibold" pitchFamily="34" charset="0"/>
                <a:cs typeface="Segoe UI Semibold" pitchFamily="34" charset="0"/>
              </a:rPr>
              <a:t>products</a:t>
            </a:r>
            <a:r>
              <a:rPr lang="en-US" sz="1200" i="1" dirty="0" smtClean="0">
                <a:latin typeface="Segoe UI Light" pitchFamily="34" charset="0"/>
                <a:cs typeface="Segoe UI Light" pitchFamily="34" charset="0"/>
              </a:rPr>
              <a:t> </a:t>
            </a:r>
            <a:r>
              <a:rPr lang="en-US" sz="1200" dirty="0" smtClean="0">
                <a:latin typeface="Segoe UI Light" pitchFamily="34" charset="0"/>
                <a:cs typeface="Segoe UI Light" pitchFamily="34" charset="0"/>
              </a:rPr>
              <a:t>increase by </a:t>
            </a:r>
            <a:r>
              <a:rPr lang="en-US" sz="1200" dirty="0" smtClean="0">
                <a:latin typeface="Segoe UI Semibold" pitchFamily="34" charset="0"/>
                <a:cs typeface="Segoe UI Semibold" pitchFamily="34" charset="0"/>
              </a:rPr>
              <a:t>1.6</a:t>
            </a:r>
            <a:r>
              <a:rPr lang="en-US" sz="1200" dirty="0" smtClean="0">
                <a:latin typeface="Segoe UI Light" pitchFamily="34" charset="0"/>
                <a:cs typeface="Segoe UI Light" pitchFamily="34" charset="0"/>
              </a:rPr>
              <a:t>% in the period.</a:t>
            </a:r>
          </a:p>
          <a:p>
            <a:pPr lvl="0" algn="just" fontAlgn="base">
              <a:spcBef>
                <a:spcPct val="0"/>
              </a:spcBef>
              <a:spcAft>
                <a:spcPct val="0"/>
              </a:spcAft>
            </a:pPr>
            <a:endParaRPr lang="en-US" sz="1200" dirty="0" smtClean="0">
              <a:latin typeface="Segoe UI Light" pitchFamily="34" charset="0"/>
              <a:cs typeface="Segoe UI Light" pitchFamily="34" charset="0"/>
            </a:endParaRPr>
          </a:p>
          <a:p>
            <a:pPr lvl="0" algn="just" fontAlgn="base">
              <a:spcBef>
                <a:spcPct val="0"/>
              </a:spcBef>
              <a:spcAft>
                <a:spcPct val="0"/>
              </a:spcAft>
              <a:buFont typeface="Arial" pitchFamily="34" charset="0"/>
              <a:buChar char="•"/>
            </a:pPr>
            <a:r>
              <a:rPr lang="en-US" sz="1200" dirty="0" smtClean="0">
                <a:latin typeface="Segoe UI Light" pitchFamily="34" charset="0"/>
                <a:cs typeface="Segoe UI Light" pitchFamily="34" charset="0"/>
              </a:rPr>
              <a:t> Revenues related to the </a:t>
            </a:r>
            <a:r>
              <a:rPr lang="en-US" sz="1200" i="1" dirty="0" smtClean="0">
                <a:latin typeface="Segoe UI Semibold" pitchFamily="34" charset="0"/>
                <a:cs typeface="Segoe UI Semibold" pitchFamily="34" charset="0"/>
              </a:rPr>
              <a:t>special</a:t>
            </a:r>
            <a:r>
              <a:rPr lang="en-US" sz="1200" i="1" dirty="0" smtClean="0">
                <a:latin typeface="Segoe UI Light" pitchFamily="34" charset="0"/>
                <a:cs typeface="Segoe UI Light" pitchFamily="34" charset="0"/>
              </a:rPr>
              <a:t> </a:t>
            </a:r>
            <a:r>
              <a:rPr lang="en-US" sz="1200" i="1" dirty="0" smtClean="0">
                <a:latin typeface="Segoe UI Semibold" pitchFamily="34" charset="0"/>
                <a:cs typeface="Segoe UI Semibold" pitchFamily="34" charset="0"/>
              </a:rPr>
              <a:t>products</a:t>
            </a:r>
            <a:r>
              <a:rPr lang="en-US" sz="1200" i="1" dirty="0" smtClean="0">
                <a:latin typeface="Segoe UI Light" pitchFamily="34" charset="0"/>
                <a:cs typeface="Segoe UI Light" pitchFamily="34" charset="0"/>
              </a:rPr>
              <a:t> </a:t>
            </a:r>
            <a:r>
              <a:rPr lang="en-US" sz="1200" dirty="0" smtClean="0">
                <a:latin typeface="Segoe UI Light" pitchFamily="34" charset="0"/>
                <a:cs typeface="Segoe UI Light" pitchFamily="34" charset="0"/>
              </a:rPr>
              <a:t>segment increased by </a:t>
            </a:r>
            <a:r>
              <a:rPr lang="en-US" sz="1200" dirty="0" smtClean="0">
                <a:latin typeface="Segoe UI Semibold" pitchFamily="34" charset="0"/>
                <a:cs typeface="Segoe UI Semibold" pitchFamily="34" charset="0"/>
              </a:rPr>
              <a:t>11.4%</a:t>
            </a:r>
            <a:r>
              <a:rPr lang="en-US" sz="1200" dirty="0" smtClean="0">
                <a:latin typeface="Segoe UI Light" pitchFamily="34" charset="0"/>
                <a:cs typeface="Segoe UI Light" pitchFamily="34" charset="0"/>
              </a:rPr>
              <a:t> as a result of price renegotiations with Kraft-Heinz, as well as the entry of  new customers.</a:t>
            </a:r>
          </a:p>
          <a:p>
            <a:pPr lvl="0" algn="just" fontAlgn="base">
              <a:spcBef>
                <a:spcPct val="0"/>
              </a:spcBef>
              <a:spcAft>
                <a:spcPct val="0"/>
              </a:spcAft>
              <a:buFont typeface="Arial" pitchFamily="34" charset="0"/>
              <a:buChar char="•"/>
            </a:pPr>
            <a:endParaRPr lang="en-US" sz="1200" dirty="0" smtClean="0">
              <a:latin typeface="Segoe UI Light" pitchFamily="34" charset="0"/>
              <a:cs typeface="Segoe UI Light" pitchFamily="34" charset="0"/>
            </a:endParaRPr>
          </a:p>
          <a:p>
            <a:pPr lvl="0" algn="just" fontAlgn="base">
              <a:spcBef>
                <a:spcPct val="0"/>
              </a:spcBef>
              <a:spcAft>
                <a:spcPct val="0"/>
              </a:spcAft>
              <a:buFont typeface="Arial" pitchFamily="34" charset="0"/>
              <a:buChar char="•"/>
            </a:pPr>
            <a:r>
              <a:rPr lang="en-US" sz="1200" dirty="0" smtClean="0">
                <a:latin typeface="Segoe UI Light" pitchFamily="34" charset="0"/>
                <a:cs typeface="Segoe UI Light" pitchFamily="34" charset="0"/>
              </a:rPr>
              <a:t> Revenues from the </a:t>
            </a:r>
            <a:r>
              <a:rPr lang="en-US" sz="1200" i="1" dirty="0" smtClean="0">
                <a:latin typeface="Segoe UI Semibold" pitchFamily="34" charset="0"/>
                <a:cs typeface="Segoe UI Semibold" pitchFamily="34" charset="0"/>
              </a:rPr>
              <a:t>other products </a:t>
            </a:r>
            <a:r>
              <a:rPr lang="en-US" sz="1200" dirty="0" smtClean="0">
                <a:latin typeface="Segoe UI Light" pitchFamily="34" charset="0"/>
                <a:cs typeface="Segoe UI Light" pitchFamily="34" charset="0"/>
              </a:rPr>
              <a:t>decrease as these are mainly linked to the food service and normal trade channels, which were impacted by COVID-19.</a:t>
            </a:r>
            <a:endParaRPr kumimoji="0" lang="it-IT" sz="1200" b="0" i="0" u="none" strike="noStrike" cap="none" normalizeH="0" baseline="0" dirty="0" smtClean="0">
              <a:ln>
                <a:noFill/>
              </a:ln>
              <a:solidFill>
                <a:schemeClr val="tx1"/>
              </a:solidFill>
              <a:effectLst/>
              <a:latin typeface="Segoe UI Light" pitchFamily="34" charset="0"/>
              <a:cs typeface="Segoe UI Light" pitchFamily="34" charset="0"/>
            </a:endParaRPr>
          </a:p>
        </p:txBody>
      </p:sp>
      <p:graphicFrame>
        <p:nvGraphicFramePr>
          <p:cNvPr id="33" name="Tabella 32"/>
          <p:cNvGraphicFramePr>
            <a:graphicFrameLocks noGrp="1"/>
          </p:cNvGraphicFramePr>
          <p:nvPr>
            <p:extLst>
              <p:ext uri="{D42A27DB-BD31-4B8C-83A1-F6EECF244321}">
                <p14:modId xmlns:p14="http://schemas.microsoft.com/office/powerpoint/2010/main" val="2593052882"/>
              </p:ext>
            </p:extLst>
          </p:nvPr>
        </p:nvGraphicFramePr>
        <p:xfrm>
          <a:off x="6084168" y="3361556"/>
          <a:ext cx="432048" cy="274320"/>
        </p:xfrm>
        <a:graphic>
          <a:graphicData uri="http://schemas.openxmlformats.org/drawingml/2006/table">
            <a:tbl>
              <a:tblPr/>
              <a:tblGrid>
                <a:gridCol w="432048">
                  <a:extLst>
                    <a:ext uri="{9D8B030D-6E8A-4147-A177-3AD203B41FA5}">
                      <a16:colId xmlns:a16="http://schemas.microsoft.com/office/drawing/2014/main" val="20000"/>
                    </a:ext>
                  </a:extLst>
                </a:gridCol>
              </a:tblGrid>
              <a:tr h="85916">
                <a:tc>
                  <a:txBody>
                    <a:bodyPr/>
                    <a:lstStyle/>
                    <a:p>
                      <a:pPr algn="ctr" fontAlgn="b"/>
                      <a:r>
                        <a:rPr lang="it-IT" sz="1000" b="0" i="0" u="none" strike="noStrike" dirty="0" smtClean="0">
                          <a:solidFill>
                            <a:srgbClr val="00B050"/>
                          </a:solidFill>
                          <a:latin typeface="Segoe UI Semibold" pitchFamily="34" charset="0"/>
                          <a:cs typeface="Segoe UI Semibold" pitchFamily="34" charset="0"/>
                        </a:rPr>
                        <a:t>+14.8%</a:t>
                      </a:r>
                      <a:endParaRPr lang="it-IT" sz="1000" b="0" i="0" u="none" strike="noStrike" dirty="0">
                        <a:solidFill>
                          <a:srgbClr val="00B050"/>
                        </a:solidFill>
                        <a:latin typeface="Segoe UI Semibold" pitchFamily="34" charset="0"/>
                        <a:cs typeface="Segoe UI Semibold" pitchFamily="34" charset="0"/>
                      </a:endParaRPr>
                    </a:p>
                  </a:txBody>
                  <a:tcPr marL="0" marR="0" marT="0" marB="0" anchor="b">
                    <a:lnL>
                      <a:noFill/>
                    </a:lnL>
                    <a:lnR>
                      <a:noFill/>
                    </a:lnR>
                    <a:lnT>
                      <a:noFill/>
                    </a:lnT>
                    <a:lnB>
                      <a:noFill/>
                    </a:lnB>
                    <a:noFill/>
                  </a:tcPr>
                </a:tc>
                <a:extLst>
                  <a:ext uri="{0D108BD9-81ED-4DB2-BD59-A6C34878D82A}">
                    <a16:rowId xmlns:a16="http://schemas.microsoft.com/office/drawing/2014/main" val="10000"/>
                  </a:ext>
                </a:extLst>
              </a:tr>
              <a:tr h="85916">
                <a:tc>
                  <a:txBody>
                    <a:bodyPr/>
                    <a:lstStyle/>
                    <a:p>
                      <a:pPr algn="ctr" fontAlgn="b"/>
                      <a:endParaRPr lang="it-IT" sz="800" b="0" i="0" u="none" strike="noStrike" dirty="0">
                        <a:solidFill>
                          <a:srgbClr val="000000"/>
                        </a:solidFill>
                        <a:latin typeface="Segoe UI Light"/>
                      </a:endParaRPr>
                    </a:p>
                  </a:txBody>
                  <a:tcPr marL="0" marR="0" marT="0" marB="0" anchor="b">
                    <a:lnL>
                      <a:noFill/>
                    </a:lnL>
                    <a:lnR>
                      <a:noFill/>
                    </a:lnR>
                    <a:lnT>
                      <a:noFill/>
                    </a:lnT>
                    <a:lnB>
                      <a:noFill/>
                    </a:lnB>
                    <a:noFill/>
                  </a:tcPr>
                </a:tc>
                <a:extLst>
                  <a:ext uri="{0D108BD9-81ED-4DB2-BD59-A6C34878D82A}">
                    <a16:rowId xmlns:a16="http://schemas.microsoft.com/office/drawing/2014/main" val="10001"/>
                  </a:ext>
                </a:extLst>
              </a:tr>
            </a:tbl>
          </a:graphicData>
        </a:graphic>
      </p:graphicFrame>
      <p:sp>
        <p:nvSpPr>
          <p:cNvPr id="25" name="Rettangolo 24"/>
          <p:cNvSpPr/>
          <p:nvPr/>
        </p:nvSpPr>
        <p:spPr>
          <a:xfrm>
            <a:off x="5796136" y="1273324"/>
            <a:ext cx="1155509" cy="200055"/>
          </a:xfrm>
          <a:prstGeom prst="rect">
            <a:avLst/>
          </a:prstGeom>
        </p:spPr>
        <p:txBody>
          <a:bodyPr wrap="square">
            <a:spAutoFit/>
          </a:bodyPr>
          <a:lstStyle/>
          <a:p>
            <a:pPr algn="ctr"/>
            <a:r>
              <a:rPr lang="it-IT" sz="700" dirty="0" err="1" smtClean="0">
                <a:latin typeface="Segoe UI Semibold" pitchFamily="34" charset="0"/>
                <a:cs typeface="Segoe UI Semibold" pitchFamily="34" charset="0"/>
              </a:rPr>
              <a:t>YoY</a:t>
            </a:r>
            <a:r>
              <a:rPr lang="it-IT" sz="700" dirty="0" smtClean="0">
                <a:latin typeface="Segoe UI Semibold" pitchFamily="34" charset="0"/>
                <a:cs typeface="Segoe UI Semibold" pitchFamily="34" charset="0"/>
              </a:rPr>
              <a:t> </a:t>
            </a:r>
            <a:r>
              <a:rPr lang="it-IT" sz="700" dirty="0" err="1" smtClean="0">
                <a:latin typeface="Segoe UI Semibold" pitchFamily="34" charset="0"/>
                <a:cs typeface="Segoe UI Semibold" pitchFamily="34" charset="0"/>
              </a:rPr>
              <a:t>growth</a:t>
            </a:r>
            <a:r>
              <a:rPr lang="it-IT" sz="700" dirty="0" smtClean="0">
                <a:latin typeface="Segoe UI Semibold" pitchFamily="34" charset="0"/>
                <a:cs typeface="Segoe UI Semibold" pitchFamily="34" charset="0"/>
              </a:rPr>
              <a:t> %</a:t>
            </a:r>
            <a:endParaRPr lang="it-IT" sz="700" dirty="0">
              <a:latin typeface="Segoe UI Semibold" pitchFamily="34" charset="0"/>
              <a:cs typeface="Segoe UI Semibold" pitchFamily="34" charset="0"/>
            </a:endParaRPr>
          </a:p>
        </p:txBody>
      </p:sp>
      <p:sp>
        <p:nvSpPr>
          <p:cNvPr id="41" name="Ovale 40"/>
          <p:cNvSpPr/>
          <p:nvPr/>
        </p:nvSpPr>
        <p:spPr>
          <a:xfrm>
            <a:off x="6876256" y="1129308"/>
            <a:ext cx="720079" cy="360040"/>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it-IT" dirty="0" smtClean="0">
                <a:solidFill>
                  <a:schemeClr val="tx1"/>
                </a:solidFill>
              </a:rPr>
              <a:t>372.7</a:t>
            </a:r>
            <a:endParaRPr lang="it-IT" sz="1100" dirty="0">
              <a:solidFill>
                <a:schemeClr val="tx1"/>
              </a:solidFill>
            </a:endParaRPr>
          </a:p>
        </p:txBody>
      </p:sp>
      <p:sp>
        <p:nvSpPr>
          <p:cNvPr id="42" name="Ovale 41"/>
          <p:cNvSpPr/>
          <p:nvPr/>
        </p:nvSpPr>
        <p:spPr>
          <a:xfrm>
            <a:off x="5220072" y="1201316"/>
            <a:ext cx="720079" cy="360040"/>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it-IT" dirty="0" smtClean="0">
                <a:solidFill>
                  <a:schemeClr val="tx1"/>
                </a:solidFill>
              </a:rPr>
              <a:t>353.6</a:t>
            </a:r>
            <a:endParaRPr lang="it-IT" sz="1100" dirty="0">
              <a:solidFill>
                <a:schemeClr val="tx1"/>
              </a:solidFill>
            </a:endParaRPr>
          </a:p>
        </p:txBody>
      </p:sp>
      <p:graphicFrame>
        <p:nvGraphicFramePr>
          <p:cNvPr id="44" name="Grafico 43"/>
          <p:cNvGraphicFramePr/>
          <p:nvPr/>
        </p:nvGraphicFramePr>
        <p:xfrm>
          <a:off x="4355976" y="3865612"/>
          <a:ext cx="2430016" cy="196036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5" name="Grafico 44"/>
          <p:cNvGraphicFramePr/>
          <p:nvPr/>
        </p:nvGraphicFramePr>
        <p:xfrm>
          <a:off x="6156176" y="3865612"/>
          <a:ext cx="2430016" cy="196036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6" name="Tabella 45"/>
          <p:cNvGraphicFramePr>
            <a:graphicFrameLocks noGrp="1"/>
          </p:cNvGraphicFramePr>
          <p:nvPr>
            <p:extLst>
              <p:ext uri="{D42A27DB-BD31-4B8C-83A1-F6EECF244321}">
                <p14:modId xmlns:p14="http://schemas.microsoft.com/office/powerpoint/2010/main" val="2593052882"/>
              </p:ext>
            </p:extLst>
          </p:nvPr>
        </p:nvGraphicFramePr>
        <p:xfrm>
          <a:off x="6012160" y="1561356"/>
          <a:ext cx="609600" cy="296416"/>
        </p:xfrm>
        <a:graphic>
          <a:graphicData uri="http://schemas.openxmlformats.org/drawingml/2006/table">
            <a:tbl>
              <a:tblPr/>
              <a:tblGrid>
                <a:gridCol w="609600">
                  <a:extLst>
                    <a:ext uri="{9D8B030D-6E8A-4147-A177-3AD203B41FA5}">
                      <a16:colId xmlns:a16="http://schemas.microsoft.com/office/drawing/2014/main" val="20000"/>
                    </a:ext>
                  </a:extLst>
                </a:gridCol>
              </a:tblGrid>
              <a:tr h="144016">
                <a:tc>
                  <a:txBody>
                    <a:bodyPr/>
                    <a:lstStyle/>
                    <a:p>
                      <a:pPr algn="ctr" fontAlgn="b"/>
                      <a:r>
                        <a:rPr lang="it-IT" sz="1000" b="0" i="0" u="none" strike="noStrike" dirty="0" smtClean="0">
                          <a:solidFill>
                            <a:srgbClr val="FF0000"/>
                          </a:solidFill>
                          <a:latin typeface="Segoe UI Semibold" pitchFamily="34" charset="0"/>
                          <a:cs typeface="Segoe UI Semibold" pitchFamily="34" charset="0"/>
                        </a:rPr>
                        <a:t>-14.2%</a:t>
                      </a:r>
                      <a:endParaRPr lang="it-IT" sz="1000" b="0" i="0" u="none" strike="noStrike" dirty="0">
                        <a:solidFill>
                          <a:srgbClr val="FF0000"/>
                        </a:solidFill>
                        <a:latin typeface="Segoe UI Semibold" pitchFamily="34" charset="0"/>
                        <a:cs typeface="Segoe UI Semibold" pitchFamily="34" charset="0"/>
                      </a:endParaRPr>
                    </a:p>
                  </a:txBody>
                  <a:tcPr marL="0" marR="0" marT="0" marB="0" anchor="b">
                    <a:lnL>
                      <a:noFill/>
                    </a:lnL>
                    <a:lnR>
                      <a:noFill/>
                    </a:lnR>
                    <a:lnT>
                      <a:noFill/>
                    </a:lnT>
                    <a:lnB>
                      <a:noFill/>
                    </a:lnB>
                    <a:noFill/>
                  </a:tcPr>
                </a:tc>
                <a:extLst>
                  <a:ext uri="{0D108BD9-81ED-4DB2-BD59-A6C34878D82A}">
                    <a16:rowId xmlns:a16="http://schemas.microsoft.com/office/drawing/2014/main" val="10000"/>
                  </a:ext>
                </a:extLst>
              </a:tr>
              <a:tr h="144016">
                <a:tc>
                  <a:txBody>
                    <a:bodyPr/>
                    <a:lstStyle/>
                    <a:p>
                      <a:pPr algn="ctr" fontAlgn="b"/>
                      <a:endParaRPr lang="it-IT" sz="800" b="0" i="0" u="none" strike="noStrike" dirty="0">
                        <a:solidFill>
                          <a:srgbClr val="000000"/>
                        </a:solidFill>
                        <a:latin typeface="Segoe UI Light"/>
                      </a:endParaRPr>
                    </a:p>
                  </a:txBody>
                  <a:tcPr marL="0" marR="0" marT="0" marB="0" anchor="b">
                    <a:lnL>
                      <a:noFill/>
                    </a:lnL>
                    <a:lnR>
                      <a:noFill/>
                    </a:lnR>
                    <a:lnT>
                      <a:noFill/>
                    </a:lnT>
                    <a:lnB>
                      <a:noFill/>
                    </a:lnB>
                    <a:noFill/>
                  </a:tcPr>
                </a:tc>
                <a:extLst>
                  <a:ext uri="{0D108BD9-81ED-4DB2-BD59-A6C34878D82A}">
                    <a16:rowId xmlns:a16="http://schemas.microsoft.com/office/drawing/2014/main" val="10001"/>
                  </a:ext>
                </a:extLst>
              </a:tr>
            </a:tbl>
          </a:graphicData>
        </a:graphic>
      </p:graphicFrame>
      <p:graphicFrame>
        <p:nvGraphicFramePr>
          <p:cNvPr id="63" name="Tabella 62"/>
          <p:cNvGraphicFramePr>
            <a:graphicFrameLocks noGrp="1"/>
          </p:cNvGraphicFramePr>
          <p:nvPr>
            <p:extLst>
              <p:ext uri="{D42A27DB-BD31-4B8C-83A1-F6EECF244321}">
                <p14:modId xmlns:p14="http://schemas.microsoft.com/office/powerpoint/2010/main" val="2593052882"/>
              </p:ext>
            </p:extLst>
          </p:nvPr>
        </p:nvGraphicFramePr>
        <p:xfrm>
          <a:off x="6012160" y="1705372"/>
          <a:ext cx="609600" cy="304800"/>
        </p:xfrm>
        <a:graphic>
          <a:graphicData uri="http://schemas.openxmlformats.org/drawingml/2006/table">
            <a:tbl>
              <a:tblPr/>
              <a:tblGrid>
                <a:gridCol w="609600">
                  <a:extLst>
                    <a:ext uri="{9D8B030D-6E8A-4147-A177-3AD203B41FA5}">
                      <a16:colId xmlns:a16="http://schemas.microsoft.com/office/drawing/2014/main" val="20000"/>
                    </a:ext>
                  </a:extLst>
                </a:gridCol>
              </a:tblGrid>
              <a:tr h="144016">
                <a:tc>
                  <a:txBody>
                    <a:bodyPr/>
                    <a:lstStyle/>
                    <a:p>
                      <a:pPr algn="ctr" fontAlgn="b"/>
                      <a:r>
                        <a:rPr lang="it-IT" sz="1000" b="0" i="0" u="none" strike="noStrike" dirty="0" smtClean="0">
                          <a:solidFill>
                            <a:srgbClr val="00B050"/>
                          </a:solidFill>
                          <a:latin typeface="Segoe UI Semibold" pitchFamily="34" charset="0"/>
                          <a:cs typeface="Segoe UI Semibold" pitchFamily="34" charset="0"/>
                        </a:rPr>
                        <a:t>+11.4%</a:t>
                      </a:r>
                      <a:endParaRPr lang="it-IT" sz="1000" b="0" i="0" u="none" strike="noStrike" dirty="0">
                        <a:solidFill>
                          <a:srgbClr val="00B050"/>
                        </a:solidFill>
                        <a:latin typeface="Segoe UI Semibold" pitchFamily="34" charset="0"/>
                        <a:cs typeface="Segoe UI Semibold" pitchFamily="34" charset="0"/>
                      </a:endParaRPr>
                    </a:p>
                  </a:txBody>
                  <a:tcPr marL="0" marR="0" marT="0" marB="0" anchor="b">
                    <a:lnL>
                      <a:noFill/>
                    </a:lnL>
                    <a:lnR>
                      <a:noFill/>
                    </a:lnR>
                    <a:lnT>
                      <a:noFill/>
                    </a:lnT>
                    <a:lnB>
                      <a:noFill/>
                    </a:lnB>
                    <a:noFill/>
                  </a:tcPr>
                </a:tc>
                <a:extLst>
                  <a:ext uri="{0D108BD9-81ED-4DB2-BD59-A6C34878D82A}">
                    <a16:rowId xmlns:a16="http://schemas.microsoft.com/office/drawing/2014/main" val="10000"/>
                  </a:ext>
                </a:extLst>
              </a:tr>
              <a:tr h="144016">
                <a:tc>
                  <a:txBody>
                    <a:bodyPr/>
                    <a:lstStyle/>
                    <a:p>
                      <a:pPr algn="ctr" fontAlgn="b"/>
                      <a:endParaRPr lang="it-IT" sz="1000" b="0" i="0" u="none" strike="noStrike" dirty="0">
                        <a:solidFill>
                          <a:srgbClr val="00B050"/>
                        </a:solidFill>
                        <a:latin typeface="Segoe UI Semibold" pitchFamily="34" charset="0"/>
                        <a:cs typeface="Segoe UI Semibold" pitchFamily="34" charset="0"/>
                      </a:endParaRPr>
                    </a:p>
                  </a:txBody>
                  <a:tcPr marL="0" marR="0" marT="0" marB="0" anchor="b">
                    <a:lnL>
                      <a:noFill/>
                    </a:lnL>
                    <a:lnR>
                      <a:noFill/>
                    </a:lnR>
                    <a:lnT>
                      <a:noFill/>
                    </a:lnT>
                    <a:lnB>
                      <a:noFill/>
                    </a:lnB>
                    <a:noFill/>
                  </a:tcPr>
                </a:tc>
                <a:extLst>
                  <a:ext uri="{0D108BD9-81ED-4DB2-BD59-A6C34878D82A}">
                    <a16:rowId xmlns:a16="http://schemas.microsoft.com/office/drawing/2014/main" val="10001"/>
                  </a:ext>
                </a:extLst>
              </a:tr>
            </a:tbl>
          </a:graphicData>
        </a:graphic>
      </p:graphicFrame>
      <p:graphicFrame>
        <p:nvGraphicFramePr>
          <p:cNvPr id="64" name="Tabella 63"/>
          <p:cNvGraphicFramePr>
            <a:graphicFrameLocks noGrp="1"/>
          </p:cNvGraphicFramePr>
          <p:nvPr>
            <p:extLst>
              <p:ext uri="{D42A27DB-BD31-4B8C-83A1-F6EECF244321}">
                <p14:modId xmlns:p14="http://schemas.microsoft.com/office/powerpoint/2010/main" val="2593052882"/>
              </p:ext>
            </p:extLst>
          </p:nvPr>
        </p:nvGraphicFramePr>
        <p:xfrm>
          <a:off x="6012160" y="1849388"/>
          <a:ext cx="609600" cy="274320"/>
        </p:xfrm>
        <a:graphic>
          <a:graphicData uri="http://schemas.openxmlformats.org/drawingml/2006/table">
            <a:tbl>
              <a:tblPr/>
              <a:tblGrid>
                <a:gridCol w="609600">
                  <a:extLst>
                    <a:ext uri="{9D8B030D-6E8A-4147-A177-3AD203B41FA5}">
                      <a16:colId xmlns:a16="http://schemas.microsoft.com/office/drawing/2014/main" val="20000"/>
                    </a:ext>
                  </a:extLst>
                </a:gridCol>
              </a:tblGrid>
              <a:tr h="111067">
                <a:tc>
                  <a:txBody>
                    <a:bodyPr/>
                    <a:lstStyle/>
                    <a:p>
                      <a:pPr algn="ctr" fontAlgn="b"/>
                      <a:r>
                        <a:rPr lang="it-IT" sz="1000" b="0" i="0" u="none" strike="noStrike" dirty="0" smtClean="0">
                          <a:solidFill>
                            <a:srgbClr val="00B050"/>
                          </a:solidFill>
                          <a:latin typeface="Segoe UI Semibold" pitchFamily="34" charset="0"/>
                          <a:cs typeface="Segoe UI Semibold" pitchFamily="34" charset="0"/>
                        </a:rPr>
                        <a:t>+1.6%</a:t>
                      </a:r>
                      <a:endParaRPr lang="it-IT" sz="1000" b="0" i="0" u="none" strike="noStrike" dirty="0">
                        <a:solidFill>
                          <a:srgbClr val="00B050"/>
                        </a:solidFill>
                        <a:latin typeface="Segoe UI Semibold" pitchFamily="34" charset="0"/>
                        <a:cs typeface="Segoe UI Semibold" pitchFamily="34" charset="0"/>
                      </a:endParaRPr>
                    </a:p>
                  </a:txBody>
                  <a:tcPr marL="0" marR="0" marT="0" marB="0" anchor="b">
                    <a:lnL>
                      <a:noFill/>
                    </a:lnL>
                    <a:lnR>
                      <a:noFill/>
                    </a:lnR>
                    <a:lnT>
                      <a:noFill/>
                    </a:lnT>
                    <a:lnB>
                      <a:noFill/>
                    </a:lnB>
                    <a:noFill/>
                  </a:tcPr>
                </a:tc>
                <a:extLst>
                  <a:ext uri="{0D108BD9-81ED-4DB2-BD59-A6C34878D82A}">
                    <a16:rowId xmlns:a16="http://schemas.microsoft.com/office/drawing/2014/main" val="10000"/>
                  </a:ext>
                </a:extLst>
              </a:tr>
              <a:tr h="104957">
                <a:tc>
                  <a:txBody>
                    <a:bodyPr/>
                    <a:lstStyle/>
                    <a:p>
                      <a:pPr algn="ctr" fontAlgn="b"/>
                      <a:endParaRPr lang="it-IT" sz="800" b="0" i="0" u="none" strike="noStrike" dirty="0">
                        <a:solidFill>
                          <a:srgbClr val="000000"/>
                        </a:solidFill>
                        <a:latin typeface="Segoe UI Light"/>
                      </a:endParaRPr>
                    </a:p>
                  </a:txBody>
                  <a:tcPr marL="0" marR="0" marT="0" marB="0" anchor="b">
                    <a:lnL>
                      <a:noFill/>
                    </a:lnL>
                    <a:lnR>
                      <a:noFill/>
                    </a:lnR>
                    <a:lnT>
                      <a:noFill/>
                    </a:lnT>
                    <a:lnB>
                      <a:noFill/>
                    </a:lnB>
                    <a:noFill/>
                  </a:tcPr>
                </a:tc>
                <a:extLst>
                  <a:ext uri="{0D108BD9-81ED-4DB2-BD59-A6C34878D82A}">
                    <a16:rowId xmlns:a16="http://schemas.microsoft.com/office/drawing/2014/main" val="10001"/>
                  </a:ext>
                </a:extLst>
              </a:tr>
            </a:tbl>
          </a:graphicData>
        </a:graphic>
      </p:graphicFrame>
      <p:graphicFrame>
        <p:nvGraphicFramePr>
          <p:cNvPr id="65" name="Tabella 64"/>
          <p:cNvGraphicFramePr>
            <a:graphicFrameLocks noGrp="1"/>
          </p:cNvGraphicFramePr>
          <p:nvPr>
            <p:extLst>
              <p:ext uri="{D42A27DB-BD31-4B8C-83A1-F6EECF244321}">
                <p14:modId xmlns:p14="http://schemas.microsoft.com/office/powerpoint/2010/main" val="2593052882"/>
              </p:ext>
            </p:extLst>
          </p:nvPr>
        </p:nvGraphicFramePr>
        <p:xfrm>
          <a:off x="6084168" y="2065412"/>
          <a:ext cx="465584" cy="288032"/>
        </p:xfrm>
        <a:graphic>
          <a:graphicData uri="http://schemas.openxmlformats.org/drawingml/2006/table">
            <a:tbl>
              <a:tblPr/>
              <a:tblGrid>
                <a:gridCol w="465584">
                  <a:extLst>
                    <a:ext uri="{9D8B030D-6E8A-4147-A177-3AD203B41FA5}">
                      <a16:colId xmlns:a16="http://schemas.microsoft.com/office/drawing/2014/main" val="20000"/>
                    </a:ext>
                  </a:extLst>
                </a:gridCol>
              </a:tblGrid>
              <a:tr h="160018">
                <a:tc>
                  <a:txBody>
                    <a:bodyPr/>
                    <a:lstStyle/>
                    <a:p>
                      <a:pPr algn="ctr" fontAlgn="b"/>
                      <a:r>
                        <a:rPr lang="it-IT" sz="1000" b="0" i="0" u="none" strike="noStrike" dirty="0" smtClean="0">
                          <a:solidFill>
                            <a:srgbClr val="00B050"/>
                          </a:solidFill>
                          <a:latin typeface="Segoe UI Semibold" pitchFamily="34" charset="0"/>
                          <a:cs typeface="Segoe UI Semibold" pitchFamily="34" charset="0"/>
                        </a:rPr>
                        <a:t>+12.4%</a:t>
                      </a:r>
                      <a:endParaRPr lang="it-IT" sz="1000" b="0" i="0" u="none" strike="noStrike" dirty="0">
                        <a:solidFill>
                          <a:srgbClr val="00B050"/>
                        </a:solidFill>
                        <a:latin typeface="Segoe UI Semibold" pitchFamily="34" charset="0"/>
                        <a:cs typeface="Segoe UI Semibold" pitchFamily="34" charset="0"/>
                      </a:endParaRPr>
                    </a:p>
                  </a:txBody>
                  <a:tcPr marL="0" marR="0" marT="0" marB="0" anchor="b">
                    <a:lnL>
                      <a:noFill/>
                    </a:lnL>
                    <a:lnR>
                      <a:noFill/>
                    </a:lnR>
                    <a:lnT>
                      <a:noFill/>
                    </a:lnT>
                    <a:lnB>
                      <a:noFill/>
                    </a:lnB>
                    <a:noFill/>
                  </a:tcPr>
                </a:tc>
                <a:extLst>
                  <a:ext uri="{0D108BD9-81ED-4DB2-BD59-A6C34878D82A}">
                    <a16:rowId xmlns:a16="http://schemas.microsoft.com/office/drawing/2014/main" val="10000"/>
                  </a:ext>
                </a:extLst>
              </a:tr>
              <a:tr h="128014">
                <a:tc>
                  <a:txBody>
                    <a:bodyPr/>
                    <a:lstStyle/>
                    <a:p>
                      <a:pPr algn="ctr" fontAlgn="b"/>
                      <a:endParaRPr lang="it-IT" sz="800" b="0" i="0" u="none" strike="noStrike" dirty="0">
                        <a:solidFill>
                          <a:srgbClr val="000000"/>
                        </a:solidFill>
                        <a:latin typeface="Segoe UI Light"/>
                      </a:endParaRPr>
                    </a:p>
                  </a:txBody>
                  <a:tcPr marL="0" marR="0" marT="0" marB="0" anchor="b">
                    <a:lnL>
                      <a:noFill/>
                    </a:lnL>
                    <a:lnR>
                      <a:noFill/>
                    </a:lnR>
                    <a:lnT>
                      <a:noFill/>
                    </a:lnT>
                    <a:lnB>
                      <a:noFill/>
                    </a:lnB>
                    <a:noFill/>
                  </a:tcPr>
                </a:tc>
                <a:extLst>
                  <a:ext uri="{0D108BD9-81ED-4DB2-BD59-A6C34878D82A}">
                    <a16:rowId xmlns:a16="http://schemas.microsoft.com/office/drawing/2014/main" val="10001"/>
                  </a:ext>
                </a:extLst>
              </a:tr>
            </a:tbl>
          </a:graphicData>
        </a:graphic>
      </p:graphicFrame>
      <p:graphicFrame>
        <p:nvGraphicFramePr>
          <p:cNvPr id="66" name="Tabella 65"/>
          <p:cNvGraphicFramePr>
            <a:graphicFrameLocks noGrp="1"/>
          </p:cNvGraphicFramePr>
          <p:nvPr>
            <p:extLst>
              <p:ext uri="{D42A27DB-BD31-4B8C-83A1-F6EECF244321}">
                <p14:modId xmlns:p14="http://schemas.microsoft.com/office/powerpoint/2010/main" val="2593052882"/>
              </p:ext>
            </p:extLst>
          </p:nvPr>
        </p:nvGraphicFramePr>
        <p:xfrm>
          <a:off x="6084168" y="2641476"/>
          <a:ext cx="432048" cy="304800"/>
        </p:xfrm>
        <a:graphic>
          <a:graphicData uri="http://schemas.openxmlformats.org/drawingml/2006/table">
            <a:tbl>
              <a:tblPr/>
              <a:tblGrid>
                <a:gridCol w="432048">
                  <a:extLst>
                    <a:ext uri="{9D8B030D-6E8A-4147-A177-3AD203B41FA5}">
                      <a16:colId xmlns:a16="http://schemas.microsoft.com/office/drawing/2014/main" val="20000"/>
                    </a:ext>
                  </a:extLst>
                </a:gridCol>
              </a:tblGrid>
              <a:tr h="108012">
                <a:tc>
                  <a:txBody>
                    <a:bodyPr/>
                    <a:lstStyle/>
                    <a:p>
                      <a:pPr algn="ctr" fontAlgn="b"/>
                      <a:r>
                        <a:rPr lang="it-IT" sz="1000" b="0" i="0" u="none" strike="noStrike" dirty="0" smtClean="0">
                          <a:solidFill>
                            <a:srgbClr val="00B050"/>
                          </a:solidFill>
                          <a:latin typeface="Segoe UI Semibold" pitchFamily="34" charset="0"/>
                          <a:cs typeface="Segoe UI Semibold" pitchFamily="34" charset="0"/>
                        </a:rPr>
                        <a:t>+0.7%</a:t>
                      </a:r>
                      <a:endParaRPr lang="it-IT" sz="1000" b="0" i="0" u="none" strike="noStrike" dirty="0">
                        <a:solidFill>
                          <a:srgbClr val="00B050"/>
                        </a:solidFill>
                        <a:latin typeface="Segoe UI Semibold" pitchFamily="34" charset="0"/>
                        <a:cs typeface="Segoe UI Semibold" pitchFamily="34" charset="0"/>
                      </a:endParaRPr>
                    </a:p>
                  </a:txBody>
                  <a:tcPr marL="0" marR="0" marT="0" marB="0" anchor="b">
                    <a:lnL>
                      <a:noFill/>
                    </a:lnL>
                    <a:lnR>
                      <a:noFill/>
                    </a:lnR>
                    <a:lnT>
                      <a:noFill/>
                    </a:lnT>
                    <a:lnB>
                      <a:noFill/>
                    </a:lnB>
                    <a:noFill/>
                  </a:tcPr>
                </a:tc>
                <a:extLst>
                  <a:ext uri="{0D108BD9-81ED-4DB2-BD59-A6C34878D82A}">
                    <a16:rowId xmlns:a16="http://schemas.microsoft.com/office/drawing/2014/main" val="10000"/>
                  </a:ext>
                </a:extLst>
              </a:tr>
              <a:tr h="108012">
                <a:tc>
                  <a:txBody>
                    <a:bodyPr/>
                    <a:lstStyle/>
                    <a:p>
                      <a:pPr algn="ctr" fontAlgn="b"/>
                      <a:endParaRPr lang="it-IT" sz="1000" b="0" i="0" u="none" strike="noStrike" dirty="0">
                        <a:solidFill>
                          <a:srgbClr val="00B050"/>
                        </a:solidFill>
                        <a:latin typeface="Segoe UI Semibold" pitchFamily="34" charset="0"/>
                        <a:cs typeface="Segoe UI Semibold" pitchFamily="34" charset="0"/>
                      </a:endParaRPr>
                    </a:p>
                  </a:txBody>
                  <a:tcPr marL="0" marR="0" marT="0" marB="0" anchor="b">
                    <a:lnL>
                      <a:noFill/>
                    </a:lnL>
                    <a:lnR>
                      <a:noFill/>
                    </a:lnR>
                    <a:lnT>
                      <a:noFill/>
                    </a:lnT>
                    <a:lnB>
                      <a:noFill/>
                    </a:lnB>
                    <a:noFill/>
                  </a:tcP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asellaDiTesto 11"/>
          <p:cNvSpPr txBox="1"/>
          <p:nvPr/>
        </p:nvSpPr>
        <p:spPr>
          <a:xfrm>
            <a:off x="395536" y="1088072"/>
            <a:ext cx="4050377" cy="3785652"/>
          </a:xfrm>
          <a:prstGeom prst="rect">
            <a:avLst/>
          </a:prstGeom>
          <a:noFill/>
        </p:spPr>
        <p:txBody>
          <a:bodyPr wrap="square" rtlCol="0">
            <a:spAutoFit/>
          </a:bodyPr>
          <a:lstStyle/>
          <a:p>
            <a:pPr algn="just">
              <a:buFont typeface="Arial" pitchFamily="34" charset="0"/>
              <a:buChar char="•"/>
            </a:pPr>
            <a:r>
              <a:rPr lang="en-US" sz="1600" dirty="0" smtClean="0">
                <a:latin typeface="Segoe UI Light" pitchFamily="34" charset="0"/>
                <a:cs typeface="Segoe UI Light" pitchFamily="34" charset="0"/>
              </a:rPr>
              <a:t> </a:t>
            </a:r>
            <a:r>
              <a:rPr lang="en-US" sz="1400" dirty="0" smtClean="0">
                <a:latin typeface="Segoe UI Light" panose="020B0502040204020203" pitchFamily="34" charset="0"/>
                <a:cs typeface="Segoe UI Light" pitchFamily="34" charset="0"/>
              </a:rPr>
              <a:t>Revenues related to the </a:t>
            </a:r>
            <a:r>
              <a:rPr lang="en-US" sz="1400" b="1" dirty="0" smtClean="0">
                <a:latin typeface="Segoe UI Semibold" pitchFamily="34" charset="0"/>
                <a:cs typeface="Segoe UI Semibold" pitchFamily="34" charset="0"/>
              </a:rPr>
              <a:t>large-scale retail distribution</a:t>
            </a:r>
            <a:r>
              <a:rPr lang="en-US" sz="1400" b="1" dirty="0" smtClean="0">
                <a:latin typeface="Segoe UI Light" panose="020B0502040204020203" pitchFamily="34" charset="0"/>
                <a:cs typeface="Segoe UI Light" panose="020B0502040204020203" pitchFamily="34" charset="0"/>
              </a:rPr>
              <a:t> </a:t>
            </a:r>
            <a:r>
              <a:rPr lang="en-US" sz="1400" dirty="0" smtClean="0">
                <a:latin typeface="Segoe UI Light" pitchFamily="34" charset="0"/>
                <a:cs typeface="Segoe UI Light" pitchFamily="34" charset="0"/>
              </a:rPr>
              <a:t>channel increased by </a:t>
            </a:r>
            <a:r>
              <a:rPr lang="en-US" sz="1400" dirty="0" smtClean="0">
                <a:latin typeface="Segoe UI Semibold" pitchFamily="34" charset="0"/>
                <a:cs typeface="Segoe UI Semibold" pitchFamily="34" charset="0"/>
              </a:rPr>
              <a:t>8.7%</a:t>
            </a:r>
            <a:r>
              <a:rPr lang="en-US" sz="1400" dirty="0" smtClean="0">
                <a:latin typeface="Segoe UI Light" pitchFamily="34" charset="0"/>
                <a:cs typeface="Segoe UI Light" pitchFamily="34" charset="0"/>
              </a:rPr>
              <a:t> due to an overall increase in sales.</a:t>
            </a:r>
          </a:p>
          <a:p>
            <a:pPr algn="just">
              <a:buFont typeface="Arial" pitchFamily="34" charset="0"/>
              <a:buChar char="•"/>
            </a:pPr>
            <a:endParaRPr lang="en-US" sz="1400" dirty="0" smtClean="0">
              <a:latin typeface="Segoe UI Light" pitchFamily="34" charset="0"/>
              <a:cs typeface="Segoe UI Light" pitchFamily="34" charset="0"/>
            </a:endParaRPr>
          </a:p>
          <a:p>
            <a:pPr algn="just">
              <a:buFont typeface="Arial" pitchFamily="34" charset="0"/>
              <a:buChar char="•"/>
            </a:pPr>
            <a:r>
              <a:rPr lang="en-US" sz="1400" dirty="0" smtClean="0">
                <a:latin typeface="Segoe UI Light" pitchFamily="34" charset="0"/>
                <a:cs typeface="Segoe UI Light" pitchFamily="34" charset="0"/>
              </a:rPr>
              <a:t> The revenues from the </a:t>
            </a:r>
            <a:r>
              <a:rPr lang="en-US" sz="1400" b="1" dirty="0" smtClean="0">
                <a:latin typeface="Segoe UI Semibold" pitchFamily="34" charset="0"/>
                <a:cs typeface="Segoe UI Semibold" pitchFamily="34" charset="0"/>
              </a:rPr>
              <a:t>B2B partners </a:t>
            </a:r>
            <a:r>
              <a:rPr lang="en-US" sz="1400" dirty="0" smtClean="0">
                <a:latin typeface="Segoe UI Light" pitchFamily="34" charset="0"/>
                <a:cs typeface="Segoe UI Light" pitchFamily="34" charset="0"/>
              </a:rPr>
              <a:t>channel increase by 3.3</a:t>
            </a:r>
            <a:r>
              <a:rPr lang="en-US" sz="1400" dirty="0" smtClean="0">
                <a:latin typeface="Segoe UI Light" pitchFamily="34" charset="0"/>
                <a:cs typeface="Segoe UI Light" pitchFamily="34" charset="0"/>
              </a:rPr>
              <a:t>%.</a:t>
            </a:r>
            <a:endParaRPr lang="en-US" sz="1400" dirty="0" smtClean="0">
              <a:latin typeface="Segoe UI Light" pitchFamily="34" charset="0"/>
              <a:cs typeface="Segoe UI Light" pitchFamily="34" charset="0"/>
            </a:endParaRPr>
          </a:p>
          <a:p>
            <a:pPr algn="just">
              <a:buFont typeface="Arial" pitchFamily="34" charset="0"/>
              <a:buChar char="•"/>
            </a:pPr>
            <a:endParaRPr lang="en-US" sz="1400" dirty="0" smtClean="0">
              <a:latin typeface="Segoe UI Light" pitchFamily="34" charset="0"/>
              <a:cs typeface="Segoe UI Light" pitchFamily="34" charset="0"/>
            </a:endParaRPr>
          </a:p>
          <a:p>
            <a:pPr algn="just">
              <a:buFont typeface="Arial" pitchFamily="34" charset="0"/>
              <a:buChar char="•"/>
            </a:pPr>
            <a:r>
              <a:rPr lang="en-US" sz="1400" dirty="0" smtClean="0">
                <a:latin typeface="Segoe UI Light" pitchFamily="34" charset="0"/>
                <a:cs typeface="Segoe UI Light" pitchFamily="34" charset="0"/>
              </a:rPr>
              <a:t> Revenues related to the </a:t>
            </a:r>
            <a:r>
              <a:rPr lang="en-US" sz="1400" b="1" dirty="0" smtClean="0">
                <a:latin typeface="Segoe UI Semibold" pitchFamily="34" charset="0"/>
                <a:cs typeface="Segoe UI Semibold" pitchFamily="34" charset="0"/>
              </a:rPr>
              <a:t>normal trade </a:t>
            </a:r>
            <a:r>
              <a:rPr lang="en-US" sz="1400" dirty="0" smtClean="0">
                <a:latin typeface="Segoe UI Light" pitchFamily="34" charset="0"/>
                <a:cs typeface="Segoe UI Light" pitchFamily="34" charset="0"/>
              </a:rPr>
              <a:t>channel decrease slightly due to the negative effect of the Spring lockdown.</a:t>
            </a:r>
          </a:p>
          <a:p>
            <a:pPr algn="just">
              <a:buFont typeface="Arial" pitchFamily="34" charset="0"/>
              <a:buChar char="•"/>
            </a:pPr>
            <a:endParaRPr lang="en-US" sz="1400" dirty="0" smtClean="0">
              <a:latin typeface="Segoe UI Light" pitchFamily="34" charset="0"/>
              <a:cs typeface="Segoe UI Light" pitchFamily="34" charset="0"/>
            </a:endParaRPr>
          </a:p>
          <a:p>
            <a:pPr algn="just">
              <a:buFont typeface="Arial" pitchFamily="34" charset="0"/>
              <a:buChar char="•"/>
            </a:pPr>
            <a:r>
              <a:rPr lang="en-US" sz="1400" dirty="0" smtClean="0">
                <a:latin typeface="Segoe UI Light" pitchFamily="34" charset="0"/>
                <a:cs typeface="Segoe UI Light" pitchFamily="34" charset="0"/>
              </a:rPr>
              <a:t>Revenues related to the </a:t>
            </a:r>
            <a:r>
              <a:rPr lang="en-US" sz="1400" b="1" dirty="0" smtClean="0">
                <a:latin typeface="Segoe UI Semibold" pitchFamily="34" charset="0"/>
                <a:cs typeface="Segoe UI Semibold" pitchFamily="34" charset="0"/>
              </a:rPr>
              <a:t>private label </a:t>
            </a:r>
            <a:r>
              <a:rPr lang="en-US" sz="1400" dirty="0" smtClean="0">
                <a:latin typeface="Segoe UI Light" pitchFamily="34" charset="0"/>
                <a:cs typeface="Segoe UI Light" pitchFamily="34" charset="0"/>
              </a:rPr>
              <a:t>channel increase slightly by 0.8%.</a:t>
            </a:r>
          </a:p>
          <a:p>
            <a:pPr algn="just">
              <a:buFont typeface="Arial" pitchFamily="34" charset="0"/>
              <a:buChar char="•"/>
            </a:pPr>
            <a:endParaRPr lang="en-US" sz="1400" dirty="0" smtClean="0">
              <a:latin typeface="Segoe UI Light" pitchFamily="34" charset="0"/>
              <a:cs typeface="Segoe UI Light" pitchFamily="34" charset="0"/>
            </a:endParaRPr>
          </a:p>
          <a:p>
            <a:pPr algn="just">
              <a:buFont typeface="Arial" pitchFamily="34" charset="0"/>
              <a:buChar char="•"/>
            </a:pPr>
            <a:r>
              <a:rPr lang="en-US" sz="1400" dirty="0" smtClean="0">
                <a:latin typeface="Segoe UI Light" pitchFamily="34" charset="0"/>
                <a:cs typeface="Segoe UI Light" pitchFamily="34" charset="0"/>
              </a:rPr>
              <a:t> Revenues related to the </a:t>
            </a:r>
            <a:r>
              <a:rPr lang="en-US" sz="1400" b="1" dirty="0" smtClean="0">
                <a:latin typeface="Segoe UI Semibold" pitchFamily="34" charset="0"/>
                <a:cs typeface="Segoe UI Semibold" pitchFamily="34" charset="0"/>
              </a:rPr>
              <a:t>food service </a:t>
            </a:r>
            <a:r>
              <a:rPr lang="en-US" sz="1400" dirty="0" smtClean="0">
                <a:latin typeface="Segoe UI Light" pitchFamily="34" charset="0"/>
                <a:cs typeface="Segoe UI Light" pitchFamily="34" charset="0"/>
              </a:rPr>
              <a:t>channel decreased as a result of the COVID-19 impact on restaurants and out-of-home eating.</a:t>
            </a:r>
          </a:p>
        </p:txBody>
      </p:sp>
      <p:graphicFrame>
        <p:nvGraphicFramePr>
          <p:cNvPr id="18" name="Grafico 17"/>
          <p:cNvGraphicFramePr/>
          <p:nvPr/>
        </p:nvGraphicFramePr>
        <p:xfrm>
          <a:off x="4572000" y="1273324"/>
          <a:ext cx="4572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5" name="Segnaposto numero diapositiva 4"/>
          <p:cNvSpPr>
            <a:spLocks noGrp="1"/>
          </p:cNvSpPr>
          <p:nvPr>
            <p:ph type="sldNum" sz="quarter" idx="12"/>
          </p:nvPr>
        </p:nvSpPr>
        <p:spPr/>
        <p:txBody>
          <a:bodyPr/>
          <a:lstStyle/>
          <a:p>
            <a:fld id="{AA996104-5749-416D-BFAB-5B2B2D8F72AF}" type="slidenum">
              <a:rPr lang="it-IT" smtClean="0"/>
              <a:pPr/>
              <a:t>13</a:t>
            </a:fld>
            <a:endParaRPr lang="it-IT" dirty="0"/>
          </a:p>
        </p:txBody>
      </p:sp>
      <p:sp>
        <p:nvSpPr>
          <p:cNvPr id="6" name="CasellaDiTesto 5"/>
          <p:cNvSpPr txBox="1"/>
          <p:nvPr/>
        </p:nvSpPr>
        <p:spPr>
          <a:xfrm>
            <a:off x="5292080" y="625252"/>
            <a:ext cx="2865080" cy="369332"/>
          </a:xfrm>
          <a:prstGeom prst="rect">
            <a:avLst/>
          </a:prstGeom>
          <a:noFill/>
        </p:spPr>
        <p:txBody>
          <a:bodyPr wrap="none" rtlCol="0">
            <a:spAutoFit/>
          </a:bodyPr>
          <a:lstStyle/>
          <a:p>
            <a:r>
              <a:rPr lang="it-IT" dirty="0" err="1" smtClean="0">
                <a:latin typeface="Segoe UI Semibold" pitchFamily="34" charset="0"/>
                <a:cs typeface="Segoe UI Semibold" pitchFamily="34" charset="0"/>
              </a:rPr>
              <a:t>Revenue</a:t>
            </a:r>
            <a:r>
              <a:rPr lang="it-IT" dirty="0" smtClean="0">
                <a:latin typeface="Segoe UI Semibold" pitchFamily="34" charset="0"/>
                <a:cs typeface="Segoe UI Semibold" pitchFamily="34" charset="0"/>
              </a:rPr>
              <a:t> </a:t>
            </a:r>
            <a:r>
              <a:rPr lang="it-IT" dirty="0" err="1" smtClean="0">
                <a:latin typeface="Segoe UI Semibold" pitchFamily="34" charset="0"/>
                <a:cs typeface="Segoe UI Semibold" pitchFamily="34" charset="0"/>
              </a:rPr>
              <a:t>Breakdown</a:t>
            </a:r>
            <a:r>
              <a:rPr lang="it-IT" dirty="0" smtClean="0">
                <a:latin typeface="Segoe UI Semibold" pitchFamily="34" charset="0"/>
                <a:cs typeface="Segoe UI Semibold" pitchFamily="34" charset="0"/>
              </a:rPr>
              <a:t> (</a:t>
            </a:r>
            <a:r>
              <a:rPr lang="it-IT" dirty="0" err="1" smtClean="0">
                <a:latin typeface="Segoe UI Semibold" pitchFamily="34" charset="0"/>
                <a:cs typeface="Segoe UI Semibold" pitchFamily="34" charset="0"/>
              </a:rPr>
              <a:t>€m</a:t>
            </a:r>
            <a:r>
              <a:rPr lang="it-IT" dirty="0" smtClean="0">
                <a:latin typeface="Segoe UI Semibold" pitchFamily="34" charset="0"/>
                <a:cs typeface="Segoe UI Semibold" pitchFamily="34" charset="0"/>
              </a:rPr>
              <a:t>)</a:t>
            </a:r>
            <a:endParaRPr lang="it-IT" dirty="0">
              <a:latin typeface="Segoe UI Semibold" pitchFamily="34" charset="0"/>
              <a:cs typeface="Segoe UI Semibold" pitchFamily="34" charset="0"/>
            </a:endParaRPr>
          </a:p>
        </p:txBody>
      </p:sp>
      <p:sp>
        <p:nvSpPr>
          <p:cNvPr id="7" name="Titolo 1"/>
          <p:cNvSpPr>
            <a:spLocks noGrp="1"/>
          </p:cNvSpPr>
          <p:nvPr>
            <p:ph type="title"/>
          </p:nvPr>
        </p:nvSpPr>
        <p:spPr>
          <a:xfrm>
            <a:off x="323528" y="0"/>
            <a:ext cx="8136904" cy="697260"/>
          </a:xfrm>
        </p:spPr>
        <p:txBody>
          <a:bodyPr>
            <a:normAutofit/>
          </a:bodyPr>
          <a:lstStyle/>
          <a:p>
            <a:pPr algn="l"/>
            <a:r>
              <a:rPr lang="it-IT" sz="2000" dirty="0" smtClean="0"/>
              <a:t>REVENUE BREAKDOWN BY DISTRIBUTION CHANNEL</a:t>
            </a:r>
            <a:endParaRPr lang="it-IT" sz="2000" dirty="0"/>
          </a:p>
        </p:txBody>
      </p:sp>
      <p:graphicFrame>
        <p:nvGraphicFramePr>
          <p:cNvPr id="19" name="Tabella 18"/>
          <p:cNvGraphicFramePr>
            <a:graphicFrameLocks noGrp="1"/>
          </p:cNvGraphicFramePr>
          <p:nvPr>
            <p:extLst>
              <p:ext uri="{D42A27DB-BD31-4B8C-83A1-F6EECF244321}">
                <p14:modId xmlns:p14="http://schemas.microsoft.com/office/powerpoint/2010/main" val="4108173261"/>
              </p:ext>
            </p:extLst>
          </p:nvPr>
        </p:nvGraphicFramePr>
        <p:xfrm>
          <a:off x="6084168" y="1921396"/>
          <a:ext cx="537592" cy="203200"/>
        </p:xfrm>
        <a:graphic>
          <a:graphicData uri="http://schemas.openxmlformats.org/drawingml/2006/table">
            <a:tbl>
              <a:tblPr/>
              <a:tblGrid>
                <a:gridCol w="537592">
                  <a:extLst>
                    <a:ext uri="{9D8B030D-6E8A-4147-A177-3AD203B41FA5}">
                      <a16:colId xmlns:a16="http://schemas.microsoft.com/office/drawing/2014/main" val="20000"/>
                    </a:ext>
                  </a:extLst>
                </a:gridCol>
              </a:tblGrid>
              <a:tr h="203200">
                <a:tc>
                  <a:txBody>
                    <a:bodyPr/>
                    <a:lstStyle/>
                    <a:p>
                      <a:pPr algn="ctr" fontAlgn="b"/>
                      <a:r>
                        <a:rPr lang="it-IT" sz="1000" b="0" i="0" u="none" strike="noStrike" dirty="0" smtClean="0">
                          <a:solidFill>
                            <a:srgbClr val="00B050"/>
                          </a:solidFill>
                          <a:latin typeface="Segoe UI Semibold" pitchFamily="34" charset="0"/>
                          <a:cs typeface="Segoe UI Semibold" pitchFamily="34" charset="0"/>
                        </a:rPr>
                        <a:t>0.0%</a:t>
                      </a:r>
                      <a:endParaRPr lang="it-IT" sz="1000" b="0" i="0" u="none" strike="noStrike" dirty="0">
                        <a:solidFill>
                          <a:srgbClr val="00B050"/>
                        </a:solidFill>
                        <a:latin typeface="Segoe UI Semibold" pitchFamily="34" charset="0"/>
                        <a:cs typeface="Segoe UI Semibold" pitchFamily="34" charset="0"/>
                      </a:endParaRPr>
                    </a:p>
                  </a:txBody>
                  <a:tcPr marL="0" marR="0" marT="0" marB="0" anchor="b">
                    <a:lnL>
                      <a:noFill/>
                    </a:lnL>
                    <a:lnR>
                      <a:noFill/>
                    </a:lnR>
                    <a:lnT>
                      <a:noFill/>
                    </a:lnT>
                    <a:lnB>
                      <a:noFill/>
                    </a:lnB>
                    <a:noFill/>
                  </a:tcPr>
                </a:tc>
                <a:extLst>
                  <a:ext uri="{0D108BD9-81ED-4DB2-BD59-A6C34878D82A}">
                    <a16:rowId xmlns:a16="http://schemas.microsoft.com/office/drawing/2014/main" val="10000"/>
                  </a:ext>
                </a:extLst>
              </a:tr>
            </a:tbl>
          </a:graphicData>
        </a:graphic>
      </p:graphicFrame>
      <p:sp>
        <p:nvSpPr>
          <p:cNvPr id="23" name="Rettangolo 22"/>
          <p:cNvSpPr/>
          <p:nvPr/>
        </p:nvSpPr>
        <p:spPr>
          <a:xfrm>
            <a:off x="5796136" y="1057300"/>
            <a:ext cx="1155509" cy="200055"/>
          </a:xfrm>
          <a:prstGeom prst="rect">
            <a:avLst/>
          </a:prstGeom>
        </p:spPr>
        <p:txBody>
          <a:bodyPr wrap="square">
            <a:spAutoFit/>
          </a:bodyPr>
          <a:lstStyle/>
          <a:p>
            <a:pPr algn="ctr"/>
            <a:r>
              <a:rPr lang="it-IT" sz="700" dirty="0" err="1" smtClean="0">
                <a:latin typeface="Segoe UI Semibold" pitchFamily="34" charset="0"/>
                <a:cs typeface="Segoe UI Semibold" pitchFamily="34" charset="0"/>
              </a:rPr>
              <a:t>YoY</a:t>
            </a:r>
            <a:r>
              <a:rPr lang="it-IT" sz="700" dirty="0" smtClean="0">
                <a:latin typeface="Segoe UI Semibold" pitchFamily="34" charset="0"/>
                <a:cs typeface="Segoe UI Semibold" pitchFamily="34" charset="0"/>
              </a:rPr>
              <a:t> </a:t>
            </a:r>
            <a:r>
              <a:rPr lang="it-IT" sz="700" dirty="0" err="1" smtClean="0">
                <a:latin typeface="Segoe UI Semibold" pitchFamily="34" charset="0"/>
                <a:cs typeface="Segoe UI Semibold" pitchFamily="34" charset="0"/>
              </a:rPr>
              <a:t>growth</a:t>
            </a:r>
            <a:r>
              <a:rPr lang="it-IT" sz="700" dirty="0" smtClean="0">
                <a:latin typeface="Segoe UI Semibold" pitchFamily="34" charset="0"/>
                <a:cs typeface="Segoe UI Semibold" pitchFamily="34" charset="0"/>
              </a:rPr>
              <a:t> %</a:t>
            </a:r>
            <a:endParaRPr lang="it-IT" sz="700" dirty="0">
              <a:latin typeface="Segoe UI Semibold" pitchFamily="34" charset="0"/>
              <a:cs typeface="Segoe UI Semibold" pitchFamily="34" charset="0"/>
            </a:endParaRPr>
          </a:p>
        </p:txBody>
      </p:sp>
      <p:cxnSp>
        <p:nvCxnSpPr>
          <p:cNvPr id="29" name="Connettore 1 28"/>
          <p:cNvCxnSpPr/>
          <p:nvPr/>
        </p:nvCxnSpPr>
        <p:spPr>
          <a:xfrm>
            <a:off x="395536" y="553244"/>
            <a:ext cx="7416824"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31" name="Tabella 30"/>
          <p:cNvGraphicFramePr>
            <a:graphicFrameLocks noGrp="1"/>
          </p:cNvGraphicFramePr>
          <p:nvPr>
            <p:extLst>
              <p:ext uri="{D42A27DB-BD31-4B8C-83A1-F6EECF244321}">
                <p14:modId xmlns:p14="http://schemas.microsoft.com/office/powerpoint/2010/main" val="693006492"/>
              </p:ext>
            </p:extLst>
          </p:nvPr>
        </p:nvGraphicFramePr>
        <p:xfrm>
          <a:off x="6084168" y="2209428"/>
          <a:ext cx="508000" cy="222132"/>
        </p:xfrm>
        <a:graphic>
          <a:graphicData uri="http://schemas.openxmlformats.org/drawingml/2006/table">
            <a:tbl>
              <a:tblPr/>
              <a:tblGrid>
                <a:gridCol w="508000">
                  <a:extLst>
                    <a:ext uri="{9D8B030D-6E8A-4147-A177-3AD203B41FA5}">
                      <a16:colId xmlns:a16="http://schemas.microsoft.com/office/drawing/2014/main" val="20000"/>
                    </a:ext>
                  </a:extLst>
                </a:gridCol>
              </a:tblGrid>
              <a:tr h="222132">
                <a:tc>
                  <a:txBody>
                    <a:bodyPr/>
                    <a:lstStyle/>
                    <a:p>
                      <a:pPr algn="ctr" fontAlgn="b"/>
                      <a:r>
                        <a:rPr lang="it-IT" sz="1000" b="0" i="0" u="none" strike="noStrike" dirty="0" smtClean="0">
                          <a:solidFill>
                            <a:srgbClr val="00B050"/>
                          </a:solidFill>
                          <a:latin typeface="Segoe UI Semibold" pitchFamily="34" charset="0"/>
                          <a:cs typeface="Segoe UI Semibold" pitchFamily="34" charset="0"/>
                        </a:rPr>
                        <a:t>+3.3%</a:t>
                      </a:r>
                      <a:endParaRPr lang="it-IT" sz="1000" b="0" i="0" u="none" strike="noStrike" dirty="0">
                        <a:solidFill>
                          <a:srgbClr val="00B050"/>
                        </a:solidFill>
                        <a:latin typeface="Segoe UI Semibold" pitchFamily="34" charset="0"/>
                        <a:cs typeface="Segoe UI Semibold" pitchFamily="34" charset="0"/>
                      </a:endParaRPr>
                    </a:p>
                  </a:txBody>
                  <a:tcPr marL="0" marR="0" marT="0" marB="0" anchor="b">
                    <a:lnL>
                      <a:noFill/>
                    </a:lnL>
                    <a:lnR>
                      <a:noFill/>
                    </a:lnR>
                    <a:lnT>
                      <a:noFill/>
                    </a:lnT>
                    <a:lnB>
                      <a:noFill/>
                    </a:lnB>
                    <a:noFill/>
                  </a:tcPr>
                </a:tc>
                <a:extLst>
                  <a:ext uri="{0D108BD9-81ED-4DB2-BD59-A6C34878D82A}">
                    <a16:rowId xmlns:a16="http://schemas.microsoft.com/office/drawing/2014/main" val="10000"/>
                  </a:ext>
                </a:extLst>
              </a:tr>
            </a:tbl>
          </a:graphicData>
        </a:graphic>
      </p:graphicFrame>
      <p:graphicFrame>
        <p:nvGraphicFramePr>
          <p:cNvPr id="40" name="Tabella 39"/>
          <p:cNvGraphicFramePr>
            <a:graphicFrameLocks noGrp="1"/>
          </p:cNvGraphicFramePr>
          <p:nvPr>
            <p:extLst>
              <p:ext uri="{D42A27DB-BD31-4B8C-83A1-F6EECF244321}">
                <p14:modId xmlns:p14="http://schemas.microsoft.com/office/powerpoint/2010/main" val="1823011333"/>
              </p:ext>
            </p:extLst>
          </p:nvPr>
        </p:nvGraphicFramePr>
        <p:xfrm>
          <a:off x="6156176" y="3073524"/>
          <a:ext cx="432048" cy="203200"/>
        </p:xfrm>
        <a:graphic>
          <a:graphicData uri="http://schemas.openxmlformats.org/drawingml/2006/table">
            <a:tbl>
              <a:tblPr/>
              <a:tblGrid>
                <a:gridCol w="432048">
                  <a:extLst>
                    <a:ext uri="{9D8B030D-6E8A-4147-A177-3AD203B41FA5}">
                      <a16:colId xmlns:a16="http://schemas.microsoft.com/office/drawing/2014/main" val="20000"/>
                    </a:ext>
                  </a:extLst>
                </a:gridCol>
              </a:tblGrid>
              <a:tr h="203200">
                <a:tc>
                  <a:txBody>
                    <a:bodyPr/>
                    <a:lstStyle/>
                    <a:p>
                      <a:pPr algn="ctr" fontAlgn="b"/>
                      <a:r>
                        <a:rPr lang="it-IT" sz="1000" b="0" i="0" u="none" strike="noStrike" dirty="0" smtClean="0">
                          <a:solidFill>
                            <a:srgbClr val="00B050"/>
                          </a:solidFill>
                          <a:latin typeface="Segoe UI Semibold" pitchFamily="34" charset="0"/>
                          <a:cs typeface="Segoe UI Semibold" pitchFamily="34" charset="0"/>
                        </a:rPr>
                        <a:t>+8.7%</a:t>
                      </a:r>
                      <a:endParaRPr lang="it-IT" sz="1000" b="0" i="0" u="none" strike="noStrike" dirty="0">
                        <a:solidFill>
                          <a:srgbClr val="00B050"/>
                        </a:solidFill>
                        <a:latin typeface="Segoe UI Semibold" pitchFamily="34" charset="0"/>
                        <a:cs typeface="Segoe UI Semibold" pitchFamily="34" charset="0"/>
                      </a:endParaRPr>
                    </a:p>
                  </a:txBody>
                  <a:tcPr marL="0" marR="0" marT="0" marB="0" anchor="b">
                    <a:lnL>
                      <a:noFill/>
                    </a:lnL>
                    <a:lnR>
                      <a:noFill/>
                    </a:lnR>
                    <a:lnT>
                      <a:noFill/>
                    </a:lnT>
                    <a:lnB>
                      <a:noFill/>
                    </a:lnB>
                    <a:noFill/>
                  </a:tcPr>
                </a:tc>
                <a:extLst>
                  <a:ext uri="{0D108BD9-81ED-4DB2-BD59-A6C34878D82A}">
                    <a16:rowId xmlns:a16="http://schemas.microsoft.com/office/drawing/2014/main" val="10000"/>
                  </a:ext>
                </a:extLst>
              </a:tr>
            </a:tbl>
          </a:graphicData>
        </a:graphic>
      </p:graphicFrame>
      <p:graphicFrame>
        <p:nvGraphicFramePr>
          <p:cNvPr id="44" name="Tabella 43"/>
          <p:cNvGraphicFramePr>
            <a:graphicFrameLocks noGrp="1"/>
          </p:cNvGraphicFramePr>
          <p:nvPr>
            <p:extLst>
              <p:ext uri="{D42A27DB-BD31-4B8C-83A1-F6EECF244321}">
                <p14:modId xmlns:p14="http://schemas.microsoft.com/office/powerpoint/2010/main" val="1823011333"/>
              </p:ext>
            </p:extLst>
          </p:nvPr>
        </p:nvGraphicFramePr>
        <p:xfrm>
          <a:off x="6084168" y="1705372"/>
          <a:ext cx="537592" cy="203200"/>
        </p:xfrm>
        <a:graphic>
          <a:graphicData uri="http://schemas.openxmlformats.org/drawingml/2006/table">
            <a:tbl>
              <a:tblPr/>
              <a:tblGrid>
                <a:gridCol w="537592">
                  <a:extLst>
                    <a:ext uri="{9D8B030D-6E8A-4147-A177-3AD203B41FA5}">
                      <a16:colId xmlns:a16="http://schemas.microsoft.com/office/drawing/2014/main" val="20000"/>
                    </a:ext>
                  </a:extLst>
                </a:gridCol>
              </a:tblGrid>
              <a:tr h="203200">
                <a:tc>
                  <a:txBody>
                    <a:bodyPr/>
                    <a:lstStyle/>
                    <a:p>
                      <a:pPr algn="ctr" fontAlgn="b"/>
                      <a:r>
                        <a:rPr lang="it-IT" sz="1000" b="0" i="0" u="none" strike="noStrike" dirty="0" smtClean="0">
                          <a:solidFill>
                            <a:srgbClr val="00B050"/>
                          </a:solidFill>
                          <a:latin typeface="Segoe UI Semibold" pitchFamily="34" charset="0"/>
                          <a:cs typeface="Segoe UI Semibold" pitchFamily="34" charset="0"/>
                        </a:rPr>
                        <a:t>+0.8%</a:t>
                      </a:r>
                      <a:endParaRPr lang="it-IT" sz="1000" b="0" i="0" u="none" strike="noStrike" dirty="0">
                        <a:solidFill>
                          <a:srgbClr val="00B050"/>
                        </a:solidFill>
                        <a:latin typeface="Segoe UI Semibold" pitchFamily="34" charset="0"/>
                        <a:cs typeface="Segoe UI Semibold" pitchFamily="34" charset="0"/>
                      </a:endParaRPr>
                    </a:p>
                  </a:txBody>
                  <a:tcPr marL="0" marR="0" marT="0" marB="0" anchor="b">
                    <a:lnL>
                      <a:noFill/>
                    </a:lnL>
                    <a:lnR>
                      <a:noFill/>
                    </a:lnR>
                    <a:lnT>
                      <a:noFill/>
                    </a:lnT>
                    <a:lnB>
                      <a:noFill/>
                    </a:lnB>
                    <a:noFill/>
                  </a:tcPr>
                </a:tc>
                <a:extLst>
                  <a:ext uri="{0D108BD9-81ED-4DB2-BD59-A6C34878D82A}">
                    <a16:rowId xmlns:a16="http://schemas.microsoft.com/office/drawing/2014/main" val="10000"/>
                  </a:ext>
                </a:extLst>
              </a:tr>
            </a:tbl>
          </a:graphicData>
        </a:graphic>
      </p:graphicFrame>
      <p:graphicFrame>
        <p:nvGraphicFramePr>
          <p:cNvPr id="45" name="Tabella 44"/>
          <p:cNvGraphicFramePr>
            <a:graphicFrameLocks noGrp="1"/>
          </p:cNvGraphicFramePr>
          <p:nvPr>
            <p:extLst>
              <p:ext uri="{D42A27DB-BD31-4B8C-83A1-F6EECF244321}">
                <p14:modId xmlns:p14="http://schemas.microsoft.com/office/powerpoint/2010/main" val="1823011333"/>
              </p:ext>
            </p:extLst>
          </p:nvPr>
        </p:nvGraphicFramePr>
        <p:xfrm>
          <a:off x="6084168" y="1489348"/>
          <a:ext cx="537592" cy="203200"/>
        </p:xfrm>
        <a:graphic>
          <a:graphicData uri="http://schemas.openxmlformats.org/drawingml/2006/table">
            <a:tbl>
              <a:tblPr/>
              <a:tblGrid>
                <a:gridCol w="537592">
                  <a:extLst>
                    <a:ext uri="{9D8B030D-6E8A-4147-A177-3AD203B41FA5}">
                      <a16:colId xmlns:a16="http://schemas.microsoft.com/office/drawing/2014/main" val="20000"/>
                    </a:ext>
                  </a:extLst>
                </a:gridCol>
              </a:tblGrid>
              <a:tr h="203200">
                <a:tc>
                  <a:txBody>
                    <a:bodyPr/>
                    <a:lstStyle/>
                    <a:p>
                      <a:pPr algn="ctr" fontAlgn="b"/>
                      <a:r>
                        <a:rPr lang="it-IT" sz="1000" b="0" i="0" u="none" strike="noStrike" dirty="0" smtClean="0">
                          <a:solidFill>
                            <a:srgbClr val="FF0000"/>
                          </a:solidFill>
                          <a:latin typeface="Segoe UI Semibold" pitchFamily="34" charset="0"/>
                          <a:cs typeface="Segoe UI Semibold" pitchFamily="34" charset="0"/>
                        </a:rPr>
                        <a:t>-6.9%</a:t>
                      </a:r>
                      <a:endParaRPr lang="it-IT" sz="1000" b="0" i="0" u="none" strike="noStrike" dirty="0">
                        <a:solidFill>
                          <a:srgbClr val="FF0000"/>
                        </a:solidFill>
                        <a:latin typeface="Segoe UI Semibold" pitchFamily="34" charset="0"/>
                        <a:cs typeface="Segoe UI Semibold" pitchFamily="34" charset="0"/>
                      </a:endParaRPr>
                    </a:p>
                  </a:txBody>
                  <a:tcPr marL="0" marR="0" marT="0" marB="0" anchor="b">
                    <a:lnL>
                      <a:noFill/>
                    </a:lnL>
                    <a:lnR>
                      <a:noFill/>
                    </a:lnR>
                    <a:lnT>
                      <a:noFill/>
                    </a:lnT>
                    <a:lnB>
                      <a:noFill/>
                    </a:lnB>
                    <a:noFill/>
                  </a:tcPr>
                </a:tc>
                <a:extLst>
                  <a:ext uri="{0D108BD9-81ED-4DB2-BD59-A6C34878D82A}">
                    <a16:rowId xmlns:a16="http://schemas.microsoft.com/office/drawing/2014/main" val="10000"/>
                  </a:ext>
                </a:extLst>
              </a:tr>
            </a:tbl>
          </a:graphicData>
        </a:graphic>
      </p:graphicFrame>
      <p:graphicFrame>
        <p:nvGraphicFramePr>
          <p:cNvPr id="49" name="Grafico 48"/>
          <p:cNvGraphicFramePr/>
          <p:nvPr/>
        </p:nvGraphicFramePr>
        <p:xfrm>
          <a:off x="5652120" y="3865612"/>
          <a:ext cx="3312368" cy="1849388"/>
        </p:xfrm>
        <a:graphic>
          <a:graphicData uri="http://schemas.openxmlformats.org/drawingml/2006/chart">
            <c:chart xmlns:c="http://schemas.openxmlformats.org/drawingml/2006/chart" xmlns:r="http://schemas.openxmlformats.org/officeDocument/2006/relationships" r:id="rId3"/>
          </a:graphicData>
        </a:graphic>
      </p:graphicFrame>
      <p:sp>
        <p:nvSpPr>
          <p:cNvPr id="20" name="Ovale 19"/>
          <p:cNvSpPr/>
          <p:nvPr/>
        </p:nvSpPr>
        <p:spPr>
          <a:xfrm>
            <a:off x="6948264" y="1057300"/>
            <a:ext cx="720079" cy="360040"/>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it-IT" dirty="0" smtClean="0">
                <a:solidFill>
                  <a:schemeClr val="tx1"/>
                </a:solidFill>
              </a:rPr>
              <a:t>372.7</a:t>
            </a:r>
            <a:endParaRPr lang="it-IT" sz="1100" dirty="0">
              <a:solidFill>
                <a:schemeClr val="tx1"/>
              </a:solidFill>
            </a:endParaRPr>
          </a:p>
        </p:txBody>
      </p:sp>
      <p:sp>
        <p:nvSpPr>
          <p:cNvPr id="21" name="Ovale 20"/>
          <p:cNvSpPr/>
          <p:nvPr/>
        </p:nvSpPr>
        <p:spPr>
          <a:xfrm>
            <a:off x="5148064" y="1201316"/>
            <a:ext cx="720079" cy="360040"/>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it-IT" dirty="0" smtClean="0">
                <a:solidFill>
                  <a:schemeClr val="tx1"/>
                </a:solidFill>
              </a:rPr>
              <a:t>353.6</a:t>
            </a:r>
            <a:endParaRPr lang="it-IT" sz="1100" dirty="0">
              <a:solidFill>
                <a:schemeClr val="tx1"/>
              </a:solidFill>
            </a:endParaRPr>
          </a:p>
        </p:txBody>
      </p:sp>
      <p:graphicFrame>
        <p:nvGraphicFramePr>
          <p:cNvPr id="48" name="Grafico 47"/>
          <p:cNvGraphicFramePr/>
          <p:nvPr/>
        </p:nvGraphicFramePr>
        <p:xfrm>
          <a:off x="3923928" y="3865612"/>
          <a:ext cx="3312368" cy="1849388"/>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Grafico 15"/>
          <p:cNvGraphicFramePr/>
          <p:nvPr/>
        </p:nvGraphicFramePr>
        <p:xfrm>
          <a:off x="4716016" y="1345332"/>
          <a:ext cx="4514850" cy="2622922"/>
        </p:xfrm>
        <a:graphic>
          <a:graphicData uri="http://schemas.openxmlformats.org/drawingml/2006/chart">
            <c:chart xmlns:c="http://schemas.openxmlformats.org/drawingml/2006/chart" xmlns:r="http://schemas.openxmlformats.org/officeDocument/2006/relationships" r:id="rId2"/>
          </a:graphicData>
        </a:graphic>
      </p:graphicFrame>
      <p:sp>
        <p:nvSpPr>
          <p:cNvPr id="20" name="Segnaposto numero diapositiva 19"/>
          <p:cNvSpPr>
            <a:spLocks noGrp="1"/>
          </p:cNvSpPr>
          <p:nvPr>
            <p:ph type="sldNum" sz="quarter" idx="12"/>
          </p:nvPr>
        </p:nvSpPr>
        <p:spPr/>
        <p:txBody>
          <a:bodyPr/>
          <a:lstStyle/>
          <a:p>
            <a:fld id="{AA996104-5749-416D-BFAB-5B2B2D8F72AF}" type="slidenum">
              <a:rPr lang="it-IT" smtClean="0"/>
              <a:pPr/>
              <a:t>14</a:t>
            </a:fld>
            <a:endParaRPr lang="it-IT" dirty="0"/>
          </a:p>
        </p:txBody>
      </p:sp>
      <p:sp>
        <p:nvSpPr>
          <p:cNvPr id="21" name="CasellaDiTesto 20"/>
          <p:cNvSpPr txBox="1"/>
          <p:nvPr/>
        </p:nvSpPr>
        <p:spPr>
          <a:xfrm>
            <a:off x="5076056" y="697260"/>
            <a:ext cx="2929200" cy="369332"/>
          </a:xfrm>
          <a:prstGeom prst="rect">
            <a:avLst/>
          </a:prstGeom>
          <a:noFill/>
        </p:spPr>
        <p:txBody>
          <a:bodyPr wrap="none" rtlCol="0">
            <a:spAutoFit/>
          </a:bodyPr>
          <a:lstStyle/>
          <a:p>
            <a:r>
              <a:rPr lang="it-IT" dirty="0" err="1" smtClean="0">
                <a:latin typeface="Segoe UI Semibold" pitchFamily="34" charset="0"/>
                <a:cs typeface="Segoe UI Semibold" pitchFamily="34" charset="0"/>
              </a:rPr>
              <a:t>Revenue</a:t>
            </a:r>
            <a:r>
              <a:rPr lang="it-IT" dirty="0" smtClean="0">
                <a:latin typeface="Segoe UI Semibold" pitchFamily="34" charset="0"/>
                <a:cs typeface="Segoe UI Semibold" pitchFamily="34" charset="0"/>
              </a:rPr>
              <a:t> </a:t>
            </a:r>
            <a:r>
              <a:rPr lang="it-IT" dirty="0" err="1" smtClean="0">
                <a:latin typeface="Segoe UI Semibold" pitchFamily="34" charset="0"/>
                <a:cs typeface="Segoe UI Semibold" pitchFamily="34" charset="0"/>
              </a:rPr>
              <a:t>Breakdown</a:t>
            </a:r>
            <a:r>
              <a:rPr lang="it-IT" dirty="0" smtClean="0">
                <a:latin typeface="Segoe UI Semibold" pitchFamily="34" charset="0"/>
                <a:cs typeface="Segoe UI Semibold" pitchFamily="34" charset="0"/>
              </a:rPr>
              <a:t> (€ m)</a:t>
            </a:r>
            <a:endParaRPr lang="it-IT" dirty="0">
              <a:latin typeface="Segoe UI Semibold" pitchFamily="34" charset="0"/>
              <a:cs typeface="Segoe UI Semibold" pitchFamily="34" charset="0"/>
            </a:endParaRPr>
          </a:p>
        </p:txBody>
      </p:sp>
      <p:sp>
        <p:nvSpPr>
          <p:cNvPr id="22" name="Titolo 1"/>
          <p:cNvSpPr>
            <a:spLocks noGrp="1"/>
          </p:cNvSpPr>
          <p:nvPr>
            <p:ph type="title"/>
          </p:nvPr>
        </p:nvSpPr>
        <p:spPr>
          <a:xfrm>
            <a:off x="323528" y="0"/>
            <a:ext cx="8136904" cy="697260"/>
          </a:xfrm>
        </p:spPr>
        <p:txBody>
          <a:bodyPr>
            <a:normAutofit/>
          </a:bodyPr>
          <a:lstStyle/>
          <a:p>
            <a:pPr algn="l"/>
            <a:r>
              <a:rPr lang="it-IT" sz="2000" dirty="0" smtClean="0"/>
              <a:t>REVENUE BREAKDOWN BY GEOGRAPHY</a:t>
            </a:r>
            <a:endParaRPr lang="it-IT" sz="2000" dirty="0"/>
          </a:p>
        </p:txBody>
      </p:sp>
      <p:sp>
        <p:nvSpPr>
          <p:cNvPr id="23" name="CasellaDiTesto 22"/>
          <p:cNvSpPr txBox="1"/>
          <p:nvPr/>
        </p:nvSpPr>
        <p:spPr>
          <a:xfrm>
            <a:off x="395536" y="1273324"/>
            <a:ext cx="4104456" cy="3323987"/>
          </a:xfrm>
          <a:prstGeom prst="rect">
            <a:avLst/>
          </a:prstGeom>
          <a:noFill/>
        </p:spPr>
        <p:txBody>
          <a:bodyPr wrap="square" rtlCol="0">
            <a:spAutoFit/>
          </a:bodyPr>
          <a:lstStyle/>
          <a:p>
            <a:pPr algn="just">
              <a:buFont typeface="Arial" pitchFamily="34" charset="0"/>
              <a:buChar char="•"/>
            </a:pPr>
            <a:r>
              <a:rPr lang="en-US" sz="1400" dirty="0" smtClean="0">
                <a:latin typeface="Segoe UI Light" pitchFamily="34" charset="0"/>
                <a:cs typeface="Segoe UI Light" pitchFamily="34" charset="0"/>
              </a:rPr>
              <a:t>The period saw a positive performance in all key markets, particularly in Germany.</a:t>
            </a:r>
          </a:p>
          <a:p>
            <a:pPr algn="just">
              <a:buFont typeface="Arial" pitchFamily="34" charset="0"/>
              <a:buChar char="•"/>
            </a:pPr>
            <a:endParaRPr lang="en-US" sz="1400" dirty="0" smtClean="0">
              <a:solidFill>
                <a:srgbClr val="FF0000"/>
              </a:solidFill>
              <a:latin typeface="Segoe UI Light" pitchFamily="34" charset="0"/>
              <a:cs typeface="Segoe UI Light" pitchFamily="34" charset="0"/>
            </a:endParaRPr>
          </a:p>
          <a:p>
            <a:pPr algn="just">
              <a:buFont typeface="Arial" pitchFamily="34" charset="0"/>
              <a:buChar char="•"/>
            </a:pPr>
            <a:r>
              <a:rPr lang="en-US" sz="1400" dirty="0" smtClean="0">
                <a:latin typeface="Segoe UI Light" pitchFamily="34" charset="0"/>
                <a:cs typeface="Segoe UI Light" pitchFamily="34" charset="0"/>
              </a:rPr>
              <a:t> Revenues related to </a:t>
            </a:r>
            <a:r>
              <a:rPr lang="en-US" sz="1400" b="1" dirty="0" smtClean="0">
                <a:latin typeface="Segoe UI Semibold" pitchFamily="34" charset="0"/>
                <a:cs typeface="Segoe UI Semibold" pitchFamily="34" charset="0"/>
              </a:rPr>
              <a:t>Italy</a:t>
            </a:r>
            <a:r>
              <a:rPr lang="en-US" sz="1400" dirty="0" smtClean="0">
                <a:latin typeface="Segoe UI Light" pitchFamily="34" charset="0"/>
                <a:cs typeface="Segoe UI Light" pitchFamily="34" charset="0"/>
              </a:rPr>
              <a:t> went up mainly due an overall increase in sales volumes.</a:t>
            </a:r>
          </a:p>
          <a:p>
            <a:pPr algn="just"/>
            <a:endParaRPr lang="en-US" sz="1400" dirty="0" smtClean="0">
              <a:latin typeface="Segoe UI Light" pitchFamily="34" charset="0"/>
              <a:cs typeface="Segoe UI Light" pitchFamily="34" charset="0"/>
            </a:endParaRPr>
          </a:p>
          <a:p>
            <a:pPr algn="just">
              <a:buFont typeface="Arial" pitchFamily="34" charset="0"/>
              <a:buChar char="•"/>
            </a:pPr>
            <a:r>
              <a:rPr lang="en-US" sz="1400" dirty="0" smtClean="0">
                <a:latin typeface="Segoe UI Light" pitchFamily="34" charset="0"/>
                <a:cs typeface="Segoe UI Light" pitchFamily="34" charset="0"/>
              </a:rPr>
              <a:t> Revenues related to </a:t>
            </a:r>
            <a:r>
              <a:rPr lang="en-US" sz="1400" b="1" dirty="0" smtClean="0">
                <a:latin typeface="Segoe UI Semibold" pitchFamily="34" charset="0"/>
                <a:cs typeface="Segoe UI Semibold" pitchFamily="34" charset="0"/>
              </a:rPr>
              <a:t>Germany</a:t>
            </a:r>
            <a:r>
              <a:rPr lang="en-US" sz="1400" dirty="0" smtClean="0">
                <a:latin typeface="Segoe UI Light" pitchFamily="34" charset="0"/>
                <a:cs typeface="Segoe UI Light" pitchFamily="34" charset="0"/>
              </a:rPr>
              <a:t> increased the most, by </a:t>
            </a:r>
            <a:r>
              <a:rPr lang="en-US" sz="1400" dirty="0" smtClean="0">
                <a:latin typeface="Segoe UI Semibold" pitchFamily="34" charset="0"/>
                <a:cs typeface="Segoe UI Semibold" pitchFamily="34" charset="0"/>
              </a:rPr>
              <a:t>14.5%</a:t>
            </a:r>
            <a:r>
              <a:rPr lang="en-US" sz="1400" dirty="0" smtClean="0">
                <a:latin typeface="Segoe UI Light" pitchFamily="34" charset="0"/>
                <a:cs typeface="Segoe UI Light" pitchFamily="34" charset="0"/>
              </a:rPr>
              <a:t>, especially thanks to an increase in the pasta sales, as all brands performed well. Delverde was also successfully launched in some key retailers in Germany.</a:t>
            </a:r>
          </a:p>
          <a:p>
            <a:pPr algn="just">
              <a:buFont typeface="Arial" pitchFamily="34" charset="0"/>
              <a:buChar char="•"/>
            </a:pPr>
            <a:endParaRPr lang="en-US" sz="1400" dirty="0" smtClean="0">
              <a:latin typeface="Segoe UI Light" pitchFamily="34" charset="0"/>
              <a:cs typeface="Segoe UI Light" pitchFamily="34" charset="0"/>
            </a:endParaRPr>
          </a:p>
          <a:p>
            <a:pPr algn="just">
              <a:buFont typeface="Arial" pitchFamily="34" charset="0"/>
              <a:buChar char="•"/>
            </a:pPr>
            <a:r>
              <a:rPr lang="en-US" sz="1400" dirty="0" smtClean="0">
                <a:latin typeface="Segoe UI Light" pitchFamily="34" charset="0"/>
                <a:cs typeface="Segoe UI Light" pitchFamily="34" charset="0"/>
              </a:rPr>
              <a:t> Revenues related to </a:t>
            </a:r>
            <a:r>
              <a:rPr lang="en-US" sz="1400" b="1" dirty="0" smtClean="0">
                <a:latin typeface="Segoe UI Semibold" pitchFamily="34" charset="0"/>
                <a:cs typeface="Segoe UI Semibold" pitchFamily="34" charset="0"/>
              </a:rPr>
              <a:t>Other Countries </a:t>
            </a:r>
            <a:r>
              <a:rPr lang="en-US" sz="1400" dirty="0" smtClean="0">
                <a:latin typeface="Segoe UI Light" pitchFamily="34" charset="0"/>
                <a:cs typeface="Segoe UI Light" pitchFamily="34" charset="0"/>
              </a:rPr>
              <a:t>increased by </a:t>
            </a:r>
            <a:r>
              <a:rPr lang="en-US" sz="1400" dirty="0" smtClean="0">
                <a:latin typeface="Segoe UI Semibold" pitchFamily="34" charset="0"/>
                <a:cs typeface="Segoe UI Semibold" pitchFamily="34" charset="0"/>
              </a:rPr>
              <a:t>7.9%</a:t>
            </a:r>
            <a:r>
              <a:rPr lang="en-US" sz="1400" dirty="0" smtClean="0">
                <a:latin typeface="Segoe UI Light" pitchFamily="34" charset="0"/>
                <a:cs typeface="Segoe UI Light" pitchFamily="34" charset="0"/>
              </a:rPr>
              <a:t> in the periods thanks to an increase in pasta consumption worldwide.</a:t>
            </a:r>
            <a:endParaRPr lang="it-IT" sz="1400" dirty="0">
              <a:latin typeface="Segoe UI Light" pitchFamily="34" charset="0"/>
              <a:cs typeface="Segoe UI Light" pitchFamily="34" charset="0"/>
            </a:endParaRPr>
          </a:p>
        </p:txBody>
      </p:sp>
      <p:cxnSp>
        <p:nvCxnSpPr>
          <p:cNvPr id="24" name="Connettore 1 23"/>
          <p:cNvCxnSpPr/>
          <p:nvPr/>
        </p:nvCxnSpPr>
        <p:spPr>
          <a:xfrm>
            <a:off x="395536" y="553244"/>
            <a:ext cx="7416824"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36" name="Tabella 35"/>
          <p:cNvGraphicFramePr>
            <a:graphicFrameLocks noGrp="1"/>
          </p:cNvGraphicFramePr>
          <p:nvPr>
            <p:extLst>
              <p:ext uri="{D42A27DB-BD31-4B8C-83A1-F6EECF244321}">
                <p14:modId xmlns:p14="http://schemas.microsoft.com/office/powerpoint/2010/main" val="4294455960"/>
              </p:ext>
            </p:extLst>
          </p:nvPr>
        </p:nvGraphicFramePr>
        <p:xfrm>
          <a:off x="6080389" y="1633364"/>
          <a:ext cx="651851" cy="166275"/>
        </p:xfrm>
        <a:graphic>
          <a:graphicData uri="http://schemas.openxmlformats.org/drawingml/2006/table">
            <a:tbl>
              <a:tblPr/>
              <a:tblGrid>
                <a:gridCol w="651851">
                  <a:extLst>
                    <a:ext uri="{9D8B030D-6E8A-4147-A177-3AD203B41FA5}">
                      <a16:colId xmlns:a16="http://schemas.microsoft.com/office/drawing/2014/main" val="20000"/>
                    </a:ext>
                  </a:extLst>
                </a:gridCol>
              </a:tblGrid>
              <a:tr h="166275">
                <a:tc>
                  <a:txBody>
                    <a:bodyPr/>
                    <a:lstStyle/>
                    <a:p>
                      <a:pPr algn="ctr" fontAlgn="b"/>
                      <a:r>
                        <a:rPr lang="it-IT" sz="1000" b="0" i="0" u="none" strike="noStrike" dirty="0" smtClean="0">
                          <a:solidFill>
                            <a:srgbClr val="00B050"/>
                          </a:solidFill>
                          <a:latin typeface="Segoe UI Semibold" pitchFamily="34" charset="0"/>
                          <a:cs typeface="Segoe UI Semibold" pitchFamily="34" charset="0"/>
                        </a:rPr>
                        <a:t>+7.9%</a:t>
                      </a:r>
                      <a:endParaRPr lang="it-IT" sz="1000" b="0" i="0" u="none" strike="noStrike" dirty="0">
                        <a:solidFill>
                          <a:srgbClr val="00B050"/>
                        </a:solidFill>
                        <a:latin typeface="Segoe UI Semibold" pitchFamily="34" charset="0"/>
                        <a:cs typeface="Segoe UI Semibold"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17" name="Rettangolo 16"/>
          <p:cNvSpPr/>
          <p:nvPr/>
        </p:nvSpPr>
        <p:spPr>
          <a:xfrm>
            <a:off x="5864763" y="1073269"/>
            <a:ext cx="1155509" cy="200055"/>
          </a:xfrm>
          <a:prstGeom prst="rect">
            <a:avLst/>
          </a:prstGeom>
        </p:spPr>
        <p:txBody>
          <a:bodyPr wrap="square">
            <a:spAutoFit/>
          </a:bodyPr>
          <a:lstStyle/>
          <a:p>
            <a:pPr algn="ctr"/>
            <a:r>
              <a:rPr lang="it-IT" sz="700" dirty="0" err="1" smtClean="0">
                <a:latin typeface="Segoe UI Semibold" pitchFamily="34" charset="0"/>
                <a:cs typeface="Segoe UI Semibold" pitchFamily="34" charset="0"/>
              </a:rPr>
              <a:t>YoY</a:t>
            </a:r>
            <a:r>
              <a:rPr lang="it-IT" sz="700" dirty="0" smtClean="0">
                <a:latin typeface="Segoe UI Semibold" pitchFamily="34" charset="0"/>
                <a:cs typeface="Segoe UI Semibold" pitchFamily="34" charset="0"/>
              </a:rPr>
              <a:t> </a:t>
            </a:r>
            <a:r>
              <a:rPr lang="it-IT" sz="700" dirty="0" err="1" smtClean="0">
                <a:latin typeface="Segoe UI Semibold" pitchFamily="34" charset="0"/>
                <a:cs typeface="Segoe UI Semibold" pitchFamily="34" charset="0"/>
              </a:rPr>
              <a:t>growth</a:t>
            </a:r>
            <a:r>
              <a:rPr lang="it-IT" sz="700" dirty="0" smtClean="0">
                <a:latin typeface="Segoe UI Semibold" pitchFamily="34" charset="0"/>
                <a:cs typeface="Segoe UI Semibold" pitchFamily="34" charset="0"/>
              </a:rPr>
              <a:t> %</a:t>
            </a:r>
            <a:endParaRPr lang="it-IT" sz="700" dirty="0">
              <a:latin typeface="Segoe UI Semibold" pitchFamily="34" charset="0"/>
              <a:cs typeface="Segoe UI Semibold" pitchFamily="34" charset="0"/>
            </a:endParaRPr>
          </a:p>
        </p:txBody>
      </p:sp>
      <p:graphicFrame>
        <p:nvGraphicFramePr>
          <p:cNvPr id="26" name="Tabella 25"/>
          <p:cNvGraphicFramePr>
            <a:graphicFrameLocks noGrp="1"/>
          </p:cNvGraphicFramePr>
          <p:nvPr>
            <p:extLst>
              <p:ext uri="{D42A27DB-BD31-4B8C-83A1-F6EECF244321}">
                <p14:modId xmlns:p14="http://schemas.microsoft.com/office/powerpoint/2010/main" val="4294455960"/>
              </p:ext>
            </p:extLst>
          </p:nvPr>
        </p:nvGraphicFramePr>
        <p:xfrm>
          <a:off x="6084168" y="2785492"/>
          <a:ext cx="651851" cy="166275"/>
        </p:xfrm>
        <a:graphic>
          <a:graphicData uri="http://schemas.openxmlformats.org/drawingml/2006/table">
            <a:tbl>
              <a:tblPr/>
              <a:tblGrid>
                <a:gridCol w="651851">
                  <a:extLst>
                    <a:ext uri="{9D8B030D-6E8A-4147-A177-3AD203B41FA5}">
                      <a16:colId xmlns:a16="http://schemas.microsoft.com/office/drawing/2014/main" val="20000"/>
                    </a:ext>
                  </a:extLst>
                </a:gridCol>
              </a:tblGrid>
              <a:tr h="166275">
                <a:tc>
                  <a:txBody>
                    <a:bodyPr/>
                    <a:lstStyle/>
                    <a:p>
                      <a:pPr algn="ctr" fontAlgn="b"/>
                      <a:r>
                        <a:rPr lang="it-IT" sz="1000" b="0" i="0" u="none" strike="noStrike" dirty="0" smtClean="0">
                          <a:solidFill>
                            <a:srgbClr val="00B050"/>
                          </a:solidFill>
                          <a:latin typeface="Segoe UI Semibold" pitchFamily="34" charset="0"/>
                          <a:cs typeface="Segoe UI Semibold" pitchFamily="34" charset="0"/>
                        </a:rPr>
                        <a:t>+2.5%</a:t>
                      </a:r>
                      <a:endParaRPr lang="it-IT" sz="1000" b="0" i="0" u="none" strike="noStrike" dirty="0">
                        <a:solidFill>
                          <a:srgbClr val="00B050"/>
                        </a:solidFill>
                        <a:latin typeface="Segoe UI Semibold" pitchFamily="34" charset="0"/>
                        <a:cs typeface="Segoe UI Semibold"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0000"/>
                  </a:ext>
                </a:extLst>
              </a:tr>
            </a:tbl>
          </a:graphicData>
        </a:graphic>
      </p:graphicFrame>
      <p:graphicFrame>
        <p:nvGraphicFramePr>
          <p:cNvPr id="27" name="Tabella 26"/>
          <p:cNvGraphicFramePr>
            <a:graphicFrameLocks noGrp="1"/>
          </p:cNvGraphicFramePr>
          <p:nvPr>
            <p:extLst>
              <p:ext uri="{D42A27DB-BD31-4B8C-83A1-F6EECF244321}">
                <p14:modId xmlns:p14="http://schemas.microsoft.com/office/powerpoint/2010/main" val="4294455960"/>
              </p:ext>
            </p:extLst>
          </p:nvPr>
        </p:nvGraphicFramePr>
        <p:xfrm>
          <a:off x="6080389" y="1993404"/>
          <a:ext cx="651851" cy="166275"/>
        </p:xfrm>
        <a:graphic>
          <a:graphicData uri="http://schemas.openxmlformats.org/drawingml/2006/table">
            <a:tbl>
              <a:tblPr/>
              <a:tblGrid>
                <a:gridCol w="651851">
                  <a:extLst>
                    <a:ext uri="{9D8B030D-6E8A-4147-A177-3AD203B41FA5}">
                      <a16:colId xmlns:a16="http://schemas.microsoft.com/office/drawing/2014/main" val="20000"/>
                    </a:ext>
                  </a:extLst>
                </a:gridCol>
              </a:tblGrid>
              <a:tr h="166275">
                <a:tc>
                  <a:txBody>
                    <a:bodyPr/>
                    <a:lstStyle/>
                    <a:p>
                      <a:pPr algn="ctr" fontAlgn="b"/>
                      <a:r>
                        <a:rPr lang="it-IT" sz="1000" b="0" i="0" u="none" strike="noStrike" dirty="0" smtClean="0">
                          <a:solidFill>
                            <a:srgbClr val="00B050"/>
                          </a:solidFill>
                          <a:latin typeface="Segoe UI Semibold" pitchFamily="34" charset="0"/>
                          <a:cs typeface="Segoe UI Semibold" pitchFamily="34" charset="0"/>
                        </a:rPr>
                        <a:t>+14.5%</a:t>
                      </a:r>
                      <a:endParaRPr lang="it-IT" sz="1000" b="0" i="0" u="none" strike="noStrike" dirty="0">
                        <a:solidFill>
                          <a:srgbClr val="00B050"/>
                        </a:solidFill>
                        <a:latin typeface="Segoe UI Semibold" pitchFamily="34" charset="0"/>
                        <a:cs typeface="Segoe UI Semibold"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0000"/>
                  </a:ext>
                </a:extLst>
              </a:tr>
            </a:tbl>
          </a:graphicData>
        </a:graphic>
      </p:graphicFrame>
      <p:graphicFrame>
        <p:nvGraphicFramePr>
          <p:cNvPr id="32" name="Grafico 31"/>
          <p:cNvGraphicFramePr/>
          <p:nvPr/>
        </p:nvGraphicFramePr>
        <p:xfrm>
          <a:off x="4139952" y="3721596"/>
          <a:ext cx="2808312" cy="189847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7" name="Grafico 36"/>
          <p:cNvGraphicFramePr/>
          <p:nvPr/>
        </p:nvGraphicFramePr>
        <p:xfrm>
          <a:off x="5940152" y="3721596"/>
          <a:ext cx="2808312" cy="1898476"/>
        </p:xfrm>
        <a:graphic>
          <a:graphicData uri="http://schemas.openxmlformats.org/drawingml/2006/chart">
            <c:chart xmlns:c="http://schemas.openxmlformats.org/drawingml/2006/chart" xmlns:r="http://schemas.openxmlformats.org/officeDocument/2006/relationships" r:id="rId4"/>
          </a:graphicData>
        </a:graphic>
      </p:graphicFrame>
      <p:sp>
        <p:nvSpPr>
          <p:cNvPr id="18" name="Ovale 17"/>
          <p:cNvSpPr/>
          <p:nvPr/>
        </p:nvSpPr>
        <p:spPr>
          <a:xfrm>
            <a:off x="6876256" y="1129308"/>
            <a:ext cx="720079" cy="360040"/>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it-IT" dirty="0" smtClean="0">
                <a:solidFill>
                  <a:schemeClr val="tx1"/>
                </a:solidFill>
              </a:rPr>
              <a:t>372.7</a:t>
            </a:r>
            <a:endParaRPr lang="it-IT" sz="1100" dirty="0">
              <a:solidFill>
                <a:schemeClr val="tx1"/>
              </a:solidFill>
            </a:endParaRPr>
          </a:p>
        </p:txBody>
      </p:sp>
      <p:sp>
        <p:nvSpPr>
          <p:cNvPr id="19" name="Ovale 18"/>
          <p:cNvSpPr/>
          <p:nvPr/>
        </p:nvSpPr>
        <p:spPr>
          <a:xfrm>
            <a:off x="5220072" y="1201316"/>
            <a:ext cx="720079" cy="360040"/>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it-IT" dirty="0" smtClean="0">
                <a:solidFill>
                  <a:schemeClr val="tx1"/>
                </a:solidFill>
              </a:rPr>
              <a:t>353.6</a:t>
            </a:r>
            <a:endParaRPr lang="it-IT" sz="1100" dirty="0">
              <a:solidFill>
                <a:schemeClr val="tx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 name="Grafico 44"/>
          <p:cNvGraphicFramePr/>
          <p:nvPr/>
        </p:nvGraphicFramePr>
        <p:xfrm>
          <a:off x="4644008" y="1705372"/>
          <a:ext cx="4716016" cy="3600400"/>
        </p:xfrm>
        <a:graphic>
          <a:graphicData uri="http://schemas.openxmlformats.org/drawingml/2006/chart">
            <c:chart xmlns:c="http://schemas.openxmlformats.org/drawingml/2006/chart" xmlns:r="http://schemas.openxmlformats.org/officeDocument/2006/relationships" r:id="rId2"/>
          </a:graphicData>
        </a:graphic>
      </p:graphicFrame>
      <p:sp>
        <p:nvSpPr>
          <p:cNvPr id="5" name="Titolo 1"/>
          <p:cNvSpPr txBox="1">
            <a:spLocks/>
          </p:cNvSpPr>
          <p:nvPr/>
        </p:nvSpPr>
        <p:spPr>
          <a:xfrm>
            <a:off x="323528" y="0"/>
            <a:ext cx="8136904" cy="69726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it-IT" sz="2000" b="0" i="0" u="none" strike="noStrike" kern="1200" cap="none" spc="0" normalizeH="0" baseline="0" noProof="0" dirty="0" smtClean="0">
                <a:ln>
                  <a:noFill/>
                </a:ln>
                <a:solidFill>
                  <a:schemeClr val="tx1"/>
                </a:solidFill>
                <a:effectLst/>
                <a:uLnTx/>
                <a:uFillTx/>
                <a:latin typeface="Segoe UI Semibold" pitchFamily="34" charset="0"/>
                <a:ea typeface="+mj-ea"/>
                <a:cs typeface="Segoe UI Semibold" pitchFamily="34" charset="0"/>
              </a:rPr>
              <a:t>EBITDA BREAKDOWN BY BUSINESS</a:t>
            </a:r>
            <a:r>
              <a:rPr kumimoji="0" lang="it-IT" sz="2000" b="0" i="0" u="none" strike="noStrike" kern="1200" cap="none" spc="0" normalizeH="0" noProof="0" dirty="0" smtClean="0">
                <a:ln>
                  <a:noFill/>
                </a:ln>
                <a:solidFill>
                  <a:schemeClr val="tx1"/>
                </a:solidFill>
                <a:effectLst/>
                <a:uLnTx/>
                <a:uFillTx/>
                <a:latin typeface="Segoe UI Semibold" pitchFamily="34" charset="0"/>
                <a:ea typeface="+mj-ea"/>
                <a:cs typeface="Segoe UI Semibold" pitchFamily="34" charset="0"/>
              </a:rPr>
              <a:t> UNIT</a:t>
            </a:r>
            <a:endParaRPr kumimoji="0" lang="it-IT" sz="2000" b="0" i="0" u="none" strike="noStrike" kern="1200" cap="none" spc="0" normalizeH="0" baseline="0" noProof="0" dirty="0">
              <a:ln>
                <a:noFill/>
              </a:ln>
              <a:solidFill>
                <a:schemeClr val="tx1"/>
              </a:solidFill>
              <a:effectLst/>
              <a:uLnTx/>
              <a:uFillTx/>
              <a:latin typeface="Segoe UI Semibold" pitchFamily="34" charset="0"/>
              <a:ea typeface="+mj-ea"/>
              <a:cs typeface="Segoe UI Semibold" pitchFamily="34" charset="0"/>
            </a:endParaRPr>
          </a:p>
        </p:txBody>
      </p:sp>
      <p:sp>
        <p:nvSpPr>
          <p:cNvPr id="23" name="CasellaDiTesto 22"/>
          <p:cNvSpPr txBox="1"/>
          <p:nvPr/>
        </p:nvSpPr>
        <p:spPr>
          <a:xfrm>
            <a:off x="395536" y="975995"/>
            <a:ext cx="4139762" cy="4185761"/>
          </a:xfrm>
          <a:prstGeom prst="rect">
            <a:avLst/>
          </a:prstGeom>
          <a:noFill/>
        </p:spPr>
        <p:txBody>
          <a:bodyPr wrap="square" rtlCol="0">
            <a:spAutoFit/>
          </a:bodyPr>
          <a:lstStyle/>
          <a:p>
            <a:pPr algn="just"/>
            <a:r>
              <a:rPr lang="it-IT" sz="1400" b="1" dirty="0" err="1" smtClean="0">
                <a:latin typeface="Segoe UI Semibold" pitchFamily="34" charset="0"/>
                <a:cs typeface="Segoe UI Semibold" pitchFamily="34" charset="0"/>
              </a:rPr>
              <a:t>Adj</a:t>
            </a:r>
            <a:r>
              <a:rPr lang="it-IT" sz="1400" b="1" dirty="0" smtClean="0">
                <a:latin typeface="Segoe UI Semibold" pitchFamily="34" charset="0"/>
                <a:cs typeface="Segoe UI Semibold" pitchFamily="34" charset="0"/>
              </a:rPr>
              <a:t>. EBITDA</a:t>
            </a:r>
            <a:r>
              <a:rPr lang="it-IT" sz="1400" dirty="0" smtClean="0">
                <a:latin typeface="Segoe UI Semibold" pitchFamily="34" charset="0"/>
                <a:cs typeface="Segoe UI Semibold" pitchFamily="34" charset="0"/>
              </a:rPr>
              <a:t> </a:t>
            </a:r>
            <a:r>
              <a:rPr lang="en-GB" sz="1400" dirty="0" smtClean="0">
                <a:latin typeface="Segoe UI Light" pitchFamily="34" charset="0"/>
                <a:cs typeface="Segoe UI Light" pitchFamily="34" charset="0"/>
              </a:rPr>
              <a:t>went up to </a:t>
            </a:r>
            <a:r>
              <a:rPr lang="en-GB" sz="1400" b="1" dirty="0" smtClean="0">
                <a:latin typeface="Segoe UI Semibold" pitchFamily="34" charset="0"/>
                <a:cs typeface="Segoe UI Semibold" pitchFamily="34" charset="0"/>
              </a:rPr>
              <a:t>€37.8m</a:t>
            </a:r>
            <a:r>
              <a:rPr lang="en-GB" sz="1400" dirty="0" smtClean="0">
                <a:latin typeface="Segoe UI Light" pitchFamily="34" charset="0"/>
                <a:cs typeface="Segoe UI Light" pitchFamily="34" charset="0"/>
              </a:rPr>
              <a:t> in</a:t>
            </a:r>
            <a:r>
              <a:rPr lang="en-GB" sz="1400" dirty="0" smtClean="0">
                <a:latin typeface="Segoe UI Semibold" pitchFamily="34" charset="0"/>
                <a:cs typeface="Segoe UI Semibold" pitchFamily="34" charset="0"/>
              </a:rPr>
              <a:t> 9M 2020, </a:t>
            </a:r>
            <a:r>
              <a:rPr lang="en-GB" sz="1400" dirty="0" smtClean="0">
                <a:latin typeface="Segoe UI Light" pitchFamily="34" charset="0"/>
                <a:cs typeface="Segoe UI Light" pitchFamily="34" charset="0"/>
              </a:rPr>
              <a:t>an increase of </a:t>
            </a:r>
            <a:r>
              <a:rPr lang="en-GB" sz="1400" dirty="0" smtClean="0">
                <a:latin typeface="Segoe UI Semibold" pitchFamily="34" charset="0"/>
                <a:cs typeface="Segoe UI Semibold" pitchFamily="34" charset="0"/>
              </a:rPr>
              <a:t>58% </a:t>
            </a:r>
            <a:r>
              <a:rPr lang="en-GB" sz="1400" dirty="0" smtClean="0">
                <a:latin typeface="Segoe UI Light" pitchFamily="34" charset="0"/>
                <a:cs typeface="Segoe UI Light" pitchFamily="34" charset="0"/>
              </a:rPr>
              <a:t>versus 9M 2019. EBITDA margin reached double digit at </a:t>
            </a:r>
            <a:r>
              <a:rPr lang="en-GB" sz="1400" b="1" dirty="0" smtClean="0">
                <a:latin typeface="Segoe UI Semibold" pitchFamily="34" charset="0"/>
                <a:cs typeface="Segoe UI Semibold" pitchFamily="34" charset="0"/>
              </a:rPr>
              <a:t>10.2%</a:t>
            </a:r>
            <a:r>
              <a:rPr lang="en-GB" sz="1400" dirty="0" smtClean="0">
                <a:latin typeface="Segoe UI Light" pitchFamily="34" charset="0"/>
                <a:cs typeface="Segoe UI Light" pitchFamily="34" charset="0"/>
              </a:rPr>
              <a:t>, compared to 6.8% in 9M 2019.</a:t>
            </a:r>
          </a:p>
          <a:p>
            <a:pPr algn="just"/>
            <a:r>
              <a:rPr lang="en-GB" sz="1400" dirty="0" smtClean="0">
                <a:latin typeface="Segoe UI Light" pitchFamily="34" charset="0"/>
                <a:cs typeface="Segoe UI Light" pitchFamily="34" charset="0"/>
              </a:rPr>
              <a:t>This trend confirms the company’s  goal to reach </a:t>
            </a:r>
            <a:r>
              <a:rPr lang="en-GB" sz="1400" b="1" dirty="0" smtClean="0">
                <a:latin typeface="Segoe UI Semibold" pitchFamily="34" charset="0"/>
                <a:cs typeface="Segoe UI Semibold" pitchFamily="34" charset="0"/>
              </a:rPr>
              <a:t>double-digit EBITDA margin in the next years</a:t>
            </a:r>
            <a:r>
              <a:rPr lang="en-GB" sz="1400" dirty="0" smtClean="0">
                <a:latin typeface="Segoe UI Light" pitchFamily="34" charset="0"/>
                <a:cs typeface="Segoe UI Light" pitchFamily="34" charset="0"/>
              </a:rPr>
              <a:t>.</a:t>
            </a:r>
          </a:p>
          <a:p>
            <a:pPr algn="just"/>
            <a:endParaRPr lang="en-GB" sz="1400" dirty="0" smtClean="0">
              <a:latin typeface="Segoe UI Light" pitchFamily="34" charset="0"/>
              <a:cs typeface="Segoe UI Light" pitchFamily="34" charset="0"/>
            </a:endParaRPr>
          </a:p>
          <a:p>
            <a:pPr algn="just"/>
            <a:r>
              <a:rPr lang="en-GB" sz="1400" dirty="0" smtClean="0">
                <a:latin typeface="Segoe UI Light" pitchFamily="34" charset="0"/>
                <a:cs typeface="Segoe UI Light" pitchFamily="34" charset="0"/>
              </a:rPr>
              <a:t>The Group’s </a:t>
            </a:r>
            <a:r>
              <a:rPr lang="en-GB" sz="1400" dirty="0" smtClean="0">
                <a:latin typeface="Segoe UI Semibold" pitchFamily="34" charset="0"/>
                <a:cs typeface="Segoe UI Semibold" pitchFamily="34" charset="0"/>
              </a:rPr>
              <a:t>quick implementation in Q2 and Q3 2020 of synergies</a:t>
            </a:r>
            <a:r>
              <a:rPr lang="en-GB" sz="1400" dirty="0" smtClean="0">
                <a:latin typeface="Segoe UI Light" pitchFamily="34" charset="0"/>
                <a:cs typeface="Segoe UI Light" pitchFamily="34" charset="0"/>
              </a:rPr>
              <a:t> between Newlat Food and CLI is shown in such good performance, which is evident in the more-than-double increase in the milk segment EBITDA margin, from 4.5% to </a:t>
            </a:r>
            <a:r>
              <a:rPr lang="en-GB" sz="1400" dirty="0" smtClean="0">
                <a:latin typeface="Segoe UI Semibold" pitchFamily="34" charset="0"/>
                <a:cs typeface="Segoe UI Semibold" pitchFamily="34" charset="0"/>
              </a:rPr>
              <a:t>10.2%</a:t>
            </a:r>
            <a:r>
              <a:rPr lang="en-GB" sz="1400" dirty="0" smtClean="0">
                <a:latin typeface="Segoe UI Light" pitchFamily="34" charset="0"/>
                <a:cs typeface="Segoe UI Light" pitchFamily="34" charset="0"/>
              </a:rPr>
              <a:t>.</a:t>
            </a:r>
          </a:p>
          <a:p>
            <a:pPr algn="just">
              <a:buFont typeface="Arial" pitchFamily="34" charset="0"/>
              <a:buChar char="•"/>
            </a:pPr>
            <a:endParaRPr lang="en-GB" sz="1400" dirty="0" smtClean="0">
              <a:latin typeface="Segoe UI Light" pitchFamily="34" charset="0"/>
              <a:cs typeface="Segoe UI Light" pitchFamily="34" charset="0"/>
            </a:endParaRPr>
          </a:p>
          <a:p>
            <a:pPr marL="285750" indent="-285750" algn="just">
              <a:buFont typeface="Wingdings" panose="05000000000000000000" pitchFamily="2" charset="2"/>
              <a:buChar char="§"/>
            </a:pPr>
            <a:r>
              <a:rPr lang="en-GB" sz="1400" dirty="0" smtClean="0">
                <a:latin typeface="Segoe UI Light" pitchFamily="34" charset="0"/>
                <a:cs typeface="Segoe UI Light" pitchFamily="34" charset="0"/>
              </a:rPr>
              <a:t> Particularly remarkable are the </a:t>
            </a:r>
            <a:r>
              <a:rPr lang="en-GB" sz="1400" dirty="0" smtClean="0">
                <a:latin typeface="Segoe UI Semibold" pitchFamily="34" charset="0"/>
                <a:cs typeface="Segoe UI Semibold" pitchFamily="34" charset="0"/>
              </a:rPr>
              <a:t>Bakery, dairy</a:t>
            </a:r>
            <a:r>
              <a:rPr lang="en-GB" sz="1400" dirty="0" smtClean="0">
                <a:latin typeface="Segoe UI Light" pitchFamily="34" charset="0"/>
                <a:cs typeface="Segoe UI Light" pitchFamily="34" charset="0"/>
              </a:rPr>
              <a:t> and </a:t>
            </a:r>
            <a:r>
              <a:rPr lang="en-GB" sz="1400" dirty="0" smtClean="0">
                <a:latin typeface="Segoe UI Semibold" pitchFamily="34" charset="0"/>
                <a:cs typeface="Segoe UI Semibold" pitchFamily="34" charset="0"/>
              </a:rPr>
              <a:t>special products EBITDA margin improvements, </a:t>
            </a:r>
            <a:r>
              <a:rPr lang="en-GB" sz="1400" dirty="0" smtClean="0">
                <a:latin typeface="Segoe UI Light" pitchFamily="34" charset="0"/>
                <a:cs typeface="Segoe UI Light" pitchFamily="34" charset="0"/>
              </a:rPr>
              <a:t>which confirm the Company’s ability to optimise costs and increase prices thanks to its unique product offering.</a:t>
            </a:r>
          </a:p>
          <a:p>
            <a:pPr marL="285750" indent="-285750" algn="just">
              <a:buFont typeface="Wingdings" panose="05000000000000000000" pitchFamily="2" charset="2"/>
              <a:buChar char="§"/>
            </a:pPr>
            <a:endParaRPr lang="en-GB" sz="1400" dirty="0" smtClean="0">
              <a:latin typeface="Segoe UI Light" pitchFamily="34" charset="0"/>
              <a:cs typeface="Segoe UI Light" pitchFamily="34" charset="0"/>
            </a:endParaRPr>
          </a:p>
        </p:txBody>
      </p:sp>
      <p:cxnSp>
        <p:nvCxnSpPr>
          <p:cNvPr id="24" name="Connettore 1 23"/>
          <p:cNvCxnSpPr/>
          <p:nvPr/>
        </p:nvCxnSpPr>
        <p:spPr>
          <a:xfrm>
            <a:off x="395536" y="553244"/>
            <a:ext cx="7416824" cy="0"/>
          </a:xfrm>
          <a:prstGeom prst="line">
            <a:avLst/>
          </a:prstGeom>
        </p:spPr>
        <p:style>
          <a:lnRef idx="1">
            <a:schemeClr val="accent1"/>
          </a:lnRef>
          <a:fillRef idx="0">
            <a:schemeClr val="accent1"/>
          </a:fillRef>
          <a:effectRef idx="0">
            <a:schemeClr val="accent1"/>
          </a:effectRef>
          <a:fontRef idx="minor">
            <a:schemeClr val="tx1"/>
          </a:fontRef>
        </p:style>
      </p:cxnSp>
      <p:sp>
        <p:nvSpPr>
          <p:cNvPr id="29" name="CasellaDiTesto 28"/>
          <p:cNvSpPr txBox="1"/>
          <p:nvPr/>
        </p:nvSpPr>
        <p:spPr>
          <a:xfrm>
            <a:off x="5292080" y="625252"/>
            <a:ext cx="3148298" cy="369332"/>
          </a:xfrm>
          <a:prstGeom prst="rect">
            <a:avLst/>
          </a:prstGeom>
          <a:noFill/>
        </p:spPr>
        <p:txBody>
          <a:bodyPr wrap="none" rtlCol="0">
            <a:spAutoFit/>
          </a:bodyPr>
          <a:lstStyle/>
          <a:p>
            <a:r>
              <a:rPr lang="it-IT" dirty="0" smtClean="0">
                <a:latin typeface="Segoe UI Semibold" pitchFamily="34" charset="0"/>
                <a:cs typeface="Segoe UI Semibold" pitchFamily="34" charset="0"/>
              </a:rPr>
              <a:t>9M EBITDA Breakdown (€m)</a:t>
            </a:r>
            <a:endParaRPr lang="it-IT" dirty="0">
              <a:latin typeface="Segoe UI Semibold" pitchFamily="34" charset="0"/>
              <a:cs typeface="Segoe UI Semibold" pitchFamily="34" charset="0"/>
            </a:endParaRPr>
          </a:p>
        </p:txBody>
      </p:sp>
      <p:graphicFrame>
        <p:nvGraphicFramePr>
          <p:cNvPr id="11" name="Tabella 10"/>
          <p:cNvGraphicFramePr>
            <a:graphicFrameLocks noGrp="1"/>
          </p:cNvGraphicFramePr>
          <p:nvPr>
            <p:extLst>
              <p:ext uri="{D42A27DB-BD31-4B8C-83A1-F6EECF244321}">
                <p14:modId xmlns:p14="http://schemas.microsoft.com/office/powerpoint/2010/main" val="1275213931"/>
              </p:ext>
            </p:extLst>
          </p:nvPr>
        </p:nvGraphicFramePr>
        <p:xfrm>
          <a:off x="6876256" y="4513684"/>
          <a:ext cx="410344" cy="203200"/>
        </p:xfrm>
        <a:graphic>
          <a:graphicData uri="http://schemas.openxmlformats.org/drawingml/2006/table">
            <a:tbl>
              <a:tblPr/>
              <a:tblGrid>
                <a:gridCol w="410344">
                  <a:extLst>
                    <a:ext uri="{9D8B030D-6E8A-4147-A177-3AD203B41FA5}">
                      <a16:colId xmlns:a16="http://schemas.microsoft.com/office/drawing/2014/main" val="20000"/>
                    </a:ext>
                  </a:extLst>
                </a:gridCol>
              </a:tblGrid>
              <a:tr h="203200">
                <a:tc>
                  <a:txBody>
                    <a:bodyPr/>
                    <a:lstStyle/>
                    <a:p>
                      <a:pPr algn="l" fontAlgn="b"/>
                      <a:r>
                        <a:rPr lang="it-IT" sz="800" b="0" i="0" u="none" strike="noStrike" dirty="0" smtClean="0">
                          <a:solidFill>
                            <a:srgbClr val="000000"/>
                          </a:solidFill>
                          <a:latin typeface="Segoe UI Light"/>
                        </a:rPr>
                        <a:t>7.8%</a:t>
                      </a:r>
                      <a:endParaRPr lang="it-IT" sz="800" b="0" i="0" u="none" strike="noStrike" dirty="0">
                        <a:solidFill>
                          <a:srgbClr val="000000"/>
                        </a:solidFill>
                        <a:latin typeface="Segoe UI Light"/>
                      </a:endParaRPr>
                    </a:p>
                  </a:txBody>
                  <a:tcPr marL="0" marR="0" marT="0" marB="0" anchor="b">
                    <a:lnL>
                      <a:noFill/>
                    </a:lnL>
                    <a:lnR>
                      <a:noFill/>
                    </a:lnR>
                    <a:lnT>
                      <a:noFill/>
                    </a:lnT>
                    <a:lnB>
                      <a:noFill/>
                    </a:lnB>
                    <a:noFill/>
                  </a:tcPr>
                </a:tc>
                <a:extLst>
                  <a:ext uri="{0D108BD9-81ED-4DB2-BD59-A6C34878D82A}">
                    <a16:rowId xmlns:a16="http://schemas.microsoft.com/office/drawing/2014/main" val="10000"/>
                  </a:ext>
                </a:extLst>
              </a:tr>
            </a:tbl>
          </a:graphicData>
        </a:graphic>
      </p:graphicFrame>
      <p:graphicFrame>
        <p:nvGraphicFramePr>
          <p:cNvPr id="12" name="Tabella 11"/>
          <p:cNvGraphicFramePr>
            <a:graphicFrameLocks noGrp="1"/>
          </p:cNvGraphicFramePr>
          <p:nvPr>
            <p:extLst>
              <p:ext uri="{D42A27DB-BD31-4B8C-83A1-F6EECF244321}">
                <p14:modId xmlns:p14="http://schemas.microsoft.com/office/powerpoint/2010/main" val="4294505423"/>
              </p:ext>
            </p:extLst>
          </p:nvPr>
        </p:nvGraphicFramePr>
        <p:xfrm>
          <a:off x="6896827" y="3505572"/>
          <a:ext cx="504056" cy="203200"/>
        </p:xfrm>
        <a:graphic>
          <a:graphicData uri="http://schemas.openxmlformats.org/drawingml/2006/table">
            <a:tbl>
              <a:tblPr/>
              <a:tblGrid>
                <a:gridCol w="504056">
                  <a:extLst>
                    <a:ext uri="{9D8B030D-6E8A-4147-A177-3AD203B41FA5}">
                      <a16:colId xmlns:a16="http://schemas.microsoft.com/office/drawing/2014/main" val="20000"/>
                    </a:ext>
                  </a:extLst>
                </a:gridCol>
              </a:tblGrid>
              <a:tr h="203200">
                <a:tc>
                  <a:txBody>
                    <a:bodyPr/>
                    <a:lstStyle/>
                    <a:p>
                      <a:pPr algn="l" fontAlgn="b"/>
                      <a:r>
                        <a:rPr lang="it-IT" sz="800" b="0" i="0" u="none" strike="noStrike" dirty="0" smtClean="0">
                          <a:solidFill>
                            <a:srgbClr val="000000"/>
                          </a:solidFill>
                          <a:latin typeface="Segoe UI Light"/>
                        </a:rPr>
                        <a:t>10.2%</a:t>
                      </a:r>
                      <a:endParaRPr lang="it-IT" sz="800" b="0" i="0" u="none" strike="noStrike" dirty="0">
                        <a:solidFill>
                          <a:srgbClr val="000000"/>
                        </a:solidFill>
                        <a:latin typeface="Segoe UI Light"/>
                      </a:endParaRPr>
                    </a:p>
                  </a:txBody>
                  <a:tcPr marL="0" marR="0" marT="0" marB="0" anchor="b">
                    <a:lnL>
                      <a:noFill/>
                    </a:lnL>
                    <a:lnR>
                      <a:noFill/>
                    </a:lnR>
                    <a:lnT>
                      <a:noFill/>
                    </a:lnT>
                    <a:lnB>
                      <a:noFill/>
                    </a:lnB>
                    <a:noFill/>
                  </a:tcPr>
                </a:tc>
                <a:extLst>
                  <a:ext uri="{0D108BD9-81ED-4DB2-BD59-A6C34878D82A}">
                    <a16:rowId xmlns:a16="http://schemas.microsoft.com/office/drawing/2014/main" val="10000"/>
                  </a:ext>
                </a:extLst>
              </a:tr>
            </a:tbl>
          </a:graphicData>
        </a:graphic>
      </p:graphicFrame>
      <p:graphicFrame>
        <p:nvGraphicFramePr>
          <p:cNvPr id="13" name="Tabella 12"/>
          <p:cNvGraphicFramePr>
            <a:graphicFrameLocks noGrp="1"/>
          </p:cNvGraphicFramePr>
          <p:nvPr>
            <p:extLst>
              <p:ext uri="{D42A27DB-BD31-4B8C-83A1-F6EECF244321}">
                <p14:modId xmlns:p14="http://schemas.microsoft.com/office/powerpoint/2010/main" val="1403607313"/>
              </p:ext>
            </p:extLst>
          </p:nvPr>
        </p:nvGraphicFramePr>
        <p:xfrm>
          <a:off x="6895631" y="2582292"/>
          <a:ext cx="385192" cy="203200"/>
        </p:xfrm>
        <a:graphic>
          <a:graphicData uri="http://schemas.openxmlformats.org/drawingml/2006/table">
            <a:tbl>
              <a:tblPr/>
              <a:tblGrid>
                <a:gridCol w="385192">
                  <a:extLst>
                    <a:ext uri="{9D8B030D-6E8A-4147-A177-3AD203B41FA5}">
                      <a16:colId xmlns:a16="http://schemas.microsoft.com/office/drawing/2014/main" val="20000"/>
                    </a:ext>
                  </a:extLst>
                </a:gridCol>
              </a:tblGrid>
              <a:tr h="203200">
                <a:tc>
                  <a:txBody>
                    <a:bodyPr/>
                    <a:lstStyle/>
                    <a:p>
                      <a:pPr algn="l" fontAlgn="b"/>
                      <a:r>
                        <a:rPr lang="it-IT" sz="800" b="0" i="0" u="none" strike="noStrike" dirty="0" smtClean="0">
                          <a:solidFill>
                            <a:srgbClr val="000000"/>
                          </a:solidFill>
                          <a:latin typeface="Segoe UI Light"/>
                        </a:rPr>
                        <a:t>15.1%</a:t>
                      </a:r>
                      <a:endParaRPr lang="it-IT" sz="800" b="0" i="0" u="none" strike="noStrike" dirty="0">
                        <a:solidFill>
                          <a:srgbClr val="000000"/>
                        </a:solidFill>
                        <a:latin typeface="Segoe UI Light"/>
                      </a:endParaRPr>
                    </a:p>
                  </a:txBody>
                  <a:tcPr marL="0" marR="0" marT="0" marB="0" anchor="b">
                    <a:lnL>
                      <a:noFill/>
                    </a:lnL>
                    <a:lnR>
                      <a:noFill/>
                    </a:lnR>
                    <a:lnT>
                      <a:noFill/>
                    </a:lnT>
                    <a:lnB>
                      <a:noFill/>
                    </a:lnB>
                    <a:noFill/>
                  </a:tcPr>
                </a:tc>
                <a:extLst>
                  <a:ext uri="{0D108BD9-81ED-4DB2-BD59-A6C34878D82A}">
                    <a16:rowId xmlns:a16="http://schemas.microsoft.com/office/drawing/2014/main" val="10000"/>
                  </a:ext>
                </a:extLst>
              </a:tr>
            </a:tbl>
          </a:graphicData>
        </a:graphic>
      </p:graphicFrame>
      <p:graphicFrame>
        <p:nvGraphicFramePr>
          <p:cNvPr id="14" name="Tabella 13"/>
          <p:cNvGraphicFramePr>
            <a:graphicFrameLocks noGrp="1"/>
          </p:cNvGraphicFramePr>
          <p:nvPr>
            <p:extLst>
              <p:ext uri="{D42A27DB-BD31-4B8C-83A1-F6EECF244321}">
                <p14:modId xmlns:p14="http://schemas.microsoft.com/office/powerpoint/2010/main" val="220616671"/>
              </p:ext>
            </p:extLst>
          </p:nvPr>
        </p:nvGraphicFramePr>
        <p:xfrm>
          <a:off x="6895631" y="2294260"/>
          <a:ext cx="385192" cy="203200"/>
        </p:xfrm>
        <a:graphic>
          <a:graphicData uri="http://schemas.openxmlformats.org/drawingml/2006/table">
            <a:tbl>
              <a:tblPr/>
              <a:tblGrid>
                <a:gridCol w="385192">
                  <a:extLst>
                    <a:ext uri="{9D8B030D-6E8A-4147-A177-3AD203B41FA5}">
                      <a16:colId xmlns:a16="http://schemas.microsoft.com/office/drawing/2014/main" val="20000"/>
                    </a:ext>
                  </a:extLst>
                </a:gridCol>
              </a:tblGrid>
              <a:tr h="203200">
                <a:tc>
                  <a:txBody>
                    <a:bodyPr/>
                    <a:lstStyle/>
                    <a:p>
                      <a:pPr algn="l" fontAlgn="b"/>
                      <a:r>
                        <a:rPr lang="it-IT" sz="800" b="0" i="0" u="none" strike="noStrike" dirty="0" smtClean="0">
                          <a:solidFill>
                            <a:srgbClr val="000000"/>
                          </a:solidFill>
                          <a:latin typeface="Segoe UI Light"/>
                        </a:rPr>
                        <a:t>14.7%</a:t>
                      </a:r>
                      <a:endParaRPr lang="it-IT" sz="800" b="0" i="0" u="none" strike="noStrike" dirty="0">
                        <a:solidFill>
                          <a:srgbClr val="000000"/>
                        </a:solidFill>
                        <a:latin typeface="Segoe UI Light"/>
                      </a:endParaRPr>
                    </a:p>
                  </a:txBody>
                  <a:tcPr marL="0" marR="0" marT="0" marB="0" anchor="b">
                    <a:lnL>
                      <a:noFill/>
                    </a:lnL>
                    <a:lnR>
                      <a:noFill/>
                    </a:lnR>
                    <a:lnT>
                      <a:noFill/>
                    </a:lnT>
                    <a:lnB>
                      <a:noFill/>
                    </a:lnB>
                    <a:noFill/>
                  </a:tcPr>
                </a:tc>
                <a:extLst>
                  <a:ext uri="{0D108BD9-81ED-4DB2-BD59-A6C34878D82A}">
                    <a16:rowId xmlns:a16="http://schemas.microsoft.com/office/drawing/2014/main" val="10000"/>
                  </a:ext>
                </a:extLst>
              </a:tr>
            </a:tbl>
          </a:graphicData>
        </a:graphic>
      </p:graphicFrame>
      <p:graphicFrame>
        <p:nvGraphicFramePr>
          <p:cNvPr id="15" name="Tabella 14"/>
          <p:cNvGraphicFramePr>
            <a:graphicFrameLocks noGrp="1"/>
          </p:cNvGraphicFramePr>
          <p:nvPr>
            <p:extLst>
              <p:ext uri="{D42A27DB-BD31-4B8C-83A1-F6EECF244321}">
                <p14:modId xmlns:p14="http://schemas.microsoft.com/office/powerpoint/2010/main" val="764676550"/>
              </p:ext>
            </p:extLst>
          </p:nvPr>
        </p:nvGraphicFramePr>
        <p:xfrm>
          <a:off x="6897641" y="2065412"/>
          <a:ext cx="432048" cy="203200"/>
        </p:xfrm>
        <a:graphic>
          <a:graphicData uri="http://schemas.openxmlformats.org/drawingml/2006/table">
            <a:tbl>
              <a:tblPr/>
              <a:tblGrid>
                <a:gridCol w="432048">
                  <a:extLst>
                    <a:ext uri="{9D8B030D-6E8A-4147-A177-3AD203B41FA5}">
                      <a16:colId xmlns:a16="http://schemas.microsoft.com/office/drawing/2014/main" val="20000"/>
                    </a:ext>
                  </a:extLst>
                </a:gridCol>
              </a:tblGrid>
              <a:tr h="203200">
                <a:tc>
                  <a:txBody>
                    <a:bodyPr/>
                    <a:lstStyle/>
                    <a:p>
                      <a:pPr algn="l" fontAlgn="b"/>
                      <a:r>
                        <a:rPr lang="it-IT" sz="800" b="0" i="0" u="none" strike="noStrike" dirty="0" smtClean="0">
                          <a:solidFill>
                            <a:srgbClr val="000000"/>
                          </a:solidFill>
                          <a:latin typeface="Segoe UI Light"/>
                        </a:rPr>
                        <a:t>11.5%</a:t>
                      </a:r>
                      <a:endParaRPr lang="it-IT" sz="800" b="0" i="0" u="none" strike="noStrike" dirty="0">
                        <a:solidFill>
                          <a:srgbClr val="000000"/>
                        </a:solidFill>
                        <a:latin typeface="Segoe UI Light"/>
                      </a:endParaRPr>
                    </a:p>
                  </a:txBody>
                  <a:tcPr marL="0" marR="0" marT="0" marB="0" anchor="b">
                    <a:lnL>
                      <a:noFill/>
                    </a:lnL>
                    <a:lnR>
                      <a:noFill/>
                    </a:lnR>
                    <a:lnT>
                      <a:noFill/>
                    </a:lnT>
                    <a:lnB>
                      <a:noFill/>
                    </a:lnB>
                    <a:noFill/>
                  </a:tcPr>
                </a:tc>
                <a:extLst>
                  <a:ext uri="{0D108BD9-81ED-4DB2-BD59-A6C34878D82A}">
                    <a16:rowId xmlns:a16="http://schemas.microsoft.com/office/drawing/2014/main" val="10000"/>
                  </a:ext>
                </a:extLst>
              </a:tr>
            </a:tbl>
          </a:graphicData>
        </a:graphic>
      </p:graphicFrame>
      <p:graphicFrame>
        <p:nvGraphicFramePr>
          <p:cNvPr id="18" name="Tabella 17"/>
          <p:cNvGraphicFramePr>
            <a:graphicFrameLocks noGrp="1"/>
          </p:cNvGraphicFramePr>
          <p:nvPr>
            <p:extLst>
              <p:ext uri="{D42A27DB-BD31-4B8C-83A1-F6EECF244321}">
                <p14:modId xmlns:p14="http://schemas.microsoft.com/office/powerpoint/2010/main" val="1604899219"/>
              </p:ext>
            </p:extLst>
          </p:nvPr>
        </p:nvGraphicFramePr>
        <p:xfrm>
          <a:off x="6909634" y="1862212"/>
          <a:ext cx="457200" cy="203200"/>
        </p:xfrm>
        <a:graphic>
          <a:graphicData uri="http://schemas.openxmlformats.org/drawingml/2006/table">
            <a:tbl>
              <a:tblPr/>
              <a:tblGrid>
                <a:gridCol w="457200">
                  <a:extLst>
                    <a:ext uri="{9D8B030D-6E8A-4147-A177-3AD203B41FA5}">
                      <a16:colId xmlns:a16="http://schemas.microsoft.com/office/drawing/2014/main" val="20000"/>
                    </a:ext>
                  </a:extLst>
                </a:gridCol>
              </a:tblGrid>
              <a:tr h="203200">
                <a:tc>
                  <a:txBody>
                    <a:bodyPr/>
                    <a:lstStyle/>
                    <a:p>
                      <a:pPr algn="l" fontAlgn="b"/>
                      <a:r>
                        <a:rPr lang="it-IT" sz="800" b="0" i="0" u="none" strike="noStrike" dirty="0" smtClean="0">
                          <a:solidFill>
                            <a:srgbClr val="000000"/>
                          </a:solidFill>
                          <a:latin typeface="Segoe UI Light"/>
                        </a:rPr>
                        <a:t>7.2%</a:t>
                      </a:r>
                      <a:endParaRPr lang="it-IT" sz="800" b="0" i="0" u="none" strike="noStrike" dirty="0">
                        <a:solidFill>
                          <a:srgbClr val="000000"/>
                        </a:solidFill>
                        <a:latin typeface="Segoe UI Light"/>
                      </a:endParaRPr>
                    </a:p>
                  </a:txBody>
                  <a:tcPr marL="0" marR="0" marT="0" marB="0" anchor="b">
                    <a:lnL>
                      <a:noFill/>
                    </a:lnL>
                    <a:lnR>
                      <a:noFill/>
                    </a:lnR>
                    <a:lnT>
                      <a:noFill/>
                    </a:lnT>
                    <a:lnB>
                      <a:noFill/>
                    </a:lnB>
                    <a:noFill/>
                  </a:tcPr>
                </a:tc>
                <a:extLst>
                  <a:ext uri="{0D108BD9-81ED-4DB2-BD59-A6C34878D82A}">
                    <a16:rowId xmlns:a16="http://schemas.microsoft.com/office/drawing/2014/main" val="10000"/>
                  </a:ext>
                </a:extLst>
              </a:tr>
            </a:tbl>
          </a:graphicData>
        </a:graphic>
      </p:graphicFrame>
      <p:graphicFrame>
        <p:nvGraphicFramePr>
          <p:cNvPr id="19" name="Tabella 18"/>
          <p:cNvGraphicFramePr>
            <a:graphicFrameLocks noGrp="1"/>
          </p:cNvGraphicFramePr>
          <p:nvPr>
            <p:extLst>
              <p:ext uri="{D42A27DB-BD31-4B8C-83A1-F6EECF244321}">
                <p14:modId xmlns:p14="http://schemas.microsoft.com/office/powerpoint/2010/main" val="670501996"/>
              </p:ext>
            </p:extLst>
          </p:nvPr>
        </p:nvGraphicFramePr>
        <p:xfrm>
          <a:off x="5724128" y="4526508"/>
          <a:ext cx="357758" cy="203200"/>
        </p:xfrm>
        <a:graphic>
          <a:graphicData uri="http://schemas.openxmlformats.org/drawingml/2006/table">
            <a:tbl>
              <a:tblPr/>
              <a:tblGrid>
                <a:gridCol w="357758">
                  <a:extLst>
                    <a:ext uri="{9D8B030D-6E8A-4147-A177-3AD203B41FA5}">
                      <a16:colId xmlns:a16="http://schemas.microsoft.com/office/drawing/2014/main" val="20000"/>
                    </a:ext>
                  </a:extLst>
                </a:gridCol>
              </a:tblGrid>
              <a:tr h="203200">
                <a:tc>
                  <a:txBody>
                    <a:bodyPr/>
                    <a:lstStyle/>
                    <a:p>
                      <a:pPr algn="l" fontAlgn="b"/>
                      <a:r>
                        <a:rPr lang="it-IT" sz="800" b="0" i="0" u="none" strike="noStrike" dirty="0" smtClean="0">
                          <a:solidFill>
                            <a:srgbClr val="000000"/>
                          </a:solidFill>
                          <a:latin typeface="Segoe UI Light"/>
                        </a:rPr>
                        <a:t>7.2</a:t>
                      </a:r>
                      <a:r>
                        <a:rPr lang="it-IT" sz="900" b="0" i="0" u="none" strike="noStrike" dirty="0" smtClean="0">
                          <a:solidFill>
                            <a:srgbClr val="000000"/>
                          </a:solidFill>
                          <a:latin typeface="Segoe UI Light"/>
                        </a:rPr>
                        <a:t>%</a:t>
                      </a:r>
                      <a:endParaRPr lang="it-IT" sz="900" b="0" i="0" u="none" strike="noStrike" dirty="0">
                        <a:solidFill>
                          <a:srgbClr val="000000"/>
                        </a:solidFill>
                        <a:latin typeface="Segoe UI Light"/>
                      </a:endParaRPr>
                    </a:p>
                  </a:txBody>
                  <a:tcPr marL="0" marR="0" marT="0" marB="0" anchor="b">
                    <a:lnL>
                      <a:noFill/>
                    </a:lnL>
                    <a:lnR>
                      <a:noFill/>
                    </a:lnR>
                    <a:lnT>
                      <a:noFill/>
                    </a:lnT>
                    <a:lnB>
                      <a:noFill/>
                    </a:lnB>
                    <a:noFill/>
                  </a:tcPr>
                </a:tc>
                <a:extLst>
                  <a:ext uri="{0D108BD9-81ED-4DB2-BD59-A6C34878D82A}">
                    <a16:rowId xmlns:a16="http://schemas.microsoft.com/office/drawing/2014/main" val="10000"/>
                  </a:ext>
                </a:extLst>
              </a:tr>
            </a:tbl>
          </a:graphicData>
        </a:graphic>
      </p:graphicFrame>
      <p:graphicFrame>
        <p:nvGraphicFramePr>
          <p:cNvPr id="20" name="Tabella 19"/>
          <p:cNvGraphicFramePr>
            <a:graphicFrameLocks noGrp="1"/>
          </p:cNvGraphicFramePr>
          <p:nvPr>
            <p:extLst>
              <p:ext uri="{D42A27DB-BD31-4B8C-83A1-F6EECF244321}">
                <p14:modId xmlns:p14="http://schemas.microsoft.com/office/powerpoint/2010/main" val="4202548212"/>
              </p:ext>
            </p:extLst>
          </p:nvPr>
        </p:nvGraphicFramePr>
        <p:xfrm>
          <a:off x="5724128" y="4166468"/>
          <a:ext cx="357758" cy="203200"/>
        </p:xfrm>
        <a:graphic>
          <a:graphicData uri="http://schemas.openxmlformats.org/drawingml/2006/table">
            <a:tbl>
              <a:tblPr/>
              <a:tblGrid>
                <a:gridCol w="357758">
                  <a:extLst>
                    <a:ext uri="{9D8B030D-6E8A-4147-A177-3AD203B41FA5}">
                      <a16:colId xmlns:a16="http://schemas.microsoft.com/office/drawing/2014/main" val="20000"/>
                    </a:ext>
                  </a:extLst>
                </a:gridCol>
              </a:tblGrid>
              <a:tr h="203200">
                <a:tc>
                  <a:txBody>
                    <a:bodyPr/>
                    <a:lstStyle/>
                    <a:p>
                      <a:pPr algn="l" fontAlgn="b"/>
                      <a:r>
                        <a:rPr lang="it-IT" sz="800" b="0" i="0" u="none" strike="noStrike" dirty="0" smtClean="0">
                          <a:solidFill>
                            <a:srgbClr val="000000"/>
                          </a:solidFill>
                          <a:latin typeface="Segoe UI Light"/>
                        </a:rPr>
                        <a:t>4.5%</a:t>
                      </a:r>
                      <a:endParaRPr lang="it-IT" sz="800" b="0" i="0" u="none" strike="noStrike" dirty="0">
                        <a:solidFill>
                          <a:srgbClr val="000000"/>
                        </a:solidFill>
                        <a:latin typeface="Segoe UI Light"/>
                      </a:endParaRPr>
                    </a:p>
                  </a:txBody>
                  <a:tcPr marL="0" marR="0" marT="0" marB="0" anchor="b">
                    <a:lnL>
                      <a:noFill/>
                    </a:lnL>
                    <a:lnR>
                      <a:noFill/>
                    </a:lnR>
                    <a:lnT>
                      <a:noFill/>
                    </a:lnT>
                    <a:lnB>
                      <a:noFill/>
                    </a:lnB>
                    <a:noFill/>
                  </a:tcPr>
                </a:tc>
                <a:extLst>
                  <a:ext uri="{0D108BD9-81ED-4DB2-BD59-A6C34878D82A}">
                    <a16:rowId xmlns:a16="http://schemas.microsoft.com/office/drawing/2014/main" val="10000"/>
                  </a:ext>
                </a:extLst>
              </a:tr>
            </a:tbl>
          </a:graphicData>
        </a:graphic>
      </p:graphicFrame>
      <p:graphicFrame>
        <p:nvGraphicFramePr>
          <p:cNvPr id="21" name="Tabella 20"/>
          <p:cNvGraphicFramePr>
            <a:graphicFrameLocks noGrp="1"/>
          </p:cNvGraphicFramePr>
          <p:nvPr>
            <p:extLst>
              <p:ext uri="{D42A27DB-BD31-4B8C-83A1-F6EECF244321}">
                <p14:modId xmlns:p14="http://schemas.microsoft.com/office/powerpoint/2010/main" val="2201767169"/>
              </p:ext>
            </p:extLst>
          </p:nvPr>
        </p:nvGraphicFramePr>
        <p:xfrm>
          <a:off x="5724128" y="3577580"/>
          <a:ext cx="429766" cy="203200"/>
        </p:xfrm>
        <a:graphic>
          <a:graphicData uri="http://schemas.openxmlformats.org/drawingml/2006/table">
            <a:tbl>
              <a:tblPr/>
              <a:tblGrid>
                <a:gridCol w="429766">
                  <a:extLst>
                    <a:ext uri="{9D8B030D-6E8A-4147-A177-3AD203B41FA5}">
                      <a16:colId xmlns:a16="http://schemas.microsoft.com/office/drawing/2014/main" val="20000"/>
                    </a:ext>
                  </a:extLst>
                </a:gridCol>
              </a:tblGrid>
              <a:tr h="203200">
                <a:tc>
                  <a:txBody>
                    <a:bodyPr/>
                    <a:lstStyle/>
                    <a:p>
                      <a:pPr algn="l" fontAlgn="b"/>
                      <a:r>
                        <a:rPr lang="it-IT" sz="800" b="0" i="0" u="none" strike="noStrike" dirty="0" smtClean="0">
                          <a:solidFill>
                            <a:srgbClr val="000000"/>
                          </a:solidFill>
                          <a:latin typeface="Segoe UI Light"/>
                        </a:rPr>
                        <a:t>13.9%</a:t>
                      </a:r>
                      <a:endParaRPr lang="it-IT" sz="800" b="0" i="0" u="none" strike="noStrike" dirty="0">
                        <a:solidFill>
                          <a:srgbClr val="000000"/>
                        </a:solidFill>
                        <a:latin typeface="Segoe UI Light"/>
                      </a:endParaRPr>
                    </a:p>
                  </a:txBody>
                  <a:tcPr marL="0" marR="0" marT="0" marB="0" anchor="b">
                    <a:lnL>
                      <a:noFill/>
                    </a:lnL>
                    <a:lnR>
                      <a:noFill/>
                    </a:lnR>
                    <a:lnT>
                      <a:noFill/>
                    </a:lnT>
                    <a:lnB>
                      <a:noFill/>
                    </a:lnB>
                    <a:noFill/>
                  </a:tcPr>
                </a:tc>
                <a:extLst>
                  <a:ext uri="{0D108BD9-81ED-4DB2-BD59-A6C34878D82A}">
                    <a16:rowId xmlns:a16="http://schemas.microsoft.com/office/drawing/2014/main" val="10000"/>
                  </a:ext>
                </a:extLst>
              </a:tr>
            </a:tbl>
          </a:graphicData>
        </a:graphic>
      </p:graphicFrame>
      <p:graphicFrame>
        <p:nvGraphicFramePr>
          <p:cNvPr id="22" name="Tabella 21"/>
          <p:cNvGraphicFramePr>
            <a:graphicFrameLocks noGrp="1"/>
          </p:cNvGraphicFramePr>
          <p:nvPr>
            <p:extLst>
              <p:ext uri="{D42A27DB-BD31-4B8C-83A1-F6EECF244321}">
                <p14:modId xmlns:p14="http://schemas.microsoft.com/office/powerpoint/2010/main" val="1062728254"/>
              </p:ext>
            </p:extLst>
          </p:nvPr>
        </p:nvGraphicFramePr>
        <p:xfrm>
          <a:off x="5724128" y="3374380"/>
          <a:ext cx="463996" cy="203200"/>
        </p:xfrm>
        <a:graphic>
          <a:graphicData uri="http://schemas.openxmlformats.org/drawingml/2006/table">
            <a:tbl>
              <a:tblPr/>
              <a:tblGrid>
                <a:gridCol w="463996">
                  <a:extLst>
                    <a:ext uri="{9D8B030D-6E8A-4147-A177-3AD203B41FA5}">
                      <a16:colId xmlns:a16="http://schemas.microsoft.com/office/drawing/2014/main" val="20000"/>
                    </a:ext>
                  </a:extLst>
                </a:gridCol>
              </a:tblGrid>
              <a:tr h="203200">
                <a:tc>
                  <a:txBody>
                    <a:bodyPr/>
                    <a:lstStyle/>
                    <a:p>
                      <a:pPr algn="l" fontAlgn="b"/>
                      <a:r>
                        <a:rPr lang="it-IT" sz="800" b="0" i="0" u="none" strike="noStrike" dirty="0" smtClean="0">
                          <a:solidFill>
                            <a:srgbClr val="000000"/>
                          </a:solidFill>
                          <a:latin typeface="Segoe UI Light"/>
                        </a:rPr>
                        <a:t>13.2%</a:t>
                      </a:r>
                      <a:endParaRPr lang="it-IT" sz="800" b="0" i="0" u="none" strike="noStrike" dirty="0">
                        <a:solidFill>
                          <a:srgbClr val="000000"/>
                        </a:solidFill>
                        <a:latin typeface="Segoe UI Light"/>
                      </a:endParaRPr>
                    </a:p>
                  </a:txBody>
                  <a:tcPr marL="0" marR="0" marT="0" marB="0" anchor="b">
                    <a:lnL>
                      <a:noFill/>
                    </a:lnL>
                    <a:lnR>
                      <a:noFill/>
                    </a:lnR>
                    <a:lnT>
                      <a:noFill/>
                    </a:lnT>
                    <a:lnB>
                      <a:noFill/>
                    </a:lnB>
                    <a:noFill/>
                  </a:tcPr>
                </a:tc>
                <a:extLst>
                  <a:ext uri="{0D108BD9-81ED-4DB2-BD59-A6C34878D82A}">
                    <a16:rowId xmlns:a16="http://schemas.microsoft.com/office/drawing/2014/main" val="10000"/>
                  </a:ext>
                </a:extLst>
              </a:tr>
            </a:tbl>
          </a:graphicData>
        </a:graphic>
      </p:graphicFrame>
      <p:graphicFrame>
        <p:nvGraphicFramePr>
          <p:cNvPr id="25" name="Tabella 24"/>
          <p:cNvGraphicFramePr>
            <a:graphicFrameLocks noGrp="1"/>
          </p:cNvGraphicFramePr>
          <p:nvPr>
            <p:extLst>
              <p:ext uri="{D42A27DB-BD31-4B8C-83A1-F6EECF244321}">
                <p14:modId xmlns:p14="http://schemas.microsoft.com/office/powerpoint/2010/main" val="2669607211"/>
              </p:ext>
            </p:extLst>
          </p:nvPr>
        </p:nvGraphicFramePr>
        <p:xfrm>
          <a:off x="5724128" y="3145532"/>
          <a:ext cx="357758" cy="203200"/>
        </p:xfrm>
        <a:graphic>
          <a:graphicData uri="http://schemas.openxmlformats.org/drawingml/2006/table">
            <a:tbl>
              <a:tblPr/>
              <a:tblGrid>
                <a:gridCol w="357758">
                  <a:extLst>
                    <a:ext uri="{9D8B030D-6E8A-4147-A177-3AD203B41FA5}">
                      <a16:colId xmlns:a16="http://schemas.microsoft.com/office/drawing/2014/main" val="20000"/>
                    </a:ext>
                  </a:extLst>
                </a:gridCol>
              </a:tblGrid>
              <a:tr h="203200">
                <a:tc>
                  <a:txBody>
                    <a:bodyPr/>
                    <a:lstStyle/>
                    <a:p>
                      <a:pPr algn="l" fontAlgn="b"/>
                      <a:r>
                        <a:rPr lang="it-IT" sz="800" b="0" i="0" u="none" strike="noStrike" dirty="0" smtClean="0">
                          <a:solidFill>
                            <a:srgbClr val="000000"/>
                          </a:solidFill>
                          <a:latin typeface="Segoe UI Light"/>
                        </a:rPr>
                        <a:t>10.5%</a:t>
                      </a:r>
                      <a:endParaRPr lang="it-IT" sz="800" b="0" i="0" u="none" strike="noStrike" dirty="0">
                        <a:solidFill>
                          <a:srgbClr val="000000"/>
                        </a:solidFill>
                        <a:latin typeface="Segoe UI Light"/>
                      </a:endParaRPr>
                    </a:p>
                  </a:txBody>
                  <a:tcPr marL="0" marR="0" marT="0" marB="0" anchor="b">
                    <a:lnL>
                      <a:noFill/>
                    </a:lnL>
                    <a:lnR>
                      <a:noFill/>
                    </a:lnR>
                    <a:lnT>
                      <a:noFill/>
                    </a:lnT>
                    <a:lnB>
                      <a:noFill/>
                    </a:lnB>
                    <a:noFill/>
                  </a:tcPr>
                </a:tc>
                <a:extLst>
                  <a:ext uri="{0D108BD9-81ED-4DB2-BD59-A6C34878D82A}">
                    <a16:rowId xmlns:a16="http://schemas.microsoft.com/office/drawing/2014/main" val="10000"/>
                  </a:ext>
                </a:extLst>
              </a:tr>
            </a:tbl>
          </a:graphicData>
        </a:graphic>
      </p:graphicFrame>
      <p:graphicFrame>
        <p:nvGraphicFramePr>
          <p:cNvPr id="26" name="Tabella 25"/>
          <p:cNvGraphicFramePr>
            <a:graphicFrameLocks noGrp="1"/>
          </p:cNvGraphicFramePr>
          <p:nvPr>
            <p:extLst>
              <p:ext uri="{D42A27DB-BD31-4B8C-83A1-F6EECF244321}">
                <p14:modId xmlns:p14="http://schemas.microsoft.com/office/powerpoint/2010/main" val="3600095874"/>
              </p:ext>
            </p:extLst>
          </p:nvPr>
        </p:nvGraphicFramePr>
        <p:xfrm>
          <a:off x="5724128" y="2994470"/>
          <a:ext cx="357758" cy="151062"/>
        </p:xfrm>
        <a:graphic>
          <a:graphicData uri="http://schemas.openxmlformats.org/drawingml/2006/table">
            <a:tbl>
              <a:tblPr/>
              <a:tblGrid>
                <a:gridCol w="357758">
                  <a:extLst>
                    <a:ext uri="{9D8B030D-6E8A-4147-A177-3AD203B41FA5}">
                      <a16:colId xmlns:a16="http://schemas.microsoft.com/office/drawing/2014/main" val="20000"/>
                    </a:ext>
                  </a:extLst>
                </a:gridCol>
              </a:tblGrid>
              <a:tr h="151062">
                <a:tc>
                  <a:txBody>
                    <a:bodyPr/>
                    <a:lstStyle/>
                    <a:p>
                      <a:pPr algn="l" fontAlgn="b"/>
                      <a:r>
                        <a:rPr lang="it-IT" sz="800" b="0" i="0" u="none" strike="noStrike" dirty="0" smtClean="0">
                          <a:solidFill>
                            <a:srgbClr val="000000"/>
                          </a:solidFill>
                          <a:latin typeface="Segoe UI Light"/>
                        </a:rPr>
                        <a:t>4.9%</a:t>
                      </a:r>
                      <a:endParaRPr lang="it-IT" sz="800" b="0" i="0" u="none" strike="noStrike" dirty="0">
                        <a:solidFill>
                          <a:srgbClr val="000000"/>
                        </a:solidFill>
                        <a:latin typeface="Segoe UI Light"/>
                      </a:endParaRPr>
                    </a:p>
                  </a:txBody>
                  <a:tcPr marL="0" marR="0" marT="0" marB="0" anchor="b">
                    <a:lnL>
                      <a:noFill/>
                    </a:lnL>
                    <a:lnR>
                      <a:noFill/>
                    </a:lnR>
                    <a:lnT>
                      <a:noFill/>
                    </a:lnT>
                    <a:lnB>
                      <a:noFill/>
                    </a:lnB>
                    <a:noFill/>
                  </a:tcPr>
                </a:tc>
                <a:extLst>
                  <a:ext uri="{0D108BD9-81ED-4DB2-BD59-A6C34878D82A}">
                    <a16:rowId xmlns:a16="http://schemas.microsoft.com/office/drawing/2014/main" val="10000"/>
                  </a:ext>
                </a:extLst>
              </a:tr>
            </a:tbl>
          </a:graphicData>
        </a:graphic>
      </p:graphicFrame>
      <p:graphicFrame>
        <p:nvGraphicFramePr>
          <p:cNvPr id="27" name="Tabella 26"/>
          <p:cNvGraphicFramePr>
            <a:graphicFrameLocks noGrp="1"/>
          </p:cNvGraphicFramePr>
          <p:nvPr>
            <p:extLst>
              <p:ext uri="{D42A27DB-BD31-4B8C-83A1-F6EECF244321}">
                <p14:modId xmlns:p14="http://schemas.microsoft.com/office/powerpoint/2010/main" val="2818935770"/>
              </p:ext>
            </p:extLst>
          </p:nvPr>
        </p:nvGraphicFramePr>
        <p:xfrm>
          <a:off x="5724128" y="2575942"/>
          <a:ext cx="429766" cy="209550"/>
        </p:xfrm>
        <a:graphic>
          <a:graphicData uri="http://schemas.openxmlformats.org/drawingml/2006/table">
            <a:tbl>
              <a:tblPr/>
              <a:tblGrid>
                <a:gridCol w="429766">
                  <a:extLst>
                    <a:ext uri="{9D8B030D-6E8A-4147-A177-3AD203B41FA5}">
                      <a16:colId xmlns:a16="http://schemas.microsoft.com/office/drawing/2014/main" val="20000"/>
                    </a:ext>
                  </a:extLst>
                </a:gridCol>
              </a:tblGrid>
              <a:tr h="209550">
                <a:tc>
                  <a:txBody>
                    <a:bodyPr/>
                    <a:lstStyle/>
                    <a:p>
                      <a:pPr algn="l" fontAlgn="b"/>
                      <a:r>
                        <a:rPr lang="it-IT" sz="800" b="1" i="0" u="none" strike="noStrike" dirty="0" smtClean="0">
                          <a:solidFill>
                            <a:srgbClr val="000000"/>
                          </a:solidFill>
                          <a:latin typeface="Segoe UI Semibold"/>
                        </a:rPr>
                        <a:t>6.8%</a:t>
                      </a:r>
                      <a:endParaRPr lang="it-IT" sz="800" b="1" i="0" u="none" strike="noStrike" dirty="0">
                        <a:solidFill>
                          <a:srgbClr val="000000"/>
                        </a:solidFill>
                        <a:latin typeface="Segoe UI Semibold"/>
                      </a:endParaRPr>
                    </a:p>
                  </a:txBody>
                  <a:tcPr marL="0" marR="0" marT="0" marB="0" anchor="b">
                    <a:lnL>
                      <a:noFill/>
                    </a:lnL>
                    <a:lnR>
                      <a:noFill/>
                    </a:lnR>
                    <a:lnT>
                      <a:noFill/>
                    </a:lnT>
                    <a:lnB>
                      <a:noFill/>
                    </a:lnB>
                    <a:noFill/>
                  </a:tcPr>
                </a:tc>
                <a:extLst>
                  <a:ext uri="{0D108BD9-81ED-4DB2-BD59-A6C34878D82A}">
                    <a16:rowId xmlns:a16="http://schemas.microsoft.com/office/drawing/2014/main" val="10000"/>
                  </a:ext>
                </a:extLst>
              </a:tr>
            </a:tbl>
          </a:graphicData>
        </a:graphic>
      </p:graphicFrame>
      <p:graphicFrame>
        <p:nvGraphicFramePr>
          <p:cNvPr id="28" name="Tabella 27"/>
          <p:cNvGraphicFramePr>
            <a:graphicFrameLocks noGrp="1"/>
          </p:cNvGraphicFramePr>
          <p:nvPr>
            <p:extLst>
              <p:ext uri="{D42A27DB-BD31-4B8C-83A1-F6EECF244321}">
                <p14:modId xmlns:p14="http://schemas.microsoft.com/office/powerpoint/2010/main" val="1142564388"/>
              </p:ext>
            </p:extLst>
          </p:nvPr>
        </p:nvGraphicFramePr>
        <p:xfrm>
          <a:off x="6913711" y="1561356"/>
          <a:ext cx="387102" cy="196292"/>
        </p:xfrm>
        <a:graphic>
          <a:graphicData uri="http://schemas.openxmlformats.org/drawingml/2006/table">
            <a:tbl>
              <a:tblPr/>
              <a:tblGrid>
                <a:gridCol w="387102">
                  <a:extLst>
                    <a:ext uri="{9D8B030D-6E8A-4147-A177-3AD203B41FA5}">
                      <a16:colId xmlns:a16="http://schemas.microsoft.com/office/drawing/2014/main" val="20000"/>
                    </a:ext>
                  </a:extLst>
                </a:gridCol>
              </a:tblGrid>
              <a:tr h="196292">
                <a:tc>
                  <a:txBody>
                    <a:bodyPr/>
                    <a:lstStyle/>
                    <a:p>
                      <a:pPr algn="l" fontAlgn="b"/>
                      <a:r>
                        <a:rPr lang="it-IT" sz="800" b="1" i="0" u="none" strike="noStrike" dirty="0" smtClean="0">
                          <a:solidFill>
                            <a:srgbClr val="000000"/>
                          </a:solidFill>
                          <a:latin typeface="Segoe UI Semibold"/>
                        </a:rPr>
                        <a:t>10.2%</a:t>
                      </a:r>
                      <a:endParaRPr lang="it-IT" sz="800" b="1" i="0" u="none" strike="noStrike" dirty="0">
                        <a:solidFill>
                          <a:srgbClr val="000000"/>
                        </a:solidFill>
                        <a:latin typeface="Segoe UI Semibold"/>
                      </a:endParaRPr>
                    </a:p>
                  </a:txBody>
                  <a:tcPr marL="0" marR="0" marT="0" marB="0" anchor="b">
                    <a:lnL>
                      <a:noFill/>
                    </a:lnL>
                    <a:lnR>
                      <a:noFill/>
                    </a:lnR>
                    <a:lnT>
                      <a:noFill/>
                    </a:lnT>
                    <a:lnB>
                      <a:noFill/>
                    </a:lnB>
                    <a:noFill/>
                  </a:tcPr>
                </a:tc>
                <a:extLst>
                  <a:ext uri="{0D108BD9-81ED-4DB2-BD59-A6C34878D82A}">
                    <a16:rowId xmlns:a16="http://schemas.microsoft.com/office/drawing/2014/main" val="10000"/>
                  </a:ext>
                </a:extLst>
              </a:tr>
            </a:tbl>
          </a:graphicData>
        </a:graphic>
      </p:graphicFrame>
      <p:graphicFrame>
        <p:nvGraphicFramePr>
          <p:cNvPr id="37" name="Tabella 36"/>
          <p:cNvGraphicFramePr>
            <a:graphicFrameLocks noGrp="1"/>
          </p:cNvGraphicFramePr>
          <p:nvPr>
            <p:extLst>
              <p:ext uri="{D42A27DB-BD31-4B8C-83A1-F6EECF244321}">
                <p14:modId xmlns:p14="http://schemas.microsoft.com/office/powerpoint/2010/main" val="538567245"/>
              </p:ext>
            </p:extLst>
          </p:nvPr>
        </p:nvGraphicFramePr>
        <p:xfrm>
          <a:off x="8028384" y="4441676"/>
          <a:ext cx="410344" cy="203200"/>
        </p:xfrm>
        <a:graphic>
          <a:graphicData uri="http://schemas.openxmlformats.org/drawingml/2006/table">
            <a:tbl>
              <a:tblPr/>
              <a:tblGrid>
                <a:gridCol w="410344">
                  <a:extLst>
                    <a:ext uri="{9D8B030D-6E8A-4147-A177-3AD203B41FA5}">
                      <a16:colId xmlns:a16="http://schemas.microsoft.com/office/drawing/2014/main" val="20000"/>
                    </a:ext>
                  </a:extLst>
                </a:gridCol>
              </a:tblGrid>
              <a:tr h="203200">
                <a:tc>
                  <a:txBody>
                    <a:bodyPr/>
                    <a:lstStyle/>
                    <a:p>
                      <a:pPr algn="l" fontAlgn="b"/>
                      <a:r>
                        <a:rPr lang="it-IT" sz="800" b="0" i="0" u="none" strike="noStrike" dirty="0" smtClean="0">
                          <a:solidFill>
                            <a:srgbClr val="000000"/>
                          </a:solidFill>
                          <a:latin typeface="Segoe UI Light"/>
                        </a:rPr>
                        <a:t>7.7%</a:t>
                      </a:r>
                      <a:endParaRPr lang="it-IT" sz="800" b="0" i="0" u="none" strike="noStrike" dirty="0">
                        <a:solidFill>
                          <a:srgbClr val="000000"/>
                        </a:solidFill>
                        <a:latin typeface="Segoe UI Light"/>
                      </a:endParaRPr>
                    </a:p>
                  </a:txBody>
                  <a:tcPr marL="0" marR="0" marT="0" marB="0" anchor="b">
                    <a:lnL>
                      <a:noFill/>
                    </a:lnL>
                    <a:lnR>
                      <a:noFill/>
                    </a:lnR>
                    <a:lnT>
                      <a:noFill/>
                    </a:lnT>
                    <a:lnB>
                      <a:noFill/>
                    </a:lnB>
                    <a:noFill/>
                  </a:tcPr>
                </a:tc>
                <a:extLst>
                  <a:ext uri="{0D108BD9-81ED-4DB2-BD59-A6C34878D82A}">
                    <a16:rowId xmlns:a16="http://schemas.microsoft.com/office/drawing/2014/main" val="10000"/>
                  </a:ext>
                </a:extLst>
              </a:tr>
            </a:tbl>
          </a:graphicData>
        </a:graphic>
      </p:graphicFrame>
      <p:graphicFrame>
        <p:nvGraphicFramePr>
          <p:cNvPr id="38" name="Tabella 37"/>
          <p:cNvGraphicFramePr>
            <a:graphicFrameLocks noGrp="1"/>
          </p:cNvGraphicFramePr>
          <p:nvPr>
            <p:extLst>
              <p:ext uri="{D42A27DB-BD31-4B8C-83A1-F6EECF244321}">
                <p14:modId xmlns:p14="http://schemas.microsoft.com/office/powerpoint/2010/main" val="2967268411"/>
              </p:ext>
            </p:extLst>
          </p:nvPr>
        </p:nvGraphicFramePr>
        <p:xfrm>
          <a:off x="8010652" y="3518396"/>
          <a:ext cx="504056" cy="203200"/>
        </p:xfrm>
        <a:graphic>
          <a:graphicData uri="http://schemas.openxmlformats.org/drawingml/2006/table">
            <a:tbl>
              <a:tblPr/>
              <a:tblGrid>
                <a:gridCol w="504056">
                  <a:extLst>
                    <a:ext uri="{9D8B030D-6E8A-4147-A177-3AD203B41FA5}">
                      <a16:colId xmlns:a16="http://schemas.microsoft.com/office/drawing/2014/main" val="20000"/>
                    </a:ext>
                  </a:extLst>
                </a:gridCol>
              </a:tblGrid>
              <a:tr h="203200">
                <a:tc>
                  <a:txBody>
                    <a:bodyPr/>
                    <a:lstStyle/>
                    <a:p>
                      <a:pPr algn="l" fontAlgn="b"/>
                      <a:r>
                        <a:rPr lang="it-IT" sz="800" b="0" i="0" u="none" strike="noStrike" dirty="0" smtClean="0">
                          <a:solidFill>
                            <a:srgbClr val="000000"/>
                          </a:solidFill>
                          <a:latin typeface="Segoe UI Light"/>
                        </a:rPr>
                        <a:t>9.6%</a:t>
                      </a:r>
                      <a:endParaRPr lang="it-IT" sz="800" b="0" i="0" u="none" strike="noStrike" dirty="0">
                        <a:solidFill>
                          <a:srgbClr val="000000"/>
                        </a:solidFill>
                        <a:latin typeface="Segoe UI Light"/>
                      </a:endParaRPr>
                    </a:p>
                  </a:txBody>
                  <a:tcPr marL="0" marR="0" marT="0" marB="0" anchor="b">
                    <a:lnL>
                      <a:noFill/>
                    </a:lnL>
                    <a:lnR>
                      <a:noFill/>
                    </a:lnR>
                    <a:lnT>
                      <a:noFill/>
                    </a:lnT>
                    <a:lnB>
                      <a:noFill/>
                    </a:lnB>
                    <a:noFill/>
                  </a:tcPr>
                </a:tc>
                <a:extLst>
                  <a:ext uri="{0D108BD9-81ED-4DB2-BD59-A6C34878D82A}">
                    <a16:rowId xmlns:a16="http://schemas.microsoft.com/office/drawing/2014/main" val="10000"/>
                  </a:ext>
                </a:extLst>
              </a:tr>
            </a:tbl>
          </a:graphicData>
        </a:graphic>
      </p:graphicFrame>
      <p:graphicFrame>
        <p:nvGraphicFramePr>
          <p:cNvPr id="39" name="Tabella 38"/>
          <p:cNvGraphicFramePr>
            <a:graphicFrameLocks noGrp="1"/>
          </p:cNvGraphicFramePr>
          <p:nvPr>
            <p:extLst>
              <p:ext uri="{D42A27DB-BD31-4B8C-83A1-F6EECF244321}">
                <p14:modId xmlns:p14="http://schemas.microsoft.com/office/powerpoint/2010/main" val="1523282465"/>
              </p:ext>
            </p:extLst>
          </p:nvPr>
        </p:nvGraphicFramePr>
        <p:xfrm>
          <a:off x="8009456" y="2641476"/>
          <a:ext cx="385192" cy="203200"/>
        </p:xfrm>
        <a:graphic>
          <a:graphicData uri="http://schemas.openxmlformats.org/drawingml/2006/table">
            <a:tbl>
              <a:tblPr/>
              <a:tblGrid>
                <a:gridCol w="385192">
                  <a:extLst>
                    <a:ext uri="{9D8B030D-6E8A-4147-A177-3AD203B41FA5}">
                      <a16:colId xmlns:a16="http://schemas.microsoft.com/office/drawing/2014/main" val="20000"/>
                    </a:ext>
                  </a:extLst>
                </a:gridCol>
              </a:tblGrid>
              <a:tr h="203200">
                <a:tc>
                  <a:txBody>
                    <a:bodyPr/>
                    <a:lstStyle/>
                    <a:p>
                      <a:pPr algn="l" fontAlgn="b"/>
                      <a:r>
                        <a:rPr lang="it-IT" sz="800" b="0" i="0" u="none" strike="noStrike" dirty="0" smtClean="0">
                          <a:solidFill>
                            <a:srgbClr val="000000"/>
                          </a:solidFill>
                          <a:latin typeface="Segoe UI Light"/>
                        </a:rPr>
                        <a:t>15.1%</a:t>
                      </a:r>
                      <a:endParaRPr lang="it-IT" sz="800" b="0" i="0" u="none" strike="noStrike" dirty="0">
                        <a:solidFill>
                          <a:srgbClr val="000000"/>
                        </a:solidFill>
                        <a:latin typeface="Segoe UI Light"/>
                      </a:endParaRPr>
                    </a:p>
                  </a:txBody>
                  <a:tcPr marL="0" marR="0" marT="0" marB="0" anchor="b">
                    <a:lnL>
                      <a:noFill/>
                    </a:lnL>
                    <a:lnR>
                      <a:noFill/>
                    </a:lnR>
                    <a:lnT>
                      <a:noFill/>
                    </a:lnT>
                    <a:lnB>
                      <a:noFill/>
                    </a:lnB>
                    <a:noFill/>
                  </a:tcPr>
                </a:tc>
                <a:extLst>
                  <a:ext uri="{0D108BD9-81ED-4DB2-BD59-A6C34878D82A}">
                    <a16:rowId xmlns:a16="http://schemas.microsoft.com/office/drawing/2014/main" val="10000"/>
                  </a:ext>
                </a:extLst>
              </a:tr>
            </a:tbl>
          </a:graphicData>
        </a:graphic>
      </p:graphicFrame>
      <p:graphicFrame>
        <p:nvGraphicFramePr>
          <p:cNvPr id="40" name="Tabella 39"/>
          <p:cNvGraphicFramePr>
            <a:graphicFrameLocks noGrp="1"/>
          </p:cNvGraphicFramePr>
          <p:nvPr>
            <p:extLst>
              <p:ext uri="{D42A27DB-BD31-4B8C-83A1-F6EECF244321}">
                <p14:modId xmlns:p14="http://schemas.microsoft.com/office/powerpoint/2010/main" val="3363803903"/>
              </p:ext>
            </p:extLst>
          </p:nvPr>
        </p:nvGraphicFramePr>
        <p:xfrm>
          <a:off x="8009456" y="2294260"/>
          <a:ext cx="385192" cy="203200"/>
        </p:xfrm>
        <a:graphic>
          <a:graphicData uri="http://schemas.openxmlformats.org/drawingml/2006/table">
            <a:tbl>
              <a:tblPr/>
              <a:tblGrid>
                <a:gridCol w="385192">
                  <a:extLst>
                    <a:ext uri="{9D8B030D-6E8A-4147-A177-3AD203B41FA5}">
                      <a16:colId xmlns:a16="http://schemas.microsoft.com/office/drawing/2014/main" val="20000"/>
                    </a:ext>
                  </a:extLst>
                </a:gridCol>
              </a:tblGrid>
              <a:tr h="203200">
                <a:tc>
                  <a:txBody>
                    <a:bodyPr/>
                    <a:lstStyle/>
                    <a:p>
                      <a:pPr algn="l" fontAlgn="b"/>
                      <a:r>
                        <a:rPr lang="it-IT" sz="800" b="0" i="0" u="none" strike="noStrike" dirty="0" smtClean="0">
                          <a:solidFill>
                            <a:srgbClr val="000000"/>
                          </a:solidFill>
                          <a:latin typeface="Segoe UI Light"/>
                        </a:rPr>
                        <a:t>14.7%</a:t>
                      </a:r>
                      <a:endParaRPr lang="it-IT" sz="800" b="0" i="0" u="none" strike="noStrike" dirty="0">
                        <a:solidFill>
                          <a:srgbClr val="000000"/>
                        </a:solidFill>
                        <a:latin typeface="Segoe UI Light"/>
                      </a:endParaRPr>
                    </a:p>
                  </a:txBody>
                  <a:tcPr marL="0" marR="0" marT="0" marB="0" anchor="b">
                    <a:lnL>
                      <a:noFill/>
                    </a:lnL>
                    <a:lnR>
                      <a:noFill/>
                    </a:lnR>
                    <a:lnT>
                      <a:noFill/>
                    </a:lnT>
                    <a:lnB>
                      <a:noFill/>
                    </a:lnB>
                    <a:noFill/>
                  </a:tcPr>
                </a:tc>
                <a:extLst>
                  <a:ext uri="{0D108BD9-81ED-4DB2-BD59-A6C34878D82A}">
                    <a16:rowId xmlns:a16="http://schemas.microsoft.com/office/drawing/2014/main" val="10000"/>
                  </a:ext>
                </a:extLst>
              </a:tr>
            </a:tbl>
          </a:graphicData>
        </a:graphic>
      </p:graphicFrame>
      <p:graphicFrame>
        <p:nvGraphicFramePr>
          <p:cNvPr id="41" name="Tabella 40"/>
          <p:cNvGraphicFramePr>
            <a:graphicFrameLocks noGrp="1"/>
          </p:cNvGraphicFramePr>
          <p:nvPr>
            <p:extLst>
              <p:ext uri="{D42A27DB-BD31-4B8C-83A1-F6EECF244321}">
                <p14:modId xmlns:p14="http://schemas.microsoft.com/office/powerpoint/2010/main" val="57189765"/>
              </p:ext>
            </p:extLst>
          </p:nvPr>
        </p:nvGraphicFramePr>
        <p:xfrm>
          <a:off x="8011466" y="2078236"/>
          <a:ext cx="432048" cy="203200"/>
        </p:xfrm>
        <a:graphic>
          <a:graphicData uri="http://schemas.openxmlformats.org/drawingml/2006/table">
            <a:tbl>
              <a:tblPr/>
              <a:tblGrid>
                <a:gridCol w="432048">
                  <a:extLst>
                    <a:ext uri="{9D8B030D-6E8A-4147-A177-3AD203B41FA5}">
                      <a16:colId xmlns:a16="http://schemas.microsoft.com/office/drawing/2014/main" val="20000"/>
                    </a:ext>
                  </a:extLst>
                </a:gridCol>
              </a:tblGrid>
              <a:tr h="203200">
                <a:tc>
                  <a:txBody>
                    <a:bodyPr/>
                    <a:lstStyle/>
                    <a:p>
                      <a:pPr algn="l" fontAlgn="b"/>
                      <a:r>
                        <a:rPr lang="it-IT" sz="800" b="0" i="0" u="none" strike="noStrike" dirty="0" smtClean="0">
                          <a:solidFill>
                            <a:srgbClr val="000000"/>
                          </a:solidFill>
                          <a:latin typeface="Segoe UI Light"/>
                        </a:rPr>
                        <a:t>11.0%</a:t>
                      </a:r>
                      <a:endParaRPr lang="it-IT" sz="800" b="0" i="0" u="none" strike="noStrike" dirty="0">
                        <a:solidFill>
                          <a:srgbClr val="000000"/>
                        </a:solidFill>
                        <a:latin typeface="Segoe UI Light"/>
                      </a:endParaRPr>
                    </a:p>
                  </a:txBody>
                  <a:tcPr marL="0" marR="0" marT="0" marB="0" anchor="b">
                    <a:lnL>
                      <a:noFill/>
                    </a:lnL>
                    <a:lnR>
                      <a:noFill/>
                    </a:lnR>
                    <a:lnT>
                      <a:noFill/>
                    </a:lnT>
                    <a:lnB>
                      <a:noFill/>
                    </a:lnB>
                    <a:noFill/>
                  </a:tcPr>
                </a:tc>
                <a:extLst>
                  <a:ext uri="{0D108BD9-81ED-4DB2-BD59-A6C34878D82A}">
                    <a16:rowId xmlns:a16="http://schemas.microsoft.com/office/drawing/2014/main" val="10000"/>
                  </a:ext>
                </a:extLst>
              </a:tr>
            </a:tbl>
          </a:graphicData>
        </a:graphic>
      </p:graphicFrame>
      <p:graphicFrame>
        <p:nvGraphicFramePr>
          <p:cNvPr id="42" name="Tabella 41"/>
          <p:cNvGraphicFramePr>
            <a:graphicFrameLocks noGrp="1"/>
          </p:cNvGraphicFramePr>
          <p:nvPr>
            <p:extLst>
              <p:ext uri="{D42A27DB-BD31-4B8C-83A1-F6EECF244321}">
                <p14:modId xmlns:p14="http://schemas.microsoft.com/office/powerpoint/2010/main" val="839955335"/>
              </p:ext>
            </p:extLst>
          </p:nvPr>
        </p:nvGraphicFramePr>
        <p:xfrm>
          <a:off x="8023459" y="1934220"/>
          <a:ext cx="457200" cy="203200"/>
        </p:xfrm>
        <a:graphic>
          <a:graphicData uri="http://schemas.openxmlformats.org/drawingml/2006/table">
            <a:tbl>
              <a:tblPr/>
              <a:tblGrid>
                <a:gridCol w="457200">
                  <a:extLst>
                    <a:ext uri="{9D8B030D-6E8A-4147-A177-3AD203B41FA5}">
                      <a16:colId xmlns:a16="http://schemas.microsoft.com/office/drawing/2014/main" val="20000"/>
                    </a:ext>
                  </a:extLst>
                </a:gridCol>
              </a:tblGrid>
              <a:tr h="203200">
                <a:tc>
                  <a:txBody>
                    <a:bodyPr/>
                    <a:lstStyle/>
                    <a:p>
                      <a:pPr algn="l" fontAlgn="b"/>
                      <a:r>
                        <a:rPr lang="it-IT" sz="800" b="0" i="0" u="none" strike="noStrike" dirty="0" smtClean="0">
                          <a:solidFill>
                            <a:srgbClr val="000000"/>
                          </a:solidFill>
                          <a:latin typeface="Segoe UI Light"/>
                        </a:rPr>
                        <a:t>3.6%</a:t>
                      </a:r>
                      <a:endParaRPr lang="it-IT" sz="800" b="0" i="0" u="none" strike="noStrike" dirty="0">
                        <a:solidFill>
                          <a:srgbClr val="000000"/>
                        </a:solidFill>
                        <a:latin typeface="Segoe UI Light"/>
                      </a:endParaRPr>
                    </a:p>
                  </a:txBody>
                  <a:tcPr marL="0" marR="0" marT="0" marB="0" anchor="b">
                    <a:lnL>
                      <a:noFill/>
                    </a:lnL>
                    <a:lnR>
                      <a:noFill/>
                    </a:lnR>
                    <a:lnT>
                      <a:noFill/>
                    </a:lnT>
                    <a:lnB>
                      <a:noFill/>
                    </a:lnB>
                    <a:noFill/>
                  </a:tcPr>
                </a:tc>
                <a:extLst>
                  <a:ext uri="{0D108BD9-81ED-4DB2-BD59-A6C34878D82A}">
                    <a16:rowId xmlns:a16="http://schemas.microsoft.com/office/drawing/2014/main" val="10000"/>
                  </a:ext>
                </a:extLst>
              </a:tr>
            </a:tbl>
          </a:graphicData>
        </a:graphic>
      </p:graphicFrame>
      <p:graphicFrame>
        <p:nvGraphicFramePr>
          <p:cNvPr id="43" name="Tabella 42"/>
          <p:cNvGraphicFramePr>
            <a:graphicFrameLocks noGrp="1"/>
          </p:cNvGraphicFramePr>
          <p:nvPr>
            <p:extLst>
              <p:ext uri="{D42A27DB-BD31-4B8C-83A1-F6EECF244321}">
                <p14:modId xmlns:p14="http://schemas.microsoft.com/office/powerpoint/2010/main" val="3112047927"/>
              </p:ext>
            </p:extLst>
          </p:nvPr>
        </p:nvGraphicFramePr>
        <p:xfrm>
          <a:off x="8028384" y="1705372"/>
          <a:ext cx="387102" cy="209550"/>
        </p:xfrm>
        <a:graphic>
          <a:graphicData uri="http://schemas.openxmlformats.org/drawingml/2006/table">
            <a:tbl>
              <a:tblPr/>
              <a:tblGrid>
                <a:gridCol w="387102">
                  <a:extLst>
                    <a:ext uri="{9D8B030D-6E8A-4147-A177-3AD203B41FA5}">
                      <a16:colId xmlns:a16="http://schemas.microsoft.com/office/drawing/2014/main" val="20000"/>
                    </a:ext>
                  </a:extLst>
                </a:gridCol>
              </a:tblGrid>
              <a:tr h="209550">
                <a:tc>
                  <a:txBody>
                    <a:bodyPr/>
                    <a:lstStyle/>
                    <a:p>
                      <a:pPr algn="l" fontAlgn="b"/>
                      <a:r>
                        <a:rPr lang="it-IT" sz="800" b="1" i="0" u="none" strike="noStrike" dirty="0" smtClean="0">
                          <a:solidFill>
                            <a:srgbClr val="000000"/>
                          </a:solidFill>
                          <a:latin typeface="Segoe UI Semibold"/>
                        </a:rPr>
                        <a:t>9.7%</a:t>
                      </a:r>
                      <a:endParaRPr lang="it-IT" sz="800" b="1" i="0" u="none" strike="noStrike" dirty="0">
                        <a:solidFill>
                          <a:srgbClr val="000000"/>
                        </a:solidFill>
                        <a:latin typeface="Segoe UI Semibold"/>
                      </a:endParaRPr>
                    </a:p>
                  </a:txBody>
                  <a:tcPr marL="0" marR="0" marT="0" marB="0" anchor="b">
                    <a:lnL>
                      <a:noFill/>
                    </a:lnL>
                    <a:lnR>
                      <a:noFill/>
                    </a:lnR>
                    <a:lnT>
                      <a:noFill/>
                    </a:lnT>
                    <a:lnB>
                      <a:noFill/>
                    </a:lnB>
                    <a:noFill/>
                  </a:tcPr>
                </a:tc>
                <a:extLst>
                  <a:ext uri="{0D108BD9-81ED-4DB2-BD59-A6C34878D82A}">
                    <a16:rowId xmlns:a16="http://schemas.microsoft.com/office/drawing/2014/main" val="10000"/>
                  </a:ext>
                </a:extLst>
              </a:tr>
            </a:tbl>
          </a:graphicData>
        </a:graphic>
      </p:graphicFrame>
      <p:sp>
        <p:nvSpPr>
          <p:cNvPr id="31" name="Rettangolo 30"/>
          <p:cNvSpPr/>
          <p:nvPr/>
        </p:nvSpPr>
        <p:spPr>
          <a:xfrm>
            <a:off x="5224427" y="2189683"/>
            <a:ext cx="1155509" cy="307777"/>
          </a:xfrm>
          <a:prstGeom prst="rect">
            <a:avLst/>
          </a:prstGeom>
        </p:spPr>
        <p:txBody>
          <a:bodyPr wrap="square">
            <a:spAutoFit/>
          </a:bodyPr>
          <a:lstStyle/>
          <a:p>
            <a:pPr algn="ctr"/>
            <a:r>
              <a:rPr lang="it-IT" sz="700" dirty="0" smtClean="0">
                <a:latin typeface="Segoe UI Semibold" pitchFamily="34" charset="0"/>
                <a:cs typeface="Segoe UI Semibold" pitchFamily="34" charset="0"/>
              </a:rPr>
              <a:t>% on BU </a:t>
            </a:r>
          </a:p>
          <a:p>
            <a:pPr algn="ctr"/>
            <a:r>
              <a:rPr lang="it-IT" sz="700" dirty="0" err="1" smtClean="0">
                <a:latin typeface="Segoe UI Semibold" pitchFamily="34" charset="0"/>
                <a:cs typeface="Segoe UI Semibold" pitchFamily="34" charset="0"/>
              </a:rPr>
              <a:t>revenues</a:t>
            </a:r>
            <a:endParaRPr lang="it-IT" sz="700" dirty="0">
              <a:latin typeface="Segoe UI Semibold" pitchFamily="34" charset="0"/>
              <a:cs typeface="Segoe UI Semibold" pitchFamily="34" charset="0"/>
            </a:endParaRPr>
          </a:p>
        </p:txBody>
      </p:sp>
      <p:sp>
        <p:nvSpPr>
          <p:cNvPr id="32" name="Rettangolo 31"/>
          <p:cNvSpPr/>
          <p:nvPr/>
        </p:nvSpPr>
        <p:spPr>
          <a:xfrm>
            <a:off x="6470483" y="1255131"/>
            <a:ext cx="1155509" cy="307777"/>
          </a:xfrm>
          <a:prstGeom prst="rect">
            <a:avLst/>
          </a:prstGeom>
        </p:spPr>
        <p:txBody>
          <a:bodyPr wrap="square">
            <a:spAutoFit/>
          </a:bodyPr>
          <a:lstStyle/>
          <a:p>
            <a:pPr algn="ctr"/>
            <a:r>
              <a:rPr lang="it-IT" sz="700" dirty="0" smtClean="0">
                <a:latin typeface="Segoe UI Semibold" pitchFamily="34" charset="0"/>
                <a:cs typeface="Segoe UI Semibold" pitchFamily="34" charset="0"/>
              </a:rPr>
              <a:t>% on BU </a:t>
            </a:r>
          </a:p>
          <a:p>
            <a:pPr algn="ctr"/>
            <a:r>
              <a:rPr lang="it-IT" sz="700" dirty="0" err="1" smtClean="0">
                <a:latin typeface="Segoe UI Semibold" pitchFamily="34" charset="0"/>
                <a:cs typeface="Segoe UI Semibold" pitchFamily="34" charset="0"/>
              </a:rPr>
              <a:t>revenues</a:t>
            </a:r>
            <a:endParaRPr lang="it-IT" sz="700" dirty="0">
              <a:latin typeface="Segoe UI Semibold" pitchFamily="34" charset="0"/>
              <a:cs typeface="Segoe UI Semibold" pitchFamily="34" charset="0"/>
            </a:endParaRPr>
          </a:p>
        </p:txBody>
      </p:sp>
      <p:sp>
        <p:nvSpPr>
          <p:cNvPr id="33" name="Rettangolo 32"/>
          <p:cNvSpPr/>
          <p:nvPr/>
        </p:nvSpPr>
        <p:spPr>
          <a:xfrm>
            <a:off x="7596336" y="1273324"/>
            <a:ext cx="1155509" cy="307777"/>
          </a:xfrm>
          <a:prstGeom prst="rect">
            <a:avLst/>
          </a:prstGeom>
        </p:spPr>
        <p:txBody>
          <a:bodyPr wrap="square">
            <a:spAutoFit/>
          </a:bodyPr>
          <a:lstStyle/>
          <a:p>
            <a:pPr algn="ctr"/>
            <a:r>
              <a:rPr lang="it-IT" sz="700" dirty="0" smtClean="0">
                <a:latin typeface="Segoe UI Semibold" pitchFamily="34" charset="0"/>
                <a:cs typeface="Segoe UI Semibold" pitchFamily="34" charset="0"/>
              </a:rPr>
              <a:t>% on BU </a:t>
            </a:r>
          </a:p>
          <a:p>
            <a:pPr algn="ctr"/>
            <a:r>
              <a:rPr lang="it-IT" sz="700" dirty="0" err="1" smtClean="0">
                <a:latin typeface="Segoe UI Semibold" pitchFamily="34" charset="0"/>
                <a:cs typeface="Segoe UI Semibold" pitchFamily="34" charset="0"/>
              </a:rPr>
              <a:t>revenues</a:t>
            </a:r>
            <a:endParaRPr lang="it-IT" sz="700" dirty="0">
              <a:latin typeface="Segoe UI Semibold" pitchFamily="34" charset="0"/>
              <a:cs typeface="Segoe UI Semibold" pitchFamily="34" charset="0"/>
            </a:endParaRPr>
          </a:p>
        </p:txBody>
      </p:sp>
      <p:sp>
        <p:nvSpPr>
          <p:cNvPr id="44" name="Ovale 43"/>
          <p:cNvSpPr/>
          <p:nvPr/>
        </p:nvSpPr>
        <p:spPr>
          <a:xfrm>
            <a:off x="6084168" y="1557777"/>
            <a:ext cx="648072" cy="363619"/>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it-IT" dirty="0" smtClean="0">
                <a:solidFill>
                  <a:schemeClr val="tx1"/>
                </a:solidFill>
                <a:latin typeface="Segoe UI Semibold" pitchFamily="34" charset="0"/>
                <a:cs typeface="Segoe UI Semibold" pitchFamily="34" charset="0"/>
              </a:rPr>
              <a:t>37</a:t>
            </a:r>
            <a:r>
              <a:rPr lang="it-IT" sz="1100" dirty="0" smtClean="0">
                <a:solidFill>
                  <a:schemeClr val="tx1"/>
                </a:solidFill>
                <a:latin typeface="Segoe UI Semibold" pitchFamily="34" charset="0"/>
                <a:cs typeface="Segoe UI Semibold" pitchFamily="34" charset="0"/>
              </a:rPr>
              <a:t>.8</a:t>
            </a:r>
            <a:endParaRPr lang="it-IT" sz="1100" dirty="0">
              <a:solidFill>
                <a:schemeClr val="tx1"/>
              </a:solidFill>
              <a:latin typeface="Segoe UI Semibold" pitchFamily="34" charset="0"/>
              <a:cs typeface="Segoe UI Semibold" pitchFamily="34" charset="0"/>
            </a:endParaRPr>
          </a:p>
        </p:txBody>
      </p:sp>
      <p:sp>
        <p:nvSpPr>
          <p:cNvPr id="46" name="Ovale 45"/>
          <p:cNvSpPr/>
          <p:nvPr/>
        </p:nvSpPr>
        <p:spPr>
          <a:xfrm>
            <a:off x="4932040" y="2713484"/>
            <a:ext cx="648072" cy="363619"/>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it-IT" dirty="0" smtClean="0">
                <a:solidFill>
                  <a:schemeClr val="tx1"/>
                </a:solidFill>
                <a:latin typeface="Segoe UI Semibold" pitchFamily="34" charset="0"/>
                <a:cs typeface="Segoe UI Semibold" pitchFamily="34" charset="0"/>
              </a:rPr>
              <a:t>23</a:t>
            </a:r>
            <a:r>
              <a:rPr lang="it-IT" sz="1100" dirty="0" smtClean="0">
                <a:solidFill>
                  <a:schemeClr val="tx1"/>
                </a:solidFill>
                <a:latin typeface="Segoe UI Semibold" pitchFamily="34" charset="0"/>
                <a:cs typeface="Segoe UI Semibold" pitchFamily="34" charset="0"/>
              </a:rPr>
              <a:t>.9</a:t>
            </a:r>
            <a:endParaRPr lang="it-IT" sz="1100" dirty="0">
              <a:solidFill>
                <a:schemeClr val="tx1"/>
              </a:solidFill>
              <a:latin typeface="Segoe UI Semibold" pitchFamily="34" charset="0"/>
              <a:cs typeface="Segoe UI Semibold" pitchFamily="34" charset="0"/>
            </a:endParaRPr>
          </a:p>
        </p:txBody>
      </p:sp>
      <p:sp>
        <p:nvSpPr>
          <p:cNvPr id="48" name="Ovale 47"/>
          <p:cNvSpPr/>
          <p:nvPr/>
        </p:nvSpPr>
        <p:spPr>
          <a:xfrm>
            <a:off x="7308304" y="1633364"/>
            <a:ext cx="648072" cy="360040"/>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it-IT" dirty="0" smtClean="0">
                <a:solidFill>
                  <a:schemeClr val="tx1"/>
                </a:solidFill>
                <a:latin typeface="Segoe UI Semibold" pitchFamily="34" charset="0"/>
                <a:cs typeface="Segoe UI Semibold" pitchFamily="34" charset="0"/>
              </a:rPr>
              <a:t>36.0</a:t>
            </a:r>
            <a:endParaRPr lang="it-IT" sz="1100" dirty="0">
              <a:solidFill>
                <a:schemeClr val="tx1"/>
              </a:solidFill>
              <a:latin typeface="Segoe UI Semibold" pitchFamily="34" charset="0"/>
              <a:cs typeface="Segoe UI Semibold" pitchFamily="34" charset="0"/>
            </a:endParaRPr>
          </a:p>
        </p:txBody>
      </p:sp>
      <p:graphicFrame>
        <p:nvGraphicFramePr>
          <p:cNvPr id="49" name="Tabella 48"/>
          <p:cNvGraphicFramePr>
            <a:graphicFrameLocks noGrp="1"/>
          </p:cNvGraphicFramePr>
          <p:nvPr>
            <p:extLst>
              <p:ext uri="{D42A27DB-BD31-4B8C-83A1-F6EECF244321}">
                <p14:modId xmlns:p14="http://schemas.microsoft.com/office/powerpoint/2010/main" val="3763370512"/>
              </p:ext>
            </p:extLst>
          </p:nvPr>
        </p:nvGraphicFramePr>
        <p:xfrm>
          <a:off x="5076056" y="1921396"/>
          <a:ext cx="648072" cy="222199"/>
        </p:xfrm>
        <a:graphic>
          <a:graphicData uri="http://schemas.openxmlformats.org/drawingml/2006/table">
            <a:tbl>
              <a:tblPr/>
              <a:tblGrid>
                <a:gridCol w="648072">
                  <a:extLst>
                    <a:ext uri="{9D8B030D-6E8A-4147-A177-3AD203B41FA5}">
                      <a16:colId xmlns:a16="http://schemas.microsoft.com/office/drawing/2014/main" val="20000"/>
                    </a:ext>
                  </a:extLst>
                </a:gridCol>
              </a:tblGrid>
              <a:tr h="222199">
                <a:tc>
                  <a:txBody>
                    <a:bodyPr/>
                    <a:lstStyle/>
                    <a:p>
                      <a:pPr algn="ctr" fontAlgn="b"/>
                      <a:r>
                        <a:rPr lang="it-IT" sz="1200" b="0" i="0" u="none" strike="noStrike" dirty="0" smtClean="0">
                          <a:solidFill>
                            <a:srgbClr val="00B050"/>
                          </a:solidFill>
                          <a:latin typeface="Segoe UI Semibold" pitchFamily="34" charset="0"/>
                          <a:cs typeface="Segoe UI Semibold" pitchFamily="34" charset="0"/>
                        </a:rPr>
                        <a:t>+58%</a:t>
                      </a:r>
                      <a:endParaRPr lang="it-IT" sz="1200" b="0" i="0" u="none" strike="noStrike" dirty="0">
                        <a:solidFill>
                          <a:srgbClr val="00B050"/>
                        </a:solidFill>
                        <a:latin typeface="Segoe UI Semibold" pitchFamily="34" charset="0"/>
                        <a:cs typeface="Segoe UI Semibold" pitchFamily="34" charset="0"/>
                      </a:endParaRP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10000"/>
                  </a:ext>
                </a:extLst>
              </a:tr>
            </a:tbl>
          </a:graphicData>
        </a:graphic>
      </p:graphicFrame>
      <p:sp>
        <p:nvSpPr>
          <p:cNvPr id="51" name="Segnaposto numero diapositiva 50"/>
          <p:cNvSpPr>
            <a:spLocks noGrp="1"/>
          </p:cNvSpPr>
          <p:nvPr>
            <p:ph type="sldNum" sz="quarter" idx="12"/>
          </p:nvPr>
        </p:nvSpPr>
        <p:spPr/>
        <p:txBody>
          <a:bodyPr/>
          <a:lstStyle/>
          <a:p>
            <a:fld id="{AA996104-5749-416D-BFAB-5B2B2D8F72AF}" type="slidenum">
              <a:rPr lang="it-IT" smtClean="0"/>
              <a:pPr/>
              <a:t>15</a:t>
            </a:fld>
            <a:endParaRPr lang="it-IT" dirty="0"/>
          </a:p>
        </p:txBody>
      </p:sp>
      <p:cxnSp>
        <p:nvCxnSpPr>
          <p:cNvPr id="54" name="Connettore 2 53"/>
          <p:cNvCxnSpPr/>
          <p:nvPr/>
        </p:nvCxnSpPr>
        <p:spPr>
          <a:xfrm flipV="1">
            <a:off x="5220072" y="1777380"/>
            <a:ext cx="792088" cy="864096"/>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p:cNvSpPr txBox="1">
            <a:spLocks/>
          </p:cNvSpPr>
          <p:nvPr/>
        </p:nvSpPr>
        <p:spPr>
          <a:xfrm>
            <a:off x="323528" y="0"/>
            <a:ext cx="8136904" cy="69726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it-IT" sz="2000" dirty="0" smtClean="0">
                <a:latin typeface="Segoe UI Semibold" pitchFamily="34" charset="0"/>
                <a:ea typeface="+mj-ea"/>
                <a:cs typeface="Segoe UI Semibold" pitchFamily="34" charset="0"/>
              </a:rPr>
              <a:t>EBIT AND NET PROFIT BREAKDOWN</a:t>
            </a:r>
            <a:endParaRPr kumimoji="0" lang="it-IT" sz="2000" b="0" i="0" u="none" strike="noStrike" kern="1200" cap="none" spc="0" normalizeH="0" baseline="0" noProof="0" dirty="0">
              <a:ln>
                <a:noFill/>
              </a:ln>
              <a:solidFill>
                <a:schemeClr val="tx1"/>
              </a:solidFill>
              <a:effectLst/>
              <a:uLnTx/>
              <a:uFillTx/>
              <a:latin typeface="Segoe UI Semibold" pitchFamily="34" charset="0"/>
              <a:ea typeface="+mj-ea"/>
              <a:cs typeface="Segoe UI Semibold" pitchFamily="34" charset="0"/>
            </a:endParaRPr>
          </a:p>
        </p:txBody>
      </p:sp>
      <p:sp>
        <p:nvSpPr>
          <p:cNvPr id="23" name="CasellaDiTesto 22"/>
          <p:cNvSpPr txBox="1"/>
          <p:nvPr/>
        </p:nvSpPr>
        <p:spPr>
          <a:xfrm>
            <a:off x="306016" y="913859"/>
            <a:ext cx="4392488" cy="4031873"/>
          </a:xfrm>
          <a:prstGeom prst="rect">
            <a:avLst/>
          </a:prstGeom>
          <a:solidFill>
            <a:schemeClr val="bg1"/>
          </a:solidFill>
        </p:spPr>
        <p:txBody>
          <a:bodyPr wrap="square" rtlCol="0">
            <a:spAutoFit/>
          </a:bodyPr>
          <a:lstStyle/>
          <a:p>
            <a:r>
              <a:rPr lang="en-US" sz="1600" dirty="0" smtClean="0">
                <a:latin typeface="Segoe UI Semibold" pitchFamily="34" charset="0"/>
                <a:cs typeface="Segoe UI Semibold" pitchFamily="34" charset="0"/>
              </a:rPr>
              <a:t>Same as for 1H 2020, EBIT </a:t>
            </a:r>
            <a:r>
              <a:rPr lang="en-US" sz="1600" dirty="0" smtClean="0">
                <a:latin typeface="Segoe UI Light" pitchFamily="34" charset="0"/>
                <a:cs typeface="Segoe UI Light" pitchFamily="34" charset="0"/>
              </a:rPr>
              <a:t>and </a:t>
            </a:r>
            <a:r>
              <a:rPr lang="en-US" sz="1600" dirty="0" smtClean="0">
                <a:latin typeface="Segoe UI Semibold" pitchFamily="34" charset="0"/>
                <a:cs typeface="Segoe UI Semibold" pitchFamily="34" charset="0"/>
              </a:rPr>
              <a:t>Net Income</a:t>
            </a:r>
            <a:r>
              <a:rPr lang="en-US" sz="1600" dirty="0" smtClean="0">
                <a:latin typeface="Segoe UI Light" pitchFamily="34" charset="0"/>
                <a:cs typeface="Segoe UI Light" pitchFamily="34" charset="0"/>
              </a:rPr>
              <a:t> were positively impacted by </a:t>
            </a:r>
            <a:r>
              <a:rPr lang="en-US" sz="1600" dirty="0" smtClean="0">
                <a:latin typeface="Segoe UI Semibold" pitchFamily="34" charset="0"/>
                <a:cs typeface="Segoe UI Semibold" pitchFamily="34" charset="0"/>
              </a:rPr>
              <a:t>€19.3 million of negative goodwill </a:t>
            </a:r>
            <a:r>
              <a:rPr lang="en-US" sz="1600" dirty="0" smtClean="0">
                <a:latin typeface="Segoe UI Light" pitchFamily="34" charset="0"/>
                <a:cs typeface="Segoe UI Light" pitchFamily="34" charset="0"/>
              </a:rPr>
              <a:t>arising from the CLI acquisition.</a:t>
            </a:r>
          </a:p>
          <a:p>
            <a:endParaRPr lang="en-US" sz="1600" dirty="0" smtClean="0">
              <a:latin typeface="Segoe UI Semibold" pitchFamily="34" charset="0"/>
              <a:cs typeface="Segoe UI Semibold" pitchFamily="34" charset="0"/>
            </a:endParaRPr>
          </a:p>
          <a:p>
            <a:r>
              <a:rPr lang="en-US" sz="1600" dirty="0" smtClean="0">
                <a:latin typeface="Segoe UI Semibold" pitchFamily="34" charset="0"/>
                <a:cs typeface="Segoe UI Semibold" pitchFamily="34" charset="0"/>
              </a:rPr>
              <a:t>EBIT</a:t>
            </a:r>
            <a:r>
              <a:rPr lang="en-US" sz="1600" dirty="0" smtClean="0">
                <a:latin typeface="Segoe UI Light" pitchFamily="34" charset="0"/>
                <a:cs typeface="Segoe UI Light" pitchFamily="34" charset="0"/>
              </a:rPr>
              <a:t>, excluding negative goodwill, amounted to </a:t>
            </a:r>
            <a:r>
              <a:rPr lang="en-US" sz="1600" dirty="0" smtClean="0">
                <a:latin typeface="Segoe UI Semibold" pitchFamily="34" charset="0"/>
                <a:cs typeface="Segoe UI Semibold" pitchFamily="34" charset="0"/>
              </a:rPr>
              <a:t>€ </a:t>
            </a:r>
            <a:r>
              <a:rPr lang="en-US" sz="1600" dirty="0" smtClean="0">
                <a:latin typeface="Segoe UI Semibold" pitchFamily="34" charset="0"/>
                <a:cs typeface="Segoe UI Semibold" pitchFamily="34" charset="0"/>
              </a:rPr>
              <a:t>37.9</a:t>
            </a:r>
            <a:r>
              <a:rPr lang="en-US" sz="1600" dirty="0" smtClean="0">
                <a:latin typeface="Segoe UI Semibold" pitchFamily="34" charset="0"/>
                <a:cs typeface="Segoe UI Semibold" pitchFamily="34" charset="0"/>
              </a:rPr>
              <a:t> </a:t>
            </a:r>
            <a:r>
              <a:rPr lang="en-US" sz="1600" dirty="0" smtClean="0">
                <a:latin typeface="Segoe UI Semibold" pitchFamily="34" charset="0"/>
                <a:cs typeface="Segoe UI Semibold" pitchFamily="34" charset="0"/>
              </a:rPr>
              <a:t>million</a:t>
            </a:r>
            <a:r>
              <a:rPr lang="en-US" sz="1600" dirty="0" smtClean="0">
                <a:latin typeface="Segoe UI Light" pitchFamily="34" charset="0"/>
                <a:cs typeface="Segoe UI Light" pitchFamily="34" charset="0"/>
              </a:rPr>
              <a:t> </a:t>
            </a:r>
            <a:r>
              <a:rPr lang="en-US" sz="1600" dirty="0" smtClean="0">
                <a:latin typeface="Segoe UI Light" pitchFamily="34" charset="0"/>
                <a:cs typeface="Segoe UI Light" pitchFamily="34" charset="0"/>
              </a:rPr>
              <a:t>compared </a:t>
            </a:r>
            <a:r>
              <a:rPr lang="en-US" sz="1600" dirty="0" smtClean="0">
                <a:latin typeface="Segoe UI Light" pitchFamily="34" charset="0"/>
                <a:cs typeface="Segoe UI Light" pitchFamily="34" charset="0"/>
              </a:rPr>
              <a:t>to € </a:t>
            </a:r>
            <a:r>
              <a:rPr lang="en-US" sz="1600" dirty="0" smtClean="0">
                <a:latin typeface="Segoe UI Light" pitchFamily="34" charset="0"/>
                <a:cs typeface="Segoe UI Light" pitchFamily="34" charset="0"/>
              </a:rPr>
              <a:t>5.6 </a:t>
            </a:r>
            <a:r>
              <a:rPr lang="en-US" sz="1600" dirty="0" smtClean="0">
                <a:latin typeface="Segoe UI Light" pitchFamily="34" charset="0"/>
                <a:cs typeface="Segoe UI Light" pitchFamily="34" charset="0"/>
              </a:rPr>
              <a:t>million at 30 </a:t>
            </a:r>
            <a:r>
              <a:rPr lang="en-US" sz="1600" dirty="0" smtClean="0">
                <a:latin typeface="Segoe UI Light" pitchFamily="34" charset="0"/>
                <a:cs typeface="Segoe UI Light" pitchFamily="34" charset="0"/>
              </a:rPr>
              <a:t>September 2019</a:t>
            </a:r>
            <a:r>
              <a:rPr lang="en-US" sz="1600" dirty="0" smtClean="0">
                <a:latin typeface="Segoe UI Semibold" pitchFamily="34" charset="0"/>
                <a:cs typeface="Segoe UI Semibold" pitchFamily="34" charset="0"/>
              </a:rPr>
              <a:t>. </a:t>
            </a:r>
            <a:endParaRPr lang="en-US" sz="1600" dirty="0" smtClean="0">
              <a:latin typeface="Segoe UI Semibold" pitchFamily="34" charset="0"/>
              <a:cs typeface="Segoe UI Semibold" pitchFamily="34" charset="0"/>
            </a:endParaRPr>
          </a:p>
          <a:p>
            <a:endParaRPr lang="en-US" sz="1600" dirty="0" smtClean="0">
              <a:latin typeface="Segoe UI Semibold" pitchFamily="34" charset="0"/>
              <a:cs typeface="Segoe UI Semibold" pitchFamily="34" charset="0"/>
            </a:endParaRPr>
          </a:p>
          <a:p>
            <a:r>
              <a:rPr lang="en-US" sz="1600" dirty="0" smtClean="0">
                <a:latin typeface="Segoe UI Semibold" pitchFamily="34" charset="0"/>
                <a:cs typeface="Segoe UI Semibold" pitchFamily="34" charset="0"/>
              </a:rPr>
              <a:t>Net profit </a:t>
            </a:r>
            <a:r>
              <a:rPr lang="en-US" sz="1600" dirty="0" smtClean="0">
                <a:latin typeface="Segoe UI Light" pitchFamily="34" charset="0"/>
                <a:cs typeface="Segoe UI Light" pitchFamily="34" charset="0"/>
              </a:rPr>
              <a:t>for the period was</a:t>
            </a:r>
            <a:r>
              <a:rPr lang="en-US" sz="1600" dirty="0" smtClean="0">
                <a:latin typeface="Segoe UI Semibold" pitchFamily="34" charset="0"/>
                <a:cs typeface="Segoe UI Semibold" pitchFamily="34" charset="0"/>
              </a:rPr>
              <a:t> €30.5m</a:t>
            </a:r>
            <a:r>
              <a:rPr lang="en-US" sz="1600" dirty="0" smtClean="0">
                <a:latin typeface="Segoe UI Light" pitchFamily="34" charset="0"/>
                <a:cs typeface="Segoe UI Light" pitchFamily="34" charset="0"/>
              </a:rPr>
              <a:t>. Excluding </a:t>
            </a:r>
            <a:r>
              <a:rPr lang="en-US" sz="1600" dirty="0" err="1" smtClean="0">
                <a:latin typeface="Segoe UI Light" pitchFamily="34" charset="0"/>
                <a:cs typeface="Segoe UI Light" pitchFamily="34" charset="0"/>
              </a:rPr>
              <a:t>badwill</a:t>
            </a:r>
            <a:r>
              <a:rPr lang="en-US" sz="1600" dirty="0" smtClean="0">
                <a:latin typeface="Segoe UI Light" pitchFamily="34" charset="0"/>
                <a:cs typeface="Segoe UI Light" pitchFamily="34" charset="0"/>
              </a:rPr>
              <a:t>, </a:t>
            </a:r>
            <a:r>
              <a:rPr lang="en-US" sz="1600" dirty="0" smtClean="0">
                <a:latin typeface="Segoe UI Semibold" pitchFamily="34" charset="0"/>
                <a:cs typeface="Segoe UI Semibold" pitchFamily="34" charset="0"/>
              </a:rPr>
              <a:t>adjusted net profit</a:t>
            </a:r>
            <a:r>
              <a:rPr lang="en-US" sz="1600" dirty="0" smtClean="0">
                <a:latin typeface="Segoe UI Light" pitchFamily="34" charset="0"/>
                <a:cs typeface="Segoe UI Light" pitchFamily="34" charset="0"/>
              </a:rPr>
              <a:t> was </a:t>
            </a:r>
            <a:r>
              <a:rPr lang="en-US" sz="1600" dirty="0" smtClean="0">
                <a:latin typeface="Segoe UI Semibold" pitchFamily="34" charset="0"/>
                <a:cs typeface="Segoe UI Semibold" pitchFamily="34" charset="0"/>
              </a:rPr>
              <a:t>€ 11.3 million </a:t>
            </a:r>
            <a:r>
              <a:rPr lang="en-US" sz="1600" dirty="0" smtClean="0">
                <a:latin typeface="Segoe UI Light" pitchFamily="34" charset="0"/>
                <a:cs typeface="Segoe UI Light" pitchFamily="34" charset="0"/>
              </a:rPr>
              <a:t>as opposed to € 2.15 million at September 2019. </a:t>
            </a:r>
          </a:p>
          <a:p>
            <a:endParaRPr lang="en-US" sz="1600" b="1" dirty="0" smtClean="0">
              <a:latin typeface="Segoe UI Light" pitchFamily="34" charset="0"/>
              <a:cs typeface="Segoe UI Light" pitchFamily="34" charset="0"/>
            </a:endParaRPr>
          </a:p>
          <a:p>
            <a:r>
              <a:rPr lang="en-US" sz="1600" dirty="0" smtClean="0">
                <a:latin typeface="Segoe UI Light" pitchFamily="34" charset="0"/>
                <a:cs typeface="Segoe UI Light" pitchFamily="34" charset="0"/>
              </a:rPr>
              <a:t>Net </a:t>
            </a:r>
            <a:r>
              <a:rPr lang="en-US" sz="1600" dirty="0" smtClean="0">
                <a:latin typeface="Segoe UI Light" pitchFamily="34" charset="0"/>
                <a:cs typeface="Segoe UI Light" pitchFamily="34" charset="0"/>
              </a:rPr>
              <a:t>Income is subject to </a:t>
            </a:r>
            <a:r>
              <a:rPr lang="en-US" sz="1600" dirty="0" smtClean="0">
                <a:latin typeface="Segoe UI Semibold" pitchFamily="34" charset="0"/>
                <a:cs typeface="Segoe UI Semibold" pitchFamily="34" charset="0"/>
              </a:rPr>
              <a:t>non-controlling interest</a:t>
            </a:r>
            <a:r>
              <a:rPr lang="en-US" sz="1600" dirty="0" smtClean="0">
                <a:latin typeface="Segoe UI Light" pitchFamily="34" charset="0"/>
                <a:cs typeface="Segoe UI Light" pitchFamily="34" charset="0"/>
              </a:rPr>
              <a:t>, equal to </a:t>
            </a:r>
            <a:r>
              <a:rPr lang="en-US" sz="1600" dirty="0" smtClean="0">
                <a:latin typeface="Segoe UI Semibold" panose="020B0702040204020203" pitchFamily="34" charset="0"/>
                <a:cs typeface="Segoe UI Semibold" panose="020B0702040204020203" pitchFamily="34" charset="0"/>
              </a:rPr>
              <a:t>€ </a:t>
            </a:r>
            <a:r>
              <a:rPr lang="en-US" sz="1600" dirty="0" smtClean="0">
                <a:latin typeface="Segoe UI Semibold" panose="020B0702040204020203" pitchFamily="34" charset="0"/>
                <a:cs typeface="Segoe UI Semibold" panose="020B0702040204020203" pitchFamily="34" charset="0"/>
              </a:rPr>
              <a:t>1.05 million</a:t>
            </a:r>
            <a:endParaRPr lang="en-US" sz="1600" dirty="0" smtClean="0">
              <a:latin typeface="Segoe UI Semibold" panose="020B0702040204020203" pitchFamily="34" charset="0"/>
              <a:cs typeface="Segoe UI Semibold" panose="020B0702040204020203" pitchFamily="34" charset="0"/>
            </a:endParaRPr>
          </a:p>
          <a:p>
            <a:endParaRPr lang="en-US" sz="1600" b="1" dirty="0" smtClean="0">
              <a:latin typeface="Segoe UI Light" pitchFamily="34" charset="0"/>
              <a:cs typeface="Segoe UI Light" pitchFamily="34" charset="0"/>
            </a:endParaRPr>
          </a:p>
        </p:txBody>
      </p:sp>
      <p:cxnSp>
        <p:nvCxnSpPr>
          <p:cNvPr id="24" name="Connettore 1 23"/>
          <p:cNvCxnSpPr/>
          <p:nvPr/>
        </p:nvCxnSpPr>
        <p:spPr>
          <a:xfrm>
            <a:off x="395536" y="553244"/>
            <a:ext cx="7416824"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49" name="Tabella 48"/>
          <p:cNvGraphicFramePr>
            <a:graphicFrameLocks noGrp="1"/>
          </p:cNvGraphicFramePr>
          <p:nvPr>
            <p:extLst>
              <p:ext uri="{D42A27DB-BD31-4B8C-83A1-F6EECF244321}">
                <p14:modId xmlns:p14="http://schemas.microsoft.com/office/powerpoint/2010/main" val="3763370512"/>
              </p:ext>
            </p:extLst>
          </p:nvPr>
        </p:nvGraphicFramePr>
        <p:xfrm>
          <a:off x="5220072" y="1921396"/>
          <a:ext cx="648072" cy="222199"/>
        </p:xfrm>
        <a:graphic>
          <a:graphicData uri="http://schemas.openxmlformats.org/drawingml/2006/table">
            <a:tbl>
              <a:tblPr/>
              <a:tblGrid>
                <a:gridCol w="648072">
                  <a:extLst>
                    <a:ext uri="{9D8B030D-6E8A-4147-A177-3AD203B41FA5}">
                      <a16:colId xmlns:a16="http://schemas.microsoft.com/office/drawing/2014/main" val="20000"/>
                    </a:ext>
                  </a:extLst>
                </a:gridCol>
              </a:tblGrid>
              <a:tr h="222199">
                <a:tc>
                  <a:txBody>
                    <a:bodyPr/>
                    <a:lstStyle/>
                    <a:p>
                      <a:pPr algn="ctr" fontAlgn="b"/>
                      <a:endParaRPr lang="it-IT" sz="1200" b="0" i="0" u="none" strike="noStrike" dirty="0">
                        <a:solidFill>
                          <a:srgbClr val="800000"/>
                        </a:solidFill>
                        <a:latin typeface="Segoe UI Semibold" pitchFamily="34" charset="0"/>
                        <a:cs typeface="Segoe UI Semibold" pitchFamily="34" charset="0"/>
                      </a:endParaRP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10000"/>
                  </a:ext>
                </a:extLst>
              </a:tr>
            </a:tbl>
          </a:graphicData>
        </a:graphic>
      </p:graphicFrame>
      <p:sp>
        <p:nvSpPr>
          <p:cNvPr id="15" name="Segnaposto numero diapositiva 14"/>
          <p:cNvSpPr>
            <a:spLocks noGrp="1"/>
          </p:cNvSpPr>
          <p:nvPr>
            <p:ph type="sldNum" sz="quarter" idx="12"/>
          </p:nvPr>
        </p:nvSpPr>
        <p:spPr/>
        <p:txBody>
          <a:bodyPr/>
          <a:lstStyle/>
          <a:p>
            <a:fld id="{AA996104-5749-416D-BFAB-5B2B2D8F72AF}" type="slidenum">
              <a:rPr lang="it-IT" smtClean="0"/>
              <a:pPr/>
              <a:t>16</a:t>
            </a:fld>
            <a:endParaRPr lang="it-IT" dirty="0"/>
          </a:p>
        </p:txBody>
      </p:sp>
      <p:graphicFrame>
        <p:nvGraphicFramePr>
          <p:cNvPr id="10" name="Tabella 9"/>
          <p:cNvGraphicFramePr>
            <a:graphicFrameLocks noGrp="1"/>
          </p:cNvGraphicFramePr>
          <p:nvPr>
            <p:extLst>
              <p:ext uri="{D42A27DB-BD31-4B8C-83A1-F6EECF244321}">
                <p14:modId xmlns:p14="http://schemas.microsoft.com/office/powerpoint/2010/main" val="2244360725"/>
              </p:ext>
            </p:extLst>
          </p:nvPr>
        </p:nvGraphicFramePr>
        <p:xfrm>
          <a:off x="4932040" y="553244"/>
          <a:ext cx="3888432" cy="4960524"/>
        </p:xfrm>
        <a:graphic>
          <a:graphicData uri="http://schemas.openxmlformats.org/drawingml/2006/table">
            <a:tbl>
              <a:tblPr>
                <a:tableStyleId>{2D5ABB26-0587-4C30-8999-92F81FD0307C}</a:tableStyleId>
              </a:tblPr>
              <a:tblGrid>
                <a:gridCol w="1751546">
                  <a:extLst>
                    <a:ext uri="{9D8B030D-6E8A-4147-A177-3AD203B41FA5}">
                      <a16:colId xmlns:a16="http://schemas.microsoft.com/office/drawing/2014/main" val="20000"/>
                    </a:ext>
                  </a:extLst>
                </a:gridCol>
                <a:gridCol w="860812">
                  <a:extLst>
                    <a:ext uri="{9D8B030D-6E8A-4147-A177-3AD203B41FA5}">
                      <a16:colId xmlns:a16="http://schemas.microsoft.com/office/drawing/2014/main" val="20001"/>
                    </a:ext>
                  </a:extLst>
                </a:gridCol>
                <a:gridCol w="1276074">
                  <a:extLst>
                    <a:ext uri="{9D8B030D-6E8A-4147-A177-3AD203B41FA5}">
                      <a16:colId xmlns:a16="http://schemas.microsoft.com/office/drawing/2014/main" val="20002"/>
                    </a:ext>
                  </a:extLst>
                </a:gridCol>
              </a:tblGrid>
              <a:tr h="292137">
                <a:tc rowSpan="2">
                  <a:txBody>
                    <a:bodyPr/>
                    <a:lstStyle/>
                    <a:p>
                      <a:pPr>
                        <a:lnSpc>
                          <a:spcPct val="115000"/>
                        </a:lnSpc>
                        <a:spcAft>
                          <a:spcPts val="0"/>
                        </a:spcAft>
                      </a:pPr>
                      <a:r>
                        <a:rPr lang="en-US" sz="900" noProof="0" dirty="0" smtClean="0">
                          <a:solidFill>
                            <a:schemeClr val="bg1"/>
                          </a:solidFill>
                          <a:latin typeface="Segoe UI Light" pitchFamily="34" charset="0"/>
                          <a:cs typeface="Segoe UI Light" pitchFamily="34" charset="0"/>
                        </a:rPr>
                        <a:t>(In € thousand)</a:t>
                      </a:r>
                      <a:endParaRPr lang="en-US" sz="900" noProof="0" dirty="0">
                        <a:solidFill>
                          <a:schemeClr val="bg1"/>
                        </a:solidFill>
                        <a:latin typeface="Segoe UI Light" pitchFamily="34" charset="0"/>
                        <a:ea typeface="Calibri"/>
                        <a:cs typeface="Segoe UI Light" pitchFamily="34" charset="0"/>
                      </a:endParaRPr>
                    </a:p>
                  </a:txBody>
                  <a:tcPr marL="44450" marR="44450" marT="0" marB="0" anchor="ctr">
                    <a:solidFill>
                      <a:schemeClr val="tx2"/>
                    </a:solidFill>
                  </a:tcPr>
                </a:tc>
                <a:tc gridSpan="2">
                  <a:txBody>
                    <a:bodyPr/>
                    <a:lstStyle/>
                    <a:p>
                      <a:pPr algn="ctr">
                        <a:lnSpc>
                          <a:spcPct val="115000"/>
                        </a:lnSpc>
                        <a:spcAft>
                          <a:spcPts val="0"/>
                        </a:spcAft>
                      </a:pPr>
                      <a:r>
                        <a:rPr lang="en-US" sz="900" noProof="0" dirty="0" smtClean="0">
                          <a:solidFill>
                            <a:schemeClr val="bg1"/>
                          </a:solidFill>
                          <a:latin typeface="Segoe UI Semibold" pitchFamily="34" charset="0"/>
                          <a:cs typeface="Segoe UI Semibold" pitchFamily="34" charset="0"/>
                        </a:rPr>
                        <a:t>Ended 30</a:t>
                      </a:r>
                      <a:r>
                        <a:rPr lang="en-US" sz="900" baseline="0" noProof="0" dirty="0" smtClean="0">
                          <a:solidFill>
                            <a:schemeClr val="bg1"/>
                          </a:solidFill>
                          <a:latin typeface="Segoe UI Semibold" pitchFamily="34" charset="0"/>
                          <a:cs typeface="Segoe UI Semibold" pitchFamily="34" charset="0"/>
                        </a:rPr>
                        <a:t> </a:t>
                      </a:r>
                      <a:r>
                        <a:rPr lang="en-US" sz="900" baseline="0" noProof="0" dirty="0" smtClean="0">
                          <a:solidFill>
                            <a:schemeClr val="bg1"/>
                          </a:solidFill>
                          <a:latin typeface="Segoe UI Semibold" pitchFamily="34" charset="0"/>
                          <a:cs typeface="Segoe UI Semibold" pitchFamily="34" charset="0"/>
                        </a:rPr>
                        <a:t>September</a:t>
                      </a:r>
                      <a:endParaRPr lang="en-US" sz="900" noProof="0" dirty="0">
                        <a:solidFill>
                          <a:schemeClr val="bg1"/>
                        </a:solidFill>
                        <a:latin typeface="Segoe UI Semibold" pitchFamily="34" charset="0"/>
                        <a:ea typeface="Calibri"/>
                        <a:cs typeface="Segoe UI Semibold" pitchFamily="34" charset="0"/>
                      </a:endParaRPr>
                    </a:p>
                  </a:txBody>
                  <a:tcPr marL="44450" marR="44450" marT="0" marB="0" anchor="ctr">
                    <a:solidFill>
                      <a:schemeClr val="tx2"/>
                    </a:solidFill>
                  </a:tcPr>
                </a:tc>
                <a:tc hMerge="1">
                  <a:txBody>
                    <a:bodyPr/>
                    <a:lstStyle/>
                    <a:p>
                      <a:endParaRPr lang="it-IT"/>
                    </a:p>
                  </a:txBody>
                  <a:tcPr/>
                </a:tc>
                <a:extLst>
                  <a:ext uri="{0D108BD9-81ED-4DB2-BD59-A6C34878D82A}">
                    <a16:rowId xmlns:a16="http://schemas.microsoft.com/office/drawing/2014/main" val="10000"/>
                  </a:ext>
                </a:extLst>
              </a:tr>
              <a:tr h="253186">
                <a:tc vMerge="1">
                  <a:txBody>
                    <a:bodyPr/>
                    <a:lstStyle/>
                    <a:p>
                      <a:endParaRPr lang="it-IT"/>
                    </a:p>
                  </a:txBody>
                  <a:tcPr/>
                </a:tc>
                <a:tc>
                  <a:txBody>
                    <a:bodyPr/>
                    <a:lstStyle/>
                    <a:p>
                      <a:pPr algn="ctr">
                        <a:lnSpc>
                          <a:spcPct val="115000"/>
                        </a:lnSpc>
                        <a:spcAft>
                          <a:spcPts val="0"/>
                        </a:spcAft>
                      </a:pPr>
                      <a:r>
                        <a:rPr lang="en-US" sz="900" noProof="0" smtClean="0">
                          <a:solidFill>
                            <a:schemeClr val="bg1"/>
                          </a:solidFill>
                          <a:latin typeface="Segoe UI Semibold" pitchFamily="34" charset="0"/>
                          <a:cs typeface="Segoe UI Semibold" pitchFamily="34" charset="0"/>
                        </a:rPr>
                        <a:t>2019</a:t>
                      </a:r>
                      <a:endParaRPr lang="en-US" sz="900" noProof="0">
                        <a:solidFill>
                          <a:schemeClr val="bg1"/>
                        </a:solidFill>
                        <a:latin typeface="Segoe UI Semibold" pitchFamily="34" charset="0"/>
                        <a:ea typeface="Calibri"/>
                        <a:cs typeface="Segoe UI Semibold" pitchFamily="34" charset="0"/>
                      </a:endParaRPr>
                    </a:p>
                  </a:txBody>
                  <a:tcPr marL="44450" marR="44450" marT="0" marB="0" anchor="ctr">
                    <a:solidFill>
                      <a:schemeClr val="tx2"/>
                    </a:solidFill>
                  </a:tcPr>
                </a:tc>
                <a:tc>
                  <a:txBody>
                    <a:bodyPr/>
                    <a:lstStyle/>
                    <a:p>
                      <a:pPr algn="ctr">
                        <a:lnSpc>
                          <a:spcPct val="115000"/>
                        </a:lnSpc>
                        <a:spcAft>
                          <a:spcPts val="0"/>
                        </a:spcAft>
                      </a:pPr>
                      <a:r>
                        <a:rPr lang="en-US" sz="900" noProof="0" smtClean="0">
                          <a:solidFill>
                            <a:schemeClr val="bg1"/>
                          </a:solidFill>
                          <a:latin typeface="Segoe UI Semibold" pitchFamily="34" charset="0"/>
                          <a:cs typeface="Segoe UI Semibold" pitchFamily="34" charset="0"/>
                        </a:rPr>
                        <a:t>2020</a:t>
                      </a:r>
                      <a:endParaRPr lang="en-US" sz="900" noProof="0">
                        <a:solidFill>
                          <a:schemeClr val="bg1"/>
                        </a:solidFill>
                        <a:latin typeface="Segoe UI Semibold" pitchFamily="34" charset="0"/>
                        <a:ea typeface="Calibri"/>
                        <a:cs typeface="Segoe UI Semibold" pitchFamily="34" charset="0"/>
                      </a:endParaRPr>
                    </a:p>
                  </a:txBody>
                  <a:tcPr marL="44450" marR="44450" marT="0" marB="0" anchor="ctr">
                    <a:solidFill>
                      <a:schemeClr val="tx2"/>
                    </a:solidFill>
                  </a:tcPr>
                </a:tc>
                <a:extLst>
                  <a:ext uri="{0D108BD9-81ED-4DB2-BD59-A6C34878D82A}">
                    <a16:rowId xmlns:a16="http://schemas.microsoft.com/office/drawing/2014/main" val="10001"/>
                  </a:ext>
                </a:extLst>
              </a:tr>
              <a:tr h="253186">
                <a:tc>
                  <a:txBody>
                    <a:bodyPr/>
                    <a:lstStyle/>
                    <a:p>
                      <a:pPr>
                        <a:lnSpc>
                          <a:spcPct val="115000"/>
                        </a:lnSpc>
                        <a:spcAft>
                          <a:spcPts val="0"/>
                        </a:spcAft>
                      </a:pPr>
                      <a:r>
                        <a:rPr lang="en-US" sz="900" noProof="0" smtClean="0">
                          <a:latin typeface="Segoe UI Light" pitchFamily="34" charset="0"/>
                          <a:cs typeface="Segoe UI Light" pitchFamily="34" charset="0"/>
                        </a:rPr>
                        <a:t>Revenues from clients’ contracts</a:t>
                      </a:r>
                      <a:endParaRPr lang="en-US" sz="900" noProof="0">
                        <a:latin typeface="Segoe UI Light" pitchFamily="34" charset="0"/>
                        <a:ea typeface="Calibri"/>
                        <a:cs typeface="Segoe UI Light" pitchFamily="34" charset="0"/>
                      </a:endParaRPr>
                    </a:p>
                  </a:txBody>
                  <a:tcPr marL="44450" marR="44450" marT="0" marB="0" anchor="b"/>
                </a:tc>
                <a:tc>
                  <a:txBody>
                    <a:bodyPr/>
                    <a:lstStyle/>
                    <a:p>
                      <a:pPr algn="r" fontAlgn="b"/>
                      <a:r>
                        <a:rPr lang="it-IT" sz="1100" b="0" i="0" u="none" strike="noStrike" dirty="0" smtClean="0">
                          <a:solidFill>
                            <a:schemeClr val="tx1"/>
                          </a:solidFill>
                          <a:effectLst/>
                          <a:latin typeface="Segoe UI Semibold" panose="020B0702040204020203" pitchFamily="34" charset="0"/>
                          <a:cs typeface="Segoe UI Semibold" panose="020B0702040204020203" pitchFamily="34" charset="0"/>
                        </a:rPr>
                        <a:t>353,595  </a:t>
                      </a:r>
                      <a:endParaRPr lang="it-IT" sz="1100" b="0" i="0" u="none" strike="noStrike" dirty="0">
                        <a:solidFill>
                          <a:schemeClr val="tx1"/>
                        </a:solidFill>
                        <a:effectLst/>
                        <a:latin typeface="Segoe UI Semibold" panose="020B0702040204020203" pitchFamily="34" charset="0"/>
                        <a:cs typeface="Segoe UI Semibold" panose="020B0702040204020203" pitchFamily="34" charset="0"/>
                      </a:endParaRPr>
                    </a:p>
                  </a:txBody>
                  <a:tcPr marL="0" marR="0" marT="0" marB="0" anchor="b"/>
                </a:tc>
                <a:tc>
                  <a:txBody>
                    <a:bodyPr/>
                    <a:lstStyle/>
                    <a:p>
                      <a:pPr algn="r" fontAlgn="b"/>
                      <a:r>
                        <a:rPr lang="it-IT" sz="1100" b="1" i="0" u="none" strike="noStrike" dirty="0" smtClean="0">
                          <a:solidFill>
                            <a:schemeClr val="tx1"/>
                          </a:solidFill>
                          <a:effectLst/>
                          <a:latin typeface="Segoe UI Semibold" panose="020B0702040204020203" pitchFamily="34" charset="0"/>
                          <a:cs typeface="Segoe UI Semibold" panose="020B0702040204020203" pitchFamily="34" charset="0"/>
                        </a:rPr>
                        <a:t>372,664  </a:t>
                      </a:r>
                      <a:endParaRPr lang="it-IT" sz="1100" b="1" i="0" u="none" strike="noStrike" dirty="0">
                        <a:solidFill>
                          <a:schemeClr val="tx1"/>
                        </a:solidFill>
                        <a:effectLst/>
                        <a:latin typeface="Segoe UI Semibold" panose="020B0702040204020203" pitchFamily="34" charset="0"/>
                        <a:cs typeface="Segoe UI Semibold" panose="020B0702040204020203" pitchFamily="34" charset="0"/>
                      </a:endParaRPr>
                    </a:p>
                  </a:txBody>
                  <a:tcPr marL="0" marR="0" marT="0" marB="0" anchor="b"/>
                </a:tc>
                <a:extLst>
                  <a:ext uri="{0D108BD9-81ED-4DB2-BD59-A6C34878D82A}">
                    <a16:rowId xmlns:a16="http://schemas.microsoft.com/office/drawing/2014/main" val="10002"/>
                  </a:ext>
                </a:extLst>
              </a:tr>
              <a:tr h="253186">
                <a:tc>
                  <a:txBody>
                    <a:bodyPr/>
                    <a:lstStyle/>
                    <a:p>
                      <a:pPr>
                        <a:lnSpc>
                          <a:spcPct val="115000"/>
                        </a:lnSpc>
                        <a:spcAft>
                          <a:spcPts val="0"/>
                        </a:spcAft>
                      </a:pPr>
                      <a:r>
                        <a:rPr lang="en-US" sz="900" noProof="0" smtClean="0">
                          <a:latin typeface="Segoe UI Light" pitchFamily="34" charset="0"/>
                          <a:cs typeface="Segoe UI Light" pitchFamily="34" charset="0"/>
                        </a:rPr>
                        <a:t>Cost of goods sold</a:t>
                      </a:r>
                      <a:endParaRPr lang="en-US" sz="900" noProof="0">
                        <a:latin typeface="Segoe UI Light" pitchFamily="34" charset="0"/>
                        <a:ea typeface="Calibri"/>
                        <a:cs typeface="Segoe UI Light" pitchFamily="34" charset="0"/>
                      </a:endParaRPr>
                    </a:p>
                  </a:txBody>
                  <a:tcPr marL="44450" marR="44450" marT="0" marB="0" anchor="b"/>
                </a:tc>
                <a:tc>
                  <a:txBody>
                    <a:bodyPr/>
                    <a:lstStyle/>
                    <a:p>
                      <a:pPr algn="r" fontAlgn="b"/>
                      <a:r>
                        <a:rPr lang="it-IT" sz="1100" b="0" i="0" u="none" strike="noStrike" dirty="0">
                          <a:solidFill>
                            <a:schemeClr val="tx1"/>
                          </a:solidFill>
                          <a:effectLst/>
                          <a:latin typeface="Segoe UI Light" panose="020B0502040204020203" pitchFamily="34" charset="0"/>
                        </a:rPr>
                        <a:t>-</a:t>
                      </a:r>
                      <a:r>
                        <a:rPr lang="it-IT" sz="1100" b="0" i="0" u="none" strike="noStrike" dirty="0" smtClean="0">
                          <a:solidFill>
                            <a:schemeClr val="tx1"/>
                          </a:solidFill>
                          <a:effectLst/>
                          <a:latin typeface="Segoe UI Light" panose="020B0502040204020203" pitchFamily="34" charset="0"/>
                        </a:rPr>
                        <a:t>283,338  </a:t>
                      </a:r>
                      <a:endParaRPr lang="it-IT" sz="1100" b="0" i="0" u="none" strike="noStrike" dirty="0">
                        <a:solidFill>
                          <a:schemeClr val="tx1"/>
                        </a:solidFill>
                        <a:effectLst/>
                        <a:latin typeface="Segoe UI Light" panose="020B0502040204020203" pitchFamily="34" charset="0"/>
                      </a:endParaRPr>
                    </a:p>
                  </a:txBody>
                  <a:tcPr marL="0" marR="0" marT="0" marB="0" anchor="b"/>
                </a:tc>
                <a:tc>
                  <a:txBody>
                    <a:bodyPr/>
                    <a:lstStyle/>
                    <a:p>
                      <a:pPr algn="r" fontAlgn="b"/>
                      <a:r>
                        <a:rPr lang="it-IT" sz="1100" b="0" i="0" u="none" strike="noStrike" dirty="0">
                          <a:solidFill>
                            <a:schemeClr val="tx1"/>
                          </a:solidFill>
                          <a:effectLst/>
                          <a:latin typeface="Segoe UI Light" panose="020B0502040204020203" pitchFamily="34" charset="0"/>
                        </a:rPr>
                        <a:t>-</a:t>
                      </a:r>
                      <a:r>
                        <a:rPr lang="it-IT" sz="1100" b="0" i="0" u="none" strike="noStrike" dirty="0" smtClean="0">
                          <a:solidFill>
                            <a:schemeClr val="tx1"/>
                          </a:solidFill>
                          <a:effectLst/>
                          <a:latin typeface="Segoe UI Light" panose="020B0502040204020203" pitchFamily="34" charset="0"/>
                        </a:rPr>
                        <a:t>288,479  </a:t>
                      </a:r>
                      <a:endParaRPr lang="it-IT" sz="1100" b="0" i="0" u="none" strike="noStrike" dirty="0">
                        <a:solidFill>
                          <a:schemeClr val="tx1"/>
                        </a:solidFill>
                        <a:effectLst/>
                        <a:latin typeface="Segoe UI Light" panose="020B0502040204020203" pitchFamily="34" charset="0"/>
                      </a:endParaRPr>
                    </a:p>
                  </a:txBody>
                  <a:tcPr marL="0" marR="0" marT="0" marB="0" anchor="b"/>
                </a:tc>
                <a:extLst>
                  <a:ext uri="{0D108BD9-81ED-4DB2-BD59-A6C34878D82A}">
                    <a16:rowId xmlns:a16="http://schemas.microsoft.com/office/drawing/2014/main" val="10003"/>
                  </a:ext>
                </a:extLst>
              </a:tr>
              <a:tr h="253186">
                <a:tc>
                  <a:txBody>
                    <a:bodyPr/>
                    <a:lstStyle/>
                    <a:p>
                      <a:pPr>
                        <a:lnSpc>
                          <a:spcPct val="115000"/>
                        </a:lnSpc>
                        <a:spcAft>
                          <a:spcPts val="0"/>
                        </a:spcAft>
                      </a:pPr>
                      <a:r>
                        <a:rPr lang="en-US" sz="900" noProof="0" smtClean="0">
                          <a:latin typeface="Segoe UI Semibold" pitchFamily="34" charset="0"/>
                          <a:cs typeface="Segoe UI Semibold" pitchFamily="34" charset="0"/>
                        </a:rPr>
                        <a:t>Gross margin</a:t>
                      </a:r>
                      <a:endParaRPr lang="en-US" sz="900" noProof="0">
                        <a:latin typeface="Segoe UI Semibold" pitchFamily="34" charset="0"/>
                        <a:ea typeface="Calibri"/>
                        <a:cs typeface="Segoe UI Semibold" pitchFamily="34" charset="0"/>
                      </a:endParaRPr>
                    </a:p>
                  </a:txBody>
                  <a:tcPr marL="44450" marR="44450" marT="0" marB="0" anchor="b">
                    <a:solidFill>
                      <a:schemeClr val="bg2"/>
                    </a:solidFill>
                  </a:tcPr>
                </a:tc>
                <a:tc>
                  <a:txBody>
                    <a:bodyPr/>
                    <a:lstStyle/>
                    <a:p>
                      <a:pPr algn="r" fontAlgn="b"/>
                      <a:r>
                        <a:rPr lang="it-IT" sz="1100" b="0" i="0" u="none" strike="noStrike" dirty="0" smtClean="0">
                          <a:solidFill>
                            <a:schemeClr val="tx1"/>
                          </a:solidFill>
                          <a:effectLst/>
                          <a:latin typeface="Segoe UI Light" panose="020B0502040204020203" pitchFamily="34" charset="0"/>
                        </a:rPr>
                        <a:t>70,257  </a:t>
                      </a:r>
                      <a:endParaRPr lang="it-IT" sz="1100" b="0" i="0" u="none" strike="noStrike" dirty="0">
                        <a:solidFill>
                          <a:schemeClr val="tx1"/>
                        </a:solidFill>
                        <a:effectLst/>
                        <a:latin typeface="Segoe UI Light" panose="020B0502040204020203" pitchFamily="34" charset="0"/>
                      </a:endParaRPr>
                    </a:p>
                  </a:txBody>
                  <a:tcPr marL="0" marR="0" marT="0" marB="0" anchor="b">
                    <a:solidFill>
                      <a:schemeClr val="bg2"/>
                    </a:solidFill>
                  </a:tcPr>
                </a:tc>
                <a:tc>
                  <a:txBody>
                    <a:bodyPr/>
                    <a:lstStyle/>
                    <a:p>
                      <a:pPr algn="r" fontAlgn="b"/>
                      <a:r>
                        <a:rPr lang="it-IT" sz="1100" b="0" i="0" u="none" strike="noStrike" dirty="0" smtClean="0">
                          <a:solidFill>
                            <a:schemeClr val="tx1"/>
                          </a:solidFill>
                          <a:effectLst/>
                          <a:latin typeface="Segoe UI Light" panose="020B0502040204020203" pitchFamily="34" charset="0"/>
                        </a:rPr>
                        <a:t>84,185  </a:t>
                      </a:r>
                      <a:endParaRPr lang="it-IT" sz="1100" b="0" i="0" u="none" strike="noStrike" dirty="0">
                        <a:solidFill>
                          <a:schemeClr val="tx1"/>
                        </a:solidFill>
                        <a:effectLst/>
                        <a:latin typeface="Segoe UI Light" panose="020B0502040204020203" pitchFamily="34" charset="0"/>
                      </a:endParaRPr>
                    </a:p>
                  </a:txBody>
                  <a:tcPr marL="0" marR="0" marT="0" marB="0" anchor="b">
                    <a:solidFill>
                      <a:schemeClr val="bg2"/>
                    </a:solidFill>
                  </a:tcPr>
                </a:tc>
                <a:extLst>
                  <a:ext uri="{0D108BD9-81ED-4DB2-BD59-A6C34878D82A}">
                    <a16:rowId xmlns:a16="http://schemas.microsoft.com/office/drawing/2014/main" val="10004"/>
                  </a:ext>
                </a:extLst>
              </a:tr>
              <a:tr h="253186">
                <a:tc>
                  <a:txBody>
                    <a:bodyPr/>
                    <a:lstStyle/>
                    <a:p>
                      <a:pPr>
                        <a:lnSpc>
                          <a:spcPct val="115000"/>
                        </a:lnSpc>
                        <a:spcAft>
                          <a:spcPts val="0"/>
                        </a:spcAft>
                      </a:pPr>
                      <a:r>
                        <a:rPr lang="en-US" sz="900" noProof="0" smtClean="0">
                          <a:latin typeface="Segoe UI Light" pitchFamily="34" charset="0"/>
                          <a:cs typeface="Segoe UI Light" pitchFamily="34" charset="0"/>
                        </a:rPr>
                        <a:t>Sales and distribution expenses</a:t>
                      </a:r>
                      <a:endParaRPr lang="en-US" sz="900" noProof="0">
                        <a:latin typeface="Segoe UI Light" pitchFamily="34" charset="0"/>
                        <a:ea typeface="Calibri"/>
                        <a:cs typeface="Segoe UI Light" pitchFamily="34" charset="0"/>
                      </a:endParaRPr>
                    </a:p>
                  </a:txBody>
                  <a:tcPr marL="44450" marR="44450" marT="0" marB="0" anchor="b"/>
                </a:tc>
                <a:tc>
                  <a:txBody>
                    <a:bodyPr/>
                    <a:lstStyle/>
                    <a:p>
                      <a:pPr algn="r" fontAlgn="b"/>
                      <a:r>
                        <a:rPr lang="it-IT" sz="1100" b="0" i="0" u="none" strike="noStrike" dirty="0">
                          <a:solidFill>
                            <a:schemeClr val="tx1"/>
                          </a:solidFill>
                          <a:effectLst/>
                          <a:latin typeface="Segoe UI Light" panose="020B0502040204020203" pitchFamily="34" charset="0"/>
                        </a:rPr>
                        <a:t>-</a:t>
                      </a:r>
                      <a:r>
                        <a:rPr lang="it-IT" sz="1100" b="0" i="0" u="none" strike="noStrike" dirty="0" smtClean="0">
                          <a:solidFill>
                            <a:schemeClr val="tx1"/>
                          </a:solidFill>
                          <a:effectLst/>
                          <a:latin typeface="Segoe UI Light" panose="020B0502040204020203" pitchFamily="34" charset="0"/>
                        </a:rPr>
                        <a:t>45,792  </a:t>
                      </a:r>
                      <a:endParaRPr lang="it-IT" sz="1100" b="0" i="0" u="none" strike="noStrike" dirty="0">
                        <a:solidFill>
                          <a:schemeClr val="tx1"/>
                        </a:solidFill>
                        <a:effectLst/>
                        <a:latin typeface="Segoe UI Light" panose="020B0502040204020203" pitchFamily="34" charset="0"/>
                      </a:endParaRPr>
                    </a:p>
                  </a:txBody>
                  <a:tcPr marL="0" marR="0" marT="0" marB="0" anchor="b"/>
                </a:tc>
                <a:tc>
                  <a:txBody>
                    <a:bodyPr/>
                    <a:lstStyle/>
                    <a:p>
                      <a:pPr algn="r" fontAlgn="b"/>
                      <a:r>
                        <a:rPr lang="it-IT" sz="1100" b="0" i="0" u="none" strike="noStrike" dirty="0">
                          <a:solidFill>
                            <a:schemeClr val="tx1"/>
                          </a:solidFill>
                          <a:effectLst/>
                          <a:latin typeface="Segoe UI Light" panose="020B0502040204020203" pitchFamily="34" charset="0"/>
                        </a:rPr>
                        <a:t>-</a:t>
                      </a:r>
                      <a:r>
                        <a:rPr lang="it-IT" sz="1100" b="0" i="0" u="none" strike="noStrike" dirty="0" smtClean="0">
                          <a:solidFill>
                            <a:schemeClr val="tx1"/>
                          </a:solidFill>
                          <a:effectLst/>
                          <a:latin typeface="Segoe UI Light" panose="020B0502040204020203" pitchFamily="34" charset="0"/>
                        </a:rPr>
                        <a:t>46,756  </a:t>
                      </a:r>
                      <a:endParaRPr lang="it-IT" sz="1100" b="0" i="0" u="none" strike="noStrike" dirty="0">
                        <a:solidFill>
                          <a:schemeClr val="tx1"/>
                        </a:solidFill>
                        <a:effectLst/>
                        <a:latin typeface="Segoe UI Light" panose="020B0502040204020203" pitchFamily="34" charset="0"/>
                      </a:endParaRPr>
                    </a:p>
                  </a:txBody>
                  <a:tcPr marL="0" marR="0" marT="0" marB="0" anchor="b"/>
                </a:tc>
                <a:extLst>
                  <a:ext uri="{0D108BD9-81ED-4DB2-BD59-A6C34878D82A}">
                    <a16:rowId xmlns:a16="http://schemas.microsoft.com/office/drawing/2014/main" val="10005"/>
                  </a:ext>
                </a:extLst>
              </a:tr>
              <a:tr h="253186">
                <a:tc>
                  <a:txBody>
                    <a:bodyPr/>
                    <a:lstStyle/>
                    <a:p>
                      <a:pPr>
                        <a:lnSpc>
                          <a:spcPct val="115000"/>
                        </a:lnSpc>
                        <a:spcAft>
                          <a:spcPts val="0"/>
                        </a:spcAft>
                      </a:pPr>
                      <a:r>
                        <a:rPr lang="en-US" sz="900" noProof="0" smtClean="0">
                          <a:latin typeface="Segoe UI Light" pitchFamily="34" charset="0"/>
                          <a:cs typeface="Segoe UI Light" pitchFamily="34" charset="0"/>
                        </a:rPr>
                        <a:t>Administrative expenses</a:t>
                      </a:r>
                      <a:endParaRPr lang="en-US" sz="900" noProof="0">
                        <a:latin typeface="Segoe UI Light" pitchFamily="34" charset="0"/>
                        <a:ea typeface="Calibri"/>
                        <a:cs typeface="Segoe UI Light" pitchFamily="34" charset="0"/>
                      </a:endParaRPr>
                    </a:p>
                  </a:txBody>
                  <a:tcPr marL="44450" marR="44450" marT="0" marB="0" anchor="b"/>
                </a:tc>
                <a:tc>
                  <a:txBody>
                    <a:bodyPr/>
                    <a:lstStyle/>
                    <a:p>
                      <a:pPr algn="r" fontAlgn="b"/>
                      <a:r>
                        <a:rPr lang="it-IT" sz="1100" b="0" i="0" u="none" strike="noStrike" dirty="0">
                          <a:solidFill>
                            <a:schemeClr val="tx1"/>
                          </a:solidFill>
                          <a:effectLst/>
                          <a:latin typeface="Segoe UI Light" panose="020B0502040204020203" pitchFamily="34" charset="0"/>
                        </a:rPr>
                        <a:t>-</a:t>
                      </a:r>
                      <a:r>
                        <a:rPr lang="it-IT" sz="1100" b="0" i="0" u="none" strike="noStrike" dirty="0" smtClean="0">
                          <a:solidFill>
                            <a:schemeClr val="tx1"/>
                          </a:solidFill>
                          <a:effectLst/>
                          <a:latin typeface="Segoe UI Light" panose="020B0502040204020203" pitchFamily="34" charset="0"/>
                        </a:rPr>
                        <a:t>19,947  </a:t>
                      </a:r>
                      <a:endParaRPr lang="it-IT" sz="1100" b="0" i="0" u="none" strike="noStrike" dirty="0">
                        <a:solidFill>
                          <a:schemeClr val="tx1"/>
                        </a:solidFill>
                        <a:effectLst/>
                        <a:latin typeface="Segoe UI Light" panose="020B0502040204020203" pitchFamily="34" charset="0"/>
                      </a:endParaRPr>
                    </a:p>
                  </a:txBody>
                  <a:tcPr marL="0" marR="0" marT="0" marB="0" anchor="b"/>
                </a:tc>
                <a:tc>
                  <a:txBody>
                    <a:bodyPr/>
                    <a:lstStyle/>
                    <a:p>
                      <a:pPr algn="r" fontAlgn="b"/>
                      <a:r>
                        <a:rPr lang="it-IT" sz="1100" b="0" i="0" u="none" strike="noStrike" dirty="0">
                          <a:solidFill>
                            <a:schemeClr val="tx1"/>
                          </a:solidFill>
                          <a:effectLst/>
                          <a:latin typeface="Segoe UI Light" panose="020B0502040204020203" pitchFamily="34" charset="0"/>
                        </a:rPr>
                        <a:t>-</a:t>
                      </a:r>
                      <a:r>
                        <a:rPr lang="it-IT" sz="1100" b="0" i="0" u="none" strike="noStrike" dirty="0" smtClean="0">
                          <a:solidFill>
                            <a:schemeClr val="tx1"/>
                          </a:solidFill>
                          <a:effectLst/>
                          <a:latin typeface="Segoe UI Light" panose="020B0502040204020203" pitchFamily="34" charset="0"/>
                        </a:rPr>
                        <a:t>19,626  </a:t>
                      </a:r>
                      <a:endParaRPr lang="it-IT" sz="1100" b="0" i="0" u="none" strike="noStrike" dirty="0">
                        <a:solidFill>
                          <a:schemeClr val="tx1"/>
                        </a:solidFill>
                        <a:effectLst/>
                        <a:latin typeface="Segoe UI Light" panose="020B0502040204020203" pitchFamily="34" charset="0"/>
                      </a:endParaRPr>
                    </a:p>
                  </a:txBody>
                  <a:tcPr marL="0" marR="0" marT="0" marB="0" anchor="b"/>
                </a:tc>
                <a:extLst>
                  <a:ext uri="{0D108BD9-81ED-4DB2-BD59-A6C34878D82A}">
                    <a16:rowId xmlns:a16="http://schemas.microsoft.com/office/drawing/2014/main" val="10006"/>
                  </a:ext>
                </a:extLst>
              </a:tr>
              <a:tr h="253186">
                <a:tc>
                  <a:txBody>
                    <a:bodyPr/>
                    <a:lstStyle/>
                    <a:p>
                      <a:pPr>
                        <a:lnSpc>
                          <a:spcPct val="115000"/>
                        </a:lnSpc>
                        <a:spcAft>
                          <a:spcPts val="0"/>
                        </a:spcAft>
                      </a:pPr>
                      <a:r>
                        <a:rPr lang="en-US" sz="900" noProof="0" smtClean="0">
                          <a:latin typeface="Segoe UI Light" pitchFamily="34" charset="0"/>
                          <a:cs typeface="Segoe UI Light" pitchFamily="34" charset="0"/>
                        </a:rPr>
                        <a:t>Net write-offs of financial activities</a:t>
                      </a:r>
                      <a:endParaRPr lang="en-US" sz="900" noProof="0">
                        <a:latin typeface="Segoe UI Light" pitchFamily="34" charset="0"/>
                        <a:ea typeface="Calibri"/>
                        <a:cs typeface="Segoe UI Light" pitchFamily="34" charset="0"/>
                      </a:endParaRPr>
                    </a:p>
                  </a:txBody>
                  <a:tcPr marL="44450" marR="44450" marT="0" marB="0" anchor="b"/>
                </a:tc>
                <a:tc>
                  <a:txBody>
                    <a:bodyPr/>
                    <a:lstStyle/>
                    <a:p>
                      <a:pPr algn="r" fontAlgn="b"/>
                      <a:r>
                        <a:rPr lang="it-IT" sz="1100" b="0" i="0" u="none" strike="noStrike" dirty="0">
                          <a:solidFill>
                            <a:schemeClr val="tx1"/>
                          </a:solidFill>
                          <a:effectLst/>
                          <a:latin typeface="Segoe UI Light" panose="020B0502040204020203" pitchFamily="34" charset="0"/>
                        </a:rPr>
                        <a:t>-</a:t>
                      </a:r>
                      <a:r>
                        <a:rPr lang="it-IT" sz="1100" b="0" i="0" u="none" strike="noStrike" dirty="0" smtClean="0">
                          <a:solidFill>
                            <a:schemeClr val="tx1"/>
                          </a:solidFill>
                          <a:effectLst/>
                          <a:latin typeface="Segoe UI Light" panose="020B0502040204020203" pitchFamily="34" charset="0"/>
                        </a:rPr>
                        <a:t>1,250  </a:t>
                      </a:r>
                      <a:endParaRPr lang="it-IT" sz="1100" b="0" i="0" u="none" strike="noStrike" dirty="0">
                        <a:solidFill>
                          <a:schemeClr val="tx1"/>
                        </a:solidFill>
                        <a:effectLst/>
                        <a:latin typeface="Segoe UI Light" panose="020B0502040204020203" pitchFamily="34" charset="0"/>
                      </a:endParaRPr>
                    </a:p>
                  </a:txBody>
                  <a:tcPr marL="0" marR="0" marT="0" marB="0" anchor="b"/>
                </a:tc>
                <a:tc>
                  <a:txBody>
                    <a:bodyPr/>
                    <a:lstStyle/>
                    <a:p>
                      <a:pPr algn="r" fontAlgn="b"/>
                      <a:r>
                        <a:rPr lang="it-IT" sz="1100" b="0" i="0" u="none" strike="noStrike" dirty="0">
                          <a:solidFill>
                            <a:schemeClr val="tx1"/>
                          </a:solidFill>
                          <a:effectLst/>
                          <a:latin typeface="Segoe UI Light" panose="020B0502040204020203" pitchFamily="34" charset="0"/>
                        </a:rPr>
                        <a:t>-</a:t>
                      </a:r>
                      <a:r>
                        <a:rPr lang="it-IT" sz="1100" b="0" i="0" u="none" strike="noStrike" dirty="0" smtClean="0">
                          <a:solidFill>
                            <a:schemeClr val="tx1"/>
                          </a:solidFill>
                          <a:effectLst/>
                          <a:latin typeface="Segoe UI Light" panose="020B0502040204020203" pitchFamily="34" charset="0"/>
                        </a:rPr>
                        <a:t>1,095  </a:t>
                      </a:r>
                      <a:endParaRPr lang="it-IT" sz="1100" b="0" i="0" u="none" strike="noStrike" dirty="0">
                        <a:solidFill>
                          <a:schemeClr val="tx1"/>
                        </a:solidFill>
                        <a:effectLst/>
                        <a:latin typeface="Segoe UI Light" panose="020B0502040204020203" pitchFamily="34" charset="0"/>
                      </a:endParaRPr>
                    </a:p>
                  </a:txBody>
                  <a:tcPr marL="0" marR="0" marT="0" marB="0" anchor="b"/>
                </a:tc>
                <a:extLst>
                  <a:ext uri="{0D108BD9-81ED-4DB2-BD59-A6C34878D82A}">
                    <a16:rowId xmlns:a16="http://schemas.microsoft.com/office/drawing/2014/main" val="10007"/>
                  </a:ext>
                </a:extLst>
              </a:tr>
              <a:tr h="253186">
                <a:tc>
                  <a:txBody>
                    <a:bodyPr/>
                    <a:lstStyle/>
                    <a:p>
                      <a:pPr>
                        <a:lnSpc>
                          <a:spcPct val="115000"/>
                        </a:lnSpc>
                        <a:spcAft>
                          <a:spcPts val="0"/>
                        </a:spcAft>
                      </a:pPr>
                      <a:r>
                        <a:rPr lang="en-US" sz="900" noProof="0" smtClean="0">
                          <a:latin typeface="Segoe UI Light" pitchFamily="34" charset="0"/>
                          <a:cs typeface="Segoe UI Light" pitchFamily="34" charset="0"/>
                        </a:rPr>
                        <a:t>Other income and revenues</a:t>
                      </a:r>
                      <a:endParaRPr lang="en-US" sz="900" noProof="0">
                        <a:latin typeface="Segoe UI Light" pitchFamily="34" charset="0"/>
                        <a:ea typeface="Calibri"/>
                        <a:cs typeface="Segoe UI Light" pitchFamily="34" charset="0"/>
                      </a:endParaRPr>
                    </a:p>
                  </a:txBody>
                  <a:tcPr marL="44450" marR="44450" marT="0" marB="0" anchor="b"/>
                </a:tc>
                <a:tc>
                  <a:txBody>
                    <a:bodyPr/>
                    <a:lstStyle/>
                    <a:p>
                      <a:pPr algn="r" fontAlgn="b"/>
                      <a:r>
                        <a:rPr lang="it-IT" sz="1100" b="0" i="0" u="none" strike="noStrike" dirty="0" smtClean="0">
                          <a:solidFill>
                            <a:schemeClr val="tx1"/>
                          </a:solidFill>
                          <a:effectLst/>
                          <a:latin typeface="Segoe UI Light" panose="020B0502040204020203" pitchFamily="34" charset="0"/>
                        </a:rPr>
                        <a:t>6,001  </a:t>
                      </a:r>
                      <a:endParaRPr lang="it-IT" sz="1100" b="0" i="0" u="none" strike="noStrike" dirty="0">
                        <a:solidFill>
                          <a:schemeClr val="tx1"/>
                        </a:solidFill>
                        <a:effectLst/>
                        <a:latin typeface="Segoe UI Light" panose="020B0502040204020203" pitchFamily="34" charset="0"/>
                      </a:endParaRPr>
                    </a:p>
                  </a:txBody>
                  <a:tcPr marL="0" marR="0" marT="0" marB="0" anchor="b"/>
                </a:tc>
                <a:tc>
                  <a:txBody>
                    <a:bodyPr/>
                    <a:lstStyle/>
                    <a:p>
                      <a:pPr algn="r" fontAlgn="b"/>
                      <a:r>
                        <a:rPr lang="it-IT" sz="1100" b="0" i="0" u="none" strike="noStrike" dirty="0" smtClean="0">
                          <a:solidFill>
                            <a:schemeClr val="tx1"/>
                          </a:solidFill>
                          <a:effectLst/>
                          <a:latin typeface="Segoe UI Light" panose="020B0502040204020203" pitchFamily="34" charset="0"/>
                        </a:rPr>
                        <a:t>6,341  </a:t>
                      </a:r>
                      <a:endParaRPr lang="it-IT" sz="1100" b="0" i="0" u="none" strike="noStrike" dirty="0">
                        <a:solidFill>
                          <a:schemeClr val="tx1"/>
                        </a:solidFill>
                        <a:effectLst/>
                        <a:latin typeface="Segoe UI Light" panose="020B0502040204020203" pitchFamily="34" charset="0"/>
                      </a:endParaRPr>
                    </a:p>
                  </a:txBody>
                  <a:tcPr marL="0" marR="0" marT="0" marB="0" anchor="b"/>
                </a:tc>
                <a:extLst>
                  <a:ext uri="{0D108BD9-81ED-4DB2-BD59-A6C34878D82A}">
                    <a16:rowId xmlns:a16="http://schemas.microsoft.com/office/drawing/2014/main" val="10008"/>
                  </a:ext>
                </a:extLst>
              </a:tr>
              <a:tr h="297604">
                <a:tc>
                  <a:txBody>
                    <a:bodyPr/>
                    <a:lstStyle/>
                    <a:p>
                      <a:pPr>
                        <a:lnSpc>
                          <a:spcPct val="115000"/>
                        </a:lnSpc>
                        <a:spcAft>
                          <a:spcPts val="0"/>
                        </a:spcAft>
                      </a:pPr>
                      <a:r>
                        <a:rPr lang="en-US" sz="900" noProof="0" smtClean="0">
                          <a:latin typeface="Segoe UI Light" pitchFamily="34" charset="0"/>
                          <a:ea typeface="Calibri"/>
                          <a:cs typeface="Segoe UI Light" pitchFamily="34" charset="0"/>
                        </a:rPr>
                        <a:t>Profits</a:t>
                      </a:r>
                      <a:r>
                        <a:rPr lang="en-US" sz="900" baseline="0" noProof="0" smtClean="0">
                          <a:latin typeface="Segoe UI Light" pitchFamily="34" charset="0"/>
                          <a:ea typeface="Calibri"/>
                          <a:cs typeface="Segoe UI Light" pitchFamily="34" charset="0"/>
                        </a:rPr>
                        <a:t> arising from business combination</a:t>
                      </a:r>
                      <a:endParaRPr lang="en-US" sz="900" noProof="0">
                        <a:latin typeface="Segoe UI Light" pitchFamily="34" charset="0"/>
                        <a:ea typeface="Calibri"/>
                        <a:cs typeface="Segoe UI Light" pitchFamily="34" charset="0"/>
                      </a:endParaRPr>
                    </a:p>
                  </a:txBody>
                  <a:tcPr marL="44450" marR="44450" marT="0" marB="0" anchor="b"/>
                </a:tc>
                <a:tc>
                  <a:txBody>
                    <a:bodyPr/>
                    <a:lstStyle/>
                    <a:p>
                      <a:pPr algn="r" fontAlgn="b"/>
                      <a:r>
                        <a:rPr lang="it-IT" sz="1100" b="0" i="0" u="none" strike="noStrike" dirty="0">
                          <a:solidFill>
                            <a:schemeClr val="tx1"/>
                          </a:solidFill>
                          <a:effectLst/>
                          <a:latin typeface="Segoe UI Light" panose="020B0502040204020203" pitchFamily="34" charset="0"/>
                        </a:rPr>
                        <a:t>0  </a:t>
                      </a:r>
                    </a:p>
                  </a:txBody>
                  <a:tcPr marL="0" marR="0" marT="0" marB="0" anchor="b"/>
                </a:tc>
                <a:tc>
                  <a:txBody>
                    <a:bodyPr/>
                    <a:lstStyle/>
                    <a:p>
                      <a:pPr algn="r" fontAlgn="b"/>
                      <a:r>
                        <a:rPr lang="it-IT" sz="1100" b="0" i="0" u="none" strike="noStrike" dirty="0" smtClean="0">
                          <a:solidFill>
                            <a:schemeClr val="tx1"/>
                          </a:solidFill>
                          <a:effectLst/>
                          <a:latin typeface="Segoe UI Light" panose="020B0502040204020203" pitchFamily="34" charset="0"/>
                        </a:rPr>
                        <a:t>19,271  </a:t>
                      </a:r>
                      <a:endParaRPr lang="it-IT" sz="1100" b="0" i="0" u="none" strike="noStrike" dirty="0">
                        <a:solidFill>
                          <a:schemeClr val="tx1"/>
                        </a:solidFill>
                        <a:effectLst/>
                        <a:latin typeface="Segoe UI Light" panose="020B0502040204020203" pitchFamily="34" charset="0"/>
                      </a:endParaRPr>
                    </a:p>
                  </a:txBody>
                  <a:tcPr marL="0" marR="0" marT="0" marB="0" anchor="b"/>
                </a:tc>
                <a:extLst>
                  <a:ext uri="{0D108BD9-81ED-4DB2-BD59-A6C34878D82A}">
                    <a16:rowId xmlns:a16="http://schemas.microsoft.com/office/drawing/2014/main" val="10009"/>
                  </a:ext>
                </a:extLst>
              </a:tr>
              <a:tr h="253186">
                <a:tc>
                  <a:txBody>
                    <a:bodyPr/>
                    <a:lstStyle/>
                    <a:p>
                      <a:pPr>
                        <a:lnSpc>
                          <a:spcPct val="115000"/>
                        </a:lnSpc>
                        <a:spcAft>
                          <a:spcPts val="0"/>
                        </a:spcAft>
                      </a:pPr>
                      <a:r>
                        <a:rPr lang="en-US" sz="900" noProof="0" smtClean="0">
                          <a:latin typeface="Segoe UI Light" pitchFamily="34" charset="0"/>
                          <a:cs typeface="Segoe UI Light" pitchFamily="34" charset="0"/>
                        </a:rPr>
                        <a:t>Other operating costs</a:t>
                      </a:r>
                      <a:endParaRPr lang="en-US" sz="900" noProof="0">
                        <a:latin typeface="Segoe UI Light" pitchFamily="34" charset="0"/>
                        <a:ea typeface="Calibri"/>
                        <a:cs typeface="Segoe UI Light" pitchFamily="34" charset="0"/>
                      </a:endParaRPr>
                    </a:p>
                  </a:txBody>
                  <a:tcPr marL="44450" marR="44450" marT="0" marB="0" anchor="b"/>
                </a:tc>
                <a:tc>
                  <a:txBody>
                    <a:bodyPr/>
                    <a:lstStyle/>
                    <a:p>
                      <a:pPr algn="r" fontAlgn="b"/>
                      <a:r>
                        <a:rPr lang="it-IT" sz="1100" b="0" i="0" u="none" strike="noStrike" dirty="0">
                          <a:solidFill>
                            <a:schemeClr val="tx1"/>
                          </a:solidFill>
                          <a:effectLst/>
                          <a:latin typeface="Segoe UI Light" panose="020B0502040204020203" pitchFamily="34" charset="0"/>
                        </a:rPr>
                        <a:t>-</a:t>
                      </a:r>
                      <a:r>
                        <a:rPr lang="it-IT" sz="1100" b="0" i="0" u="none" strike="noStrike" dirty="0" smtClean="0">
                          <a:solidFill>
                            <a:schemeClr val="tx1"/>
                          </a:solidFill>
                          <a:effectLst/>
                          <a:latin typeface="Segoe UI Light" panose="020B0502040204020203" pitchFamily="34" charset="0"/>
                        </a:rPr>
                        <a:t>3,712  </a:t>
                      </a:r>
                      <a:endParaRPr lang="it-IT" sz="1100" b="0" i="0" u="none" strike="noStrike" dirty="0">
                        <a:solidFill>
                          <a:schemeClr val="tx1"/>
                        </a:solidFill>
                        <a:effectLst/>
                        <a:latin typeface="Segoe UI Light" panose="020B0502040204020203" pitchFamily="34" charset="0"/>
                      </a:endParaRPr>
                    </a:p>
                  </a:txBody>
                  <a:tcPr marL="0" marR="0" marT="0" marB="0" anchor="b"/>
                </a:tc>
                <a:tc>
                  <a:txBody>
                    <a:bodyPr/>
                    <a:lstStyle/>
                    <a:p>
                      <a:pPr algn="r" fontAlgn="b"/>
                      <a:r>
                        <a:rPr lang="it-IT" sz="1100" b="0" i="0" u="none" strike="noStrike" dirty="0">
                          <a:solidFill>
                            <a:schemeClr val="tx1"/>
                          </a:solidFill>
                          <a:effectLst/>
                          <a:latin typeface="Segoe UI Light" panose="020B0502040204020203" pitchFamily="34" charset="0"/>
                        </a:rPr>
                        <a:t>-</a:t>
                      </a:r>
                      <a:r>
                        <a:rPr lang="it-IT" sz="1100" b="0" i="0" u="none" strike="noStrike" dirty="0" smtClean="0">
                          <a:solidFill>
                            <a:schemeClr val="tx1"/>
                          </a:solidFill>
                          <a:effectLst/>
                          <a:latin typeface="Segoe UI Light" panose="020B0502040204020203" pitchFamily="34" charset="0"/>
                        </a:rPr>
                        <a:t>4,375  </a:t>
                      </a:r>
                      <a:endParaRPr lang="it-IT" sz="1100" b="0" i="0" u="none" strike="noStrike" dirty="0">
                        <a:solidFill>
                          <a:schemeClr val="tx1"/>
                        </a:solidFill>
                        <a:effectLst/>
                        <a:latin typeface="Segoe UI Light" panose="020B0502040204020203" pitchFamily="34" charset="0"/>
                      </a:endParaRPr>
                    </a:p>
                  </a:txBody>
                  <a:tcPr marL="0" marR="0" marT="0" marB="0" anchor="b"/>
                </a:tc>
                <a:extLst>
                  <a:ext uri="{0D108BD9-81ED-4DB2-BD59-A6C34878D82A}">
                    <a16:rowId xmlns:a16="http://schemas.microsoft.com/office/drawing/2014/main" val="10010"/>
                  </a:ext>
                </a:extLst>
              </a:tr>
              <a:tr h="253186">
                <a:tc>
                  <a:txBody>
                    <a:bodyPr/>
                    <a:lstStyle/>
                    <a:p>
                      <a:pPr>
                        <a:lnSpc>
                          <a:spcPct val="115000"/>
                        </a:lnSpc>
                        <a:spcAft>
                          <a:spcPts val="0"/>
                        </a:spcAft>
                      </a:pPr>
                      <a:r>
                        <a:rPr lang="en-US" sz="900" noProof="0" smtClean="0">
                          <a:latin typeface="Segoe UI Semibold" pitchFamily="34" charset="0"/>
                          <a:cs typeface="Segoe UI Semibold" pitchFamily="34" charset="0"/>
                        </a:rPr>
                        <a:t>EBIT</a:t>
                      </a:r>
                      <a:endParaRPr lang="en-US" sz="900" noProof="0">
                        <a:latin typeface="Segoe UI Semibold" pitchFamily="34" charset="0"/>
                        <a:ea typeface="Calibri"/>
                        <a:cs typeface="Segoe UI Semibold" pitchFamily="34" charset="0"/>
                      </a:endParaRPr>
                    </a:p>
                  </a:txBody>
                  <a:tcPr marL="44450" marR="44450" marT="0" marB="0" anchor="b">
                    <a:solidFill>
                      <a:schemeClr val="bg2"/>
                    </a:solidFill>
                  </a:tcPr>
                </a:tc>
                <a:tc>
                  <a:txBody>
                    <a:bodyPr/>
                    <a:lstStyle/>
                    <a:p>
                      <a:pPr algn="r" fontAlgn="b"/>
                      <a:r>
                        <a:rPr lang="it-IT" sz="1100" b="0" i="0" u="none" strike="noStrike" dirty="0" smtClean="0">
                          <a:solidFill>
                            <a:schemeClr val="tx1"/>
                          </a:solidFill>
                          <a:effectLst/>
                          <a:latin typeface="Segoe UI Semibold" panose="020B0702040204020203" pitchFamily="34" charset="0"/>
                        </a:rPr>
                        <a:t>5,557  </a:t>
                      </a:r>
                      <a:endParaRPr lang="it-IT" sz="1100" b="0" i="0" u="none" strike="noStrike" dirty="0">
                        <a:solidFill>
                          <a:schemeClr val="tx1"/>
                        </a:solidFill>
                        <a:effectLst/>
                        <a:latin typeface="Segoe UI Semibold" panose="020B0702040204020203" pitchFamily="34" charset="0"/>
                      </a:endParaRPr>
                    </a:p>
                  </a:txBody>
                  <a:tcPr marL="0" marR="0" marT="0" marB="0" anchor="b">
                    <a:solidFill>
                      <a:schemeClr val="bg2"/>
                    </a:solidFill>
                  </a:tcPr>
                </a:tc>
                <a:tc>
                  <a:txBody>
                    <a:bodyPr/>
                    <a:lstStyle/>
                    <a:p>
                      <a:pPr algn="r" fontAlgn="b"/>
                      <a:r>
                        <a:rPr lang="it-IT" sz="1100" b="0" i="0" u="none" strike="noStrike" dirty="0" smtClean="0">
                          <a:solidFill>
                            <a:schemeClr val="tx1"/>
                          </a:solidFill>
                          <a:effectLst/>
                          <a:latin typeface="Segoe UI Semibold" panose="020B0702040204020203" pitchFamily="34" charset="0"/>
                        </a:rPr>
                        <a:t>37,946  </a:t>
                      </a:r>
                      <a:endParaRPr lang="it-IT" sz="1100" b="0" i="0" u="none" strike="noStrike" dirty="0">
                        <a:solidFill>
                          <a:schemeClr val="tx1"/>
                        </a:solidFill>
                        <a:effectLst/>
                        <a:latin typeface="Segoe UI Semibold" panose="020B0702040204020203" pitchFamily="34" charset="0"/>
                      </a:endParaRPr>
                    </a:p>
                  </a:txBody>
                  <a:tcPr marL="0" marR="0" marT="0" marB="0" anchor="b">
                    <a:solidFill>
                      <a:schemeClr val="bg2"/>
                    </a:solidFill>
                  </a:tcPr>
                </a:tc>
                <a:extLst>
                  <a:ext uri="{0D108BD9-81ED-4DB2-BD59-A6C34878D82A}">
                    <a16:rowId xmlns:a16="http://schemas.microsoft.com/office/drawing/2014/main" val="10011"/>
                  </a:ext>
                </a:extLst>
              </a:tr>
              <a:tr h="253186">
                <a:tc>
                  <a:txBody>
                    <a:bodyPr/>
                    <a:lstStyle/>
                    <a:p>
                      <a:pPr>
                        <a:lnSpc>
                          <a:spcPct val="115000"/>
                        </a:lnSpc>
                        <a:spcAft>
                          <a:spcPts val="0"/>
                        </a:spcAft>
                      </a:pPr>
                      <a:r>
                        <a:rPr lang="en-US" sz="900" noProof="0" smtClean="0">
                          <a:latin typeface="Segoe UI Light" pitchFamily="34" charset="0"/>
                          <a:cs typeface="Segoe UI Light" pitchFamily="34" charset="0"/>
                        </a:rPr>
                        <a:t>Financial income</a:t>
                      </a:r>
                      <a:endParaRPr lang="en-US" sz="900" noProof="0">
                        <a:latin typeface="Segoe UI Light" pitchFamily="34" charset="0"/>
                        <a:ea typeface="Calibri"/>
                        <a:cs typeface="Segoe UI Light" pitchFamily="34" charset="0"/>
                      </a:endParaRPr>
                    </a:p>
                  </a:txBody>
                  <a:tcPr marL="44450" marR="44450" marT="0" marB="0" anchor="b"/>
                </a:tc>
                <a:tc>
                  <a:txBody>
                    <a:bodyPr/>
                    <a:lstStyle/>
                    <a:p>
                      <a:pPr algn="r" fontAlgn="b"/>
                      <a:r>
                        <a:rPr lang="it-IT" sz="1100" b="0" i="0" u="none" strike="noStrike" dirty="0">
                          <a:solidFill>
                            <a:schemeClr val="tx1"/>
                          </a:solidFill>
                          <a:effectLst/>
                          <a:latin typeface="Segoe UI Light" panose="020B0502040204020203" pitchFamily="34" charset="0"/>
                        </a:rPr>
                        <a:t>579  </a:t>
                      </a:r>
                    </a:p>
                  </a:txBody>
                  <a:tcPr marL="0" marR="0" marT="0" marB="0" anchor="b"/>
                </a:tc>
                <a:tc>
                  <a:txBody>
                    <a:bodyPr/>
                    <a:lstStyle/>
                    <a:p>
                      <a:pPr algn="r" fontAlgn="b"/>
                      <a:r>
                        <a:rPr lang="it-IT" sz="1100" b="0" i="0" u="none" strike="noStrike" dirty="0">
                          <a:solidFill>
                            <a:schemeClr val="tx1"/>
                          </a:solidFill>
                          <a:effectLst/>
                          <a:latin typeface="Segoe UI Light" panose="020B0502040204020203" pitchFamily="34" charset="0"/>
                        </a:rPr>
                        <a:t>497  </a:t>
                      </a:r>
                    </a:p>
                  </a:txBody>
                  <a:tcPr marL="0" marR="0" marT="0" marB="0" anchor="b"/>
                </a:tc>
                <a:extLst>
                  <a:ext uri="{0D108BD9-81ED-4DB2-BD59-A6C34878D82A}">
                    <a16:rowId xmlns:a16="http://schemas.microsoft.com/office/drawing/2014/main" val="10012"/>
                  </a:ext>
                </a:extLst>
              </a:tr>
              <a:tr h="253186">
                <a:tc>
                  <a:txBody>
                    <a:bodyPr/>
                    <a:lstStyle/>
                    <a:p>
                      <a:pPr>
                        <a:lnSpc>
                          <a:spcPct val="115000"/>
                        </a:lnSpc>
                        <a:spcAft>
                          <a:spcPts val="0"/>
                        </a:spcAft>
                      </a:pPr>
                      <a:r>
                        <a:rPr lang="en-US" sz="900" noProof="0" smtClean="0">
                          <a:latin typeface="Segoe UI Light" pitchFamily="34" charset="0"/>
                          <a:cs typeface="Segoe UI Light" pitchFamily="34" charset="0"/>
                        </a:rPr>
                        <a:t>Financial expenses</a:t>
                      </a:r>
                      <a:endParaRPr lang="en-US" sz="900" noProof="0">
                        <a:latin typeface="Segoe UI Light" pitchFamily="34" charset="0"/>
                        <a:ea typeface="Calibri"/>
                        <a:cs typeface="Segoe UI Light" pitchFamily="34" charset="0"/>
                      </a:endParaRPr>
                    </a:p>
                  </a:txBody>
                  <a:tcPr marL="44450" marR="44450" marT="0" marB="0" anchor="b"/>
                </a:tc>
                <a:tc>
                  <a:txBody>
                    <a:bodyPr/>
                    <a:lstStyle/>
                    <a:p>
                      <a:pPr algn="r" fontAlgn="b"/>
                      <a:r>
                        <a:rPr lang="it-IT" sz="1100" b="0" i="0" u="none" strike="noStrike" dirty="0">
                          <a:solidFill>
                            <a:schemeClr val="tx1"/>
                          </a:solidFill>
                          <a:effectLst/>
                          <a:latin typeface="Segoe UI Light" panose="020B0502040204020203" pitchFamily="34" charset="0"/>
                        </a:rPr>
                        <a:t>-</a:t>
                      </a:r>
                      <a:r>
                        <a:rPr lang="it-IT" sz="1100" b="0" i="0" u="none" strike="noStrike" dirty="0" smtClean="0">
                          <a:solidFill>
                            <a:schemeClr val="tx1"/>
                          </a:solidFill>
                          <a:effectLst/>
                          <a:latin typeface="Segoe UI Light" panose="020B0502040204020203" pitchFamily="34" charset="0"/>
                        </a:rPr>
                        <a:t>2,596  </a:t>
                      </a:r>
                      <a:endParaRPr lang="it-IT" sz="1100" b="0" i="0" u="none" strike="noStrike" dirty="0">
                        <a:solidFill>
                          <a:schemeClr val="tx1"/>
                        </a:solidFill>
                        <a:effectLst/>
                        <a:latin typeface="Segoe UI Light" panose="020B0502040204020203" pitchFamily="34" charset="0"/>
                      </a:endParaRPr>
                    </a:p>
                  </a:txBody>
                  <a:tcPr marL="0" marR="0" marT="0" marB="0" anchor="b"/>
                </a:tc>
                <a:tc>
                  <a:txBody>
                    <a:bodyPr/>
                    <a:lstStyle/>
                    <a:p>
                      <a:pPr algn="r" fontAlgn="b"/>
                      <a:r>
                        <a:rPr lang="it-IT" sz="1100" b="0" i="0" u="none" strike="noStrike" dirty="0">
                          <a:solidFill>
                            <a:schemeClr val="tx1"/>
                          </a:solidFill>
                          <a:effectLst/>
                          <a:latin typeface="Segoe UI Light" panose="020B0502040204020203" pitchFamily="34" charset="0"/>
                        </a:rPr>
                        <a:t>-</a:t>
                      </a:r>
                      <a:r>
                        <a:rPr lang="it-IT" sz="1100" b="0" i="0" u="none" strike="noStrike" dirty="0" smtClean="0">
                          <a:solidFill>
                            <a:schemeClr val="tx1"/>
                          </a:solidFill>
                          <a:effectLst/>
                          <a:latin typeface="Segoe UI Light" panose="020B0502040204020203" pitchFamily="34" charset="0"/>
                        </a:rPr>
                        <a:t>2,993  </a:t>
                      </a:r>
                      <a:endParaRPr lang="it-IT" sz="1100" b="0" i="0" u="none" strike="noStrike" dirty="0">
                        <a:solidFill>
                          <a:schemeClr val="tx1"/>
                        </a:solidFill>
                        <a:effectLst/>
                        <a:latin typeface="Segoe UI Light" panose="020B0502040204020203" pitchFamily="34" charset="0"/>
                      </a:endParaRPr>
                    </a:p>
                  </a:txBody>
                  <a:tcPr marL="0" marR="0" marT="0" marB="0" anchor="b"/>
                </a:tc>
                <a:extLst>
                  <a:ext uri="{0D108BD9-81ED-4DB2-BD59-A6C34878D82A}">
                    <a16:rowId xmlns:a16="http://schemas.microsoft.com/office/drawing/2014/main" val="10013"/>
                  </a:ext>
                </a:extLst>
              </a:tr>
              <a:tr h="253186">
                <a:tc>
                  <a:txBody>
                    <a:bodyPr/>
                    <a:lstStyle/>
                    <a:p>
                      <a:pPr>
                        <a:lnSpc>
                          <a:spcPct val="115000"/>
                        </a:lnSpc>
                        <a:spcAft>
                          <a:spcPts val="0"/>
                        </a:spcAft>
                      </a:pPr>
                      <a:r>
                        <a:rPr lang="en-US" sz="900" noProof="0" smtClean="0">
                          <a:latin typeface="Segoe UI Semibold" pitchFamily="34" charset="0"/>
                          <a:cs typeface="Segoe UI Semibold" pitchFamily="34" charset="0"/>
                        </a:rPr>
                        <a:t>EBT</a:t>
                      </a:r>
                      <a:endParaRPr lang="en-US" sz="900" noProof="0">
                        <a:latin typeface="Segoe UI Semibold" pitchFamily="34" charset="0"/>
                        <a:ea typeface="Calibri"/>
                        <a:cs typeface="Segoe UI Semibold" pitchFamily="34" charset="0"/>
                      </a:endParaRPr>
                    </a:p>
                  </a:txBody>
                  <a:tcPr marL="44450" marR="44450" marT="0" marB="0" anchor="b">
                    <a:solidFill>
                      <a:schemeClr val="bg2"/>
                    </a:solidFill>
                  </a:tcPr>
                </a:tc>
                <a:tc>
                  <a:txBody>
                    <a:bodyPr/>
                    <a:lstStyle/>
                    <a:p>
                      <a:pPr algn="r" fontAlgn="b"/>
                      <a:r>
                        <a:rPr lang="it-IT" sz="1100" b="0" i="0" u="none" strike="noStrike" dirty="0" smtClean="0">
                          <a:solidFill>
                            <a:schemeClr val="tx1"/>
                          </a:solidFill>
                          <a:effectLst/>
                          <a:latin typeface="Segoe UI Light" panose="020B0502040204020203" pitchFamily="34" charset="0"/>
                        </a:rPr>
                        <a:t>3,539  </a:t>
                      </a:r>
                      <a:endParaRPr lang="it-IT" sz="1100" b="0" i="0" u="none" strike="noStrike" dirty="0">
                        <a:solidFill>
                          <a:schemeClr val="tx1"/>
                        </a:solidFill>
                        <a:effectLst/>
                        <a:latin typeface="Segoe UI Light" panose="020B0502040204020203" pitchFamily="34" charset="0"/>
                      </a:endParaRPr>
                    </a:p>
                  </a:txBody>
                  <a:tcPr marL="0" marR="0" marT="0" marB="0" anchor="b">
                    <a:solidFill>
                      <a:schemeClr val="bg2"/>
                    </a:solidFill>
                  </a:tcPr>
                </a:tc>
                <a:tc>
                  <a:txBody>
                    <a:bodyPr/>
                    <a:lstStyle/>
                    <a:p>
                      <a:pPr algn="r" fontAlgn="b"/>
                      <a:r>
                        <a:rPr lang="it-IT" sz="1100" b="0" i="0" u="none" strike="noStrike" dirty="0" smtClean="0">
                          <a:solidFill>
                            <a:schemeClr val="tx1"/>
                          </a:solidFill>
                          <a:effectLst/>
                          <a:latin typeface="Segoe UI Light" panose="020B0502040204020203" pitchFamily="34" charset="0"/>
                        </a:rPr>
                        <a:t>35,450  </a:t>
                      </a:r>
                      <a:endParaRPr lang="it-IT" sz="1100" b="0" i="0" u="none" strike="noStrike" dirty="0">
                        <a:solidFill>
                          <a:schemeClr val="tx1"/>
                        </a:solidFill>
                        <a:effectLst/>
                        <a:latin typeface="Segoe UI Light" panose="020B0502040204020203" pitchFamily="34" charset="0"/>
                      </a:endParaRPr>
                    </a:p>
                  </a:txBody>
                  <a:tcPr marL="0" marR="0" marT="0" marB="0" anchor="b">
                    <a:solidFill>
                      <a:schemeClr val="bg2"/>
                    </a:solidFill>
                  </a:tcPr>
                </a:tc>
                <a:extLst>
                  <a:ext uri="{0D108BD9-81ED-4DB2-BD59-A6C34878D82A}">
                    <a16:rowId xmlns:a16="http://schemas.microsoft.com/office/drawing/2014/main" val="10014"/>
                  </a:ext>
                </a:extLst>
              </a:tr>
              <a:tr h="253186">
                <a:tc>
                  <a:txBody>
                    <a:bodyPr/>
                    <a:lstStyle/>
                    <a:p>
                      <a:pPr>
                        <a:lnSpc>
                          <a:spcPct val="115000"/>
                        </a:lnSpc>
                        <a:spcAft>
                          <a:spcPts val="0"/>
                        </a:spcAft>
                      </a:pPr>
                      <a:r>
                        <a:rPr lang="en-US" sz="900" noProof="0" smtClean="0">
                          <a:latin typeface="Segoe UI Light" pitchFamily="34" charset="0"/>
                          <a:cs typeface="Segoe UI Light" pitchFamily="34" charset="0"/>
                        </a:rPr>
                        <a:t>Taxes</a:t>
                      </a:r>
                      <a:endParaRPr lang="en-US" sz="900" noProof="0">
                        <a:latin typeface="Segoe UI Light" pitchFamily="34" charset="0"/>
                        <a:ea typeface="Calibri"/>
                        <a:cs typeface="Segoe UI Light" pitchFamily="34" charset="0"/>
                      </a:endParaRPr>
                    </a:p>
                  </a:txBody>
                  <a:tcPr marL="44450" marR="44450" marT="0" marB="0" anchor="b"/>
                </a:tc>
                <a:tc>
                  <a:txBody>
                    <a:bodyPr/>
                    <a:lstStyle/>
                    <a:p>
                      <a:pPr algn="r" fontAlgn="b"/>
                      <a:r>
                        <a:rPr lang="it-IT" sz="1100" b="0" i="0" u="none" strike="noStrike" dirty="0">
                          <a:solidFill>
                            <a:schemeClr val="tx1"/>
                          </a:solidFill>
                          <a:effectLst/>
                          <a:latin typeface="Segoe UI Light" panose="020B0502040204020203" pitchFamily="34" charset="0"/>
                        </a:rPr>
                        <a:t>-</a:t>
                      </a:r>
                      <a:r>
                        <a:rPr lang="it-IT" sz="1100" b="0" i="0" u="none" strike="noStrike" dirty="0" smtClean="0">
                          <a:solidFill>
                            <a:schemeClr val="tx1"/>
                          </a:solidFill>
                          <a:effectLst/>
                          <a:latin typeface="Segoe UI Light" panose="020B0502040204020203" pitchFamily="34" charset="0"/>
                        </a:rPr>
                        <a:t>1,390  </a:t>
                      </a:r>
                      <a:endParaRPr lang="it-IT" sz="1100" b="0" i="0" u="none" strike="noStrike" dirty="0">
                        <a:solidFill>
                          <a:schemeClr val="tx1"/>
                        </a:solidFill>
                        <a:effectLst/>
                        <a:latin typeface="Segoe UI Light" panose="020B0502040204020203" pitchFamily="34" charset="0"/>
                      </a:endParaRPr>
                    </a:p>
                  </a:txBody>
                  <a:tcPr marL="0" marR="0" marT="0" marB="0" anchor="b"/>
                </a:tc>
                <a:tc>
                  <a:txBody>
                    <a:bodyPr/>
                    <a:lstStyle/>
                    <a:p>
                      <a:pPr algn="r" fontAlgn="b"/>
                      <a:r>
                        <a:rPr lang="it-IT" sz="1100" b="0" i="0" u="none" strike="noStrike" dirty="0">
                          <a:solidFill>
                            <a:schemeClr val="tx1"/>
                          </a:solidFill>
                          <a:effectLst/>
                          <a:latin typeface="Segoe UI Light" panose="020B0502040204020203" pitchFamily="34" charset="0"/>
                        </a:rPr>
                        <a:t>-</a:t>
                      </a:r>
                      <a:r>
                        <a:rPr lang="it-IT" sz="1100" b="0" i="0" u="none" strike="noStrike" dirty="0" smtClean="0">
                          <a:solidFill>
                            <a:schemeClr val="tx1"/>
                          </a:solidFill>
                          <a:effectLst/>
                          <a:latin typeface="Segoe UI Light" panose="020B0502040204020203" pitchFamily="34" charset="0"/>
                        </a:rPr>
                        <a:t>4,921  </a:t>
                      </a:r>
                      <a:endParaRPr lang="it-IT" sz="1100" b="0" i="0" u="none" strike="noStrike" dirty="0">
                        <a:solidFill>
                          <a:schemeClr val="tx1"/>
                        </a:solidFill>
                        <a:effectLst/>
                        <a:latin typeface="Segoe UI Light" panose="020B0502040204020203" pitchFamily="34" charset="0"/>
                      </a:endParaRPr>
                    </a:p>
                  </a:txBody>
                  <a:tcPr marL="0" marR="0" marT="0" marB="0" anchor="b"/>
                </a:tc>
                <a:extLst>
                  <a:ext uri="{0D108BD9-81ED-4DB2-BD59-A6C34878D82A}">
                    <a16:rowId xmlns:a16="http://schemas.microsoft.com/office/drawing/2014/main" val="10015"/>
                  </a:ext>
                </a:extLst>
              </a:tr>
              <a:tr h="253186">
                <a:tc>
                  <a:txBody>
                    <a:bodyPr/>
                    <a:lstStyle/>
                    <a:p>
                      <a:pPr>
                        <a:lnSpc>
                          <a:spcPct val="115000"/>
                        </a:lnSpc>
                        <a:spcAft>
                          <a:spcPts val="0"/>
                        </a:spcAft>
                      </a:pPr>
                      <a:r>
                        <a:rPr lang="en-US" sz="900" noProof="0" smtClean="0">
                          <a:latin typeface="Segoe UI Semibold" pitchFamily="34" charset="0"/>
                          <a:cs typeface="Segoe UI Semibold" pitchFamily="34" charset="0"/>
                        </a:rPr>
                        <a:t>Net Income</a:t>
                      </a:r>
                      <a:endParaRPr lang="en-US" sz="900" noProof="0">
                        <a:latin typeface="Segoe UI Semibold" pitchFamily="34" charset="0"/>
                        <a:ea typeface="Calibri"/>
                        <a:cs typeface="Segoe UI Semibold" pitchFamily="34" charset="0"/>
                      </a:endParaRPr>
                    </a:p>
                  </a:txBody>
                  <a:tcPr marL="44450" marR="44450" marT="0" marB="0" anchor="b">
                    <a:solidFill>
                      <a:schemeClr val="bg2"/>
                    </a:solidFill>
                  </a:tcPr>
                </a:tc>
                <a:tc>
                  <a:txBody>
                    <a:bodyPr/>
                    <a:lstStyle/>
                    <a:p>
                      <a:pPr algn="r" fontAlgn="b"/>
                      <a:r>
                        <a:rPr lang="it-IT" sz="1100" b="0" i="0" u="none" strike="noStrike" dirty="0" smtClean="0">
                          <a:solidFill>
                            <a:schemeClr val="tx1"/>
                          </a:solidFill>
                          <a:effectLst/>
                          <a:latin typeface="Segoe UI Semibold" panose="020B0702040204020203" pitchFamily="34" charset="0"/>
                          <a:cs typeface="Segoe UI Semibold" panose="020B0702040204020203" pitchFamily="34" charset="0"/>
                        </a:rPr>
                        <a:t>2,149  </a:t>
                      </a:r>
                      <a:endParaRPr lang="it-IT" sz="1100" b="0" i="0" u="none" strike="noStrike" dirty="0">
                        <a:solidFill>
                          <a:schemeClr val="tx1"/>
                        </a:solidFill>
                        <a:effectLst/>
                        <a:latin typeface="Segoe UI Semibold" panose="020B0702040204020203" pitchFamily="34" charset="0"/>
                        <a:cs typeface="Segoe UI Semibold" panose="020B0702040204020203" pitchFamily="34" charset="0"/>
                      </a:endParaRPr>
                    </a:p>
                  </a:txBody>
                  <a:tcPr marL="0" marR="0" marT="0" marB="0" anchor="b">
                    <a:solidFill>
                      <a:schemeClr val="bg2"/>
                    </a:solidFill>
                  </a:tcPr>
                </a:tc>
                <a:tc>
                  <a:txBody>
                    <a:bodyPr/>
                    <a:lstStyle/>
                    <a:p>
                      <a:pPr algn="r" fontAlgn="b"/>
                      <a:r>
                        <a:rPr lang="it-IT" sz="1100" b="0" i="0" u="none" strike="noStrike" dirty="0" smtClean="0">
                          <a:solidFill>
                            <a:schemeClr val="tx1"/>
                          </a:solidFill>
                          <a:effectLst/>
                          <a:latin typeface="Segoe UI Semibold" panose="020B0702040204020203" pitchFamily="34" charset="0"/>
                          <a:cs typeface="Segoe UI Semibold" panose="020B0702040204020203" pitchFamily="34" charset="0"/>
                        </a:rPr>
                        <a:t>30,529  </a:t>
                      </a:r>
                      <a:endParaRPr lang="it-IT" sz="1100" b="0" i="0" u="none" strike="noStrike" dirty="0">
                        <a:solidFill>
                          <a:schemeClr val="tx1"/>
                        </a:solidFill>
                        <a:effectLst/>
                        <a:latin typeface="Segoe UI Semibold" panose="020B0702040204020203" pitchFamily="34" charset="0"/>
                        <a:cs typeface="Segoe UI Semibold" panose="020B0702040204020203" pitchFamily="34" charset="0"/>
                      </a:endParaRPr>
                    </a:p>
                  </a:txBody>
                  <a:tcPr marL="0" marR="0" marT="0" marB="0" anchor="b">
                    <a:solidFill>
                      <a:schemeClr val="bg2"/>
                    </a:solidFill>
                  </a:tcPr>
                </a:tc>
                <a:extLst>
                  <a:ext uri="{0D108BD9-81ED-4DB2-BD59-A6C34878D82A}">
                    <a16:rowId xmlns:a16="http://schemas.microsoft.com/office/drawing/2014/main" val="10016"/>
                  </a:ext>
                </a:extLst>
              </a:tr>
              <a:tr h="297604">
                <a:tc>
                  <a:txBody>
                    <a:bodyPr/>
                    <a:lstStyle/>
                    <a:p>
                      <a:pPr>
                        <a:lnSpc>
                          <a:spcPct val="115000"/>
                        </a:lnSpc>
                        <a:spcAft>
                          <a:spcPts val="0"/>
                        </a:spcAft>
                      </a:pPr>
                      <a:r>
                        <a:rPr lang="en-US" sz="900" noProof="0" dirty="0" smtClean="0">
                          <a:solidFill>
                            <a:schemeClr val="tx1"/>
                          </a:solidFill>
                          <a:latin typeface="Segoe UI Light" pitchFamily="34" charset="0"/>
                          <a:ea typeface="Calibri"/>
                          <a:cs typeface="Segoe UI Light" pitchFamily="34" charset="0"/>
                        </a:rPr>
                        <a:t>Less Net Income</a:t>
                      </a:r>
                      <a:r>
                        <a:rPr lang="en-US" sz="900" baseline="0" noProof="0" dirty="0" smtClean="0">
                          <a:solidFill>
                            <a:schemeClr val="tx1"/>
                          </a:solidFill>
                          <a:latin typeface="Segoe UI Light" pitchFamily="34" charset="0"/>
                          <a:ea typeface="Calibri"/>
                          <a:cs typeface="Segoe UI Light" pitchFamily="34" charset="0"/>
                        </a:rPr>
                        <a:t> attributable to non-controlling interest</a:t>
                      </a:r>
                      <a:endParaRPr lang="en-US" sz="900" noProof="0" dirty="0">
                        <a:solidFill>
                          <a:schemeClr val="tx1"/>
                        </a:solidFill>
                        <a:latin typeface="Segoe UI Light" pitchFamily="34" charset="0"/>
                        <a:ea typeface="Calibri"/>
                        <a:cs typeface="Segoe UI Light" pitchFamily="34" charset="0"/>
                      </a:endParaRPr>
                    </a:p>
                  </a:txBody>
                  <a:tcPr marL="44450" marR="44450" marT="0" marB="0" anchor="b">
                    <a:noFill/>
                  </a:tcPr>
                </a:tc>
                <a:tc>
                  <a:txBody>
                    <a:bodyPr/>
                    <a:lstStyle/>
                    <a:p>
                      <a:pPr algn="r">
                        <a:lnSpc>
                          <a:spcPct val="115000"/>
                        </a:lnSpc>
                        <a:spcAft>
                          <a:spcPts val="0"/>
                        </a:spcAft>
                      </a:pPr>
                      <a:r>
                        <a:rPr lang="it-IT" sz="1050" dirty="0" smtClean="0">
                          <a:solidFill>
                            <a:schemeClr val="tx1"/>
                          </a:solidFill>
                          <a:latin typeface="Segoe UI Light" pitchFamily="34" charset="0"/>
                          <a:ea typeface="Calibri"/>
                          <a:cs typeface="Segoe UI Light" pitchFamily="34" charset="0"/>
                        </a:rPr>
                        <a:t>(1,714)</a:t>
                      </a:r>
                      <a:endParaRPr lang="it-IT" sz="1050" dirty="0">
                        <a:solidFill>
                          <a:schemeClr val="tx1"/>
                        </a:solidFill>
                        <a:latin typeface="Segoe UI Light" pitchFamily="34" charset="0"/>
                        <a:ea typeface="Calibri"/>
                        <a:cs typeface="Segoe UI Light" pitchFamily="34" charset="0"/>
                      </a:endParaRPr>
                    </a:p>
                  </a:txBody>
                  <a:tcPr marL="44450" marR="44450" marT="0" marB="0" anchor="b">
                    <a:noFill/>
                  </a:tcPr>
                </a:tc>
                <a:tc>
                  <a:txBody>
                    <a:bodyPr/>
                    <a:lstStyle/>
                    <a:p>
                      <a:pPr algn="r">
                        <a:lnSpc>
                          <a:spcPct val="115000"/>
                        </a:lnSpc>
                        <a:spcAft>
                          <a:spcPts val="0"/>
                        </a:spcAft>
                      </a:pPr>
                      <a:r>
                        <a:rPr lang="it-IT" sz="1050" b="1" dirty="0" smtClean="0">
                          <a:solidFill>
                            <a:schemeClr val="tx1"/>
                          </a:solidFill>
                          <a:latin typeface="Segoe UI Light" pitchFamily="34" charset="0"/>
                          <a:ea typeface="Times New Roman"/>
                          <a:cs typeface="Segoe UI Light" pitchFamily="34" charset="0"/>
                        </a:rPr>
                        <a:t>1,050 </a:t>
                      </a:r>
                      <a:endParaRPr lang="it-IT" sz="1050" dirty="0">
                        <a:solidFill>
                          <a:schemeClr val="tx1"/>
                        </a:solidFill>
                        <a:latin typeface="Segoe UI Light" pitchFamily="34" charset="0"/>
                        <a:ea typeface="Calibri"/>
                        <a:cs typeface="Segoe UI Light" pitchFamily="34" charset="0"/>
                      </a:endParaRPr>
                    </a:p>
                  </a:txBody>
                  <a:tcPr marL="44450" marR="44450" marT="0" marB="0" anchor="b">
                    <a:noFill/>
                  </a:tcPr>
                </a:tc>
                <a:extLst>
                  <a:ext uri="{0D108BD9-81ED-4DB2-BD59-A6C34878D82A}">
                    <a16:rowId xmlns:a16="http://schemas.microsoft.com/office/drawing/2014/main" val="10017"/>
                  </a:ext>
                </a:extLst>
              </a:tr>
              <a:tr h="253186">
                <a:tc>
                  <a:txBody>
                    <a:bodyPr/>
                    <a:lstStyle/>
                    <a:p>
                      <a:pPr>
                        <a:lnSpc>
                          <a:spcPct val="115000"/>
                        </a:lnSpc>
                        <a:spcAft>
                          <a:spcPts val="0"/>
                        </a:spcAft>
                      </a:pPr>
                      <a:r>
                        <a:rPr lang="en-US" sz="900" noProof="0" smtClean="0">
                          <a:solidFill>
                            <a:schemeClr val="tx1"/>
                          </a:solidFill>
                          <a:latin typeface="Segoe UI Semibold" pitchFamily="34" charset="0"/>
                          <a:ea typeface="Calibri"/>
                          <a:cs typeface="Segoe UI Semibold" pitchFamily="34" charset="0"/>
                        </a:rPr>
                        <a:t>Group</a:t>
                      </a:r>
                      <a:r>
                        <a:rPr lang="en-US" sz="900" baseline="0" noProof="0" smtClean="0">
                          <a:solidFill>
                            <a:schemeClr val="tx1"/>
                          </a:solidFill>
                          <a:latin typeface="Segoe UI Semibold" pitchFamily="34" charset="0"/>
                          <a:ea typeface="Calibri"/>
                          <a:cs typeface="Segoe UI Semibold" pitchFamily="34" charset="0"/>
                        </a:rPr>
                        <a:t> Net Income</a:t>
                      </a:r>
                      <a:endParaRPr lang="en-US" sz="900" noProof="0">
                        <a:solidFill>
                          <a:schemeClr val="tx1"/>
                        </a:solidFill>
                        <a:latin typeface="Segoe UI Semibold" pitchFamily="34" charset="0"/>
                        <a:ea typeface="Calibri"/>
                        <a:cs typeface="Segoe UI Semibold" pitchFamily="34" charset="0"/>
                      </a:endParaRPr>
                    </a:p>
                  </a:txBody>
                  <a:tcPr marL="44450" marR="44450" marT="0" marB="0" anchor="b">
                    <a:noFill/>
                  </a:tcPr>
                </a:tc>
                <a:tc>
                  <a:txBody>
                    <a:bodyPr/>
                    <a:lstStyle/>
                    <a:p>
                      <a:pPr algn="r">
                        <a:lnSpc>
                          <a:spcPct val="115000"/>
                        </a:lnSpc>
                        <a:spcAft>
                          <a:spcPts val="0"/>
                        </a:spcAft>
                      </a:pPr>
                      <a:r>
                        <a:rPr lang="it-IT" sz="1050" dirty="0" smtClean="0">
                          <a:solidFill>
                            <a:schemeClr val="tx1"/>
                          </a:solidFill>
                          <a:latin typeface="Segoe UI Semibold" pitchFamily="34" charset="0"/>
                          <a:ea typeface="Calibri"/>
                          <a:cs typeface="Segoe UI Semibold" pitchFamily="34" charset="0"/>
                        </a:rPr>
                        <a:t>795</a:t>
                      </a:r>
                      <a:endParaRPr lang="it-IT" sz="1050" dirty="0">
                        <a:solidFill>
                          <a:schemeClr val="tx1"/>
                        </a:solidFill>
                        <a:latin typeface="Segoe UI Semibold" pitchFamily="34" charset="0"/>
                        <a:ea typeface="Calibri"/>
                        <a:cs typeface="Segoe UI Semibold" pitchFamily="34" charset="0"/>
                      </a:endParaRPr>
                    </a:p>
                  </a:txBody>
                  <a:tcPr marL="44450" marR="44450" marT="0" marB="0" anchor="b">
                    <a:noFill/>
                  </a:tcPr>
                </a:tc>
                <a:tc>
                  <a:txBody>
                    <a:bodyPr/>
                    <a:lstStyle/>
                    <a:p>
                      <a:pPr algn="r">
                        <a:lnSpc>
                          <a:spcPct val="115000"/>
                        </a:lnSpc>
                        <a:spcAft>
                          <a:spcPts val="0"/>
                        </a:spcAft>
                      </a:pPr>
                      <a:r>
                        <a:rPr lang="it-IT" sz="1050" b="1" dirty="0" smtClean="0">
                          <a:solidFill>
                            <a:schemeClr val="tx1"/>
                          </a:solidFill>
                          <a:latin typeface="Segoe UI Semibold" pitchFamily="34" charset="0"/>
                          <a:ea typeface="Times New Roman"/>
                          <a:cs typeface="Segoe UI Semibold" pitchFamily="34" charset="0"/>
                        </a:rPr>
                        <a:t>29,479 </a:t>
                      </a:r>
                      <a:endParaRPr lang="it-IT" sz="1050" dirty="0">
                        <a:solidFill>
                          <a:schemeClr val="tx1"/>
                        </a:solidFill>
                        <a:latin typeface="Segoe UI Semibold" pitchFamily="34" charset="0"/>
                        <a:ea typeface="Calibri"/>
                        <a:cs typeface="Segoe UI Semibold" pitchFamily="34" charset="0"/>
                      </a:endParaRPr>
                    </a:p>
                  </a:txBody>
                  <a:tcPr marL="44450" marR="44450" marT="0" marB="0" anchor="b">
                    <a:noFill/>
                  </a:tcPr>
                </a:tc>
                <a:extLst>
                  <a:ext uri="{0D108BD9-81ED-4DB2-BD59-A6C34878D82A}">
                    <a16:rowId xmlns:a16="http://schemas.microsoft.com/office/drawing/2014/main" val="10018"/>
                  </a:ext>
                </a:extLst>
              </a:tr>
            </a:tbl>
          </a:graphicData>
        </a:graphic>
      </p:graphicFrame>
      <p:cxnSp>
        <p:nvCxnSpPr>
          <p:cNvPr id="13" name="Connettore 2 12"/>
          <p:cNvCxnSpPr/>
          <p:nvPr/>
        </p:nvCxnSpPr>
        <p:spPr>
          <a:xfrm>
            <a:off x="7740352" y="3145532"/>
            <a:ext cx="648072"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Connettore 2 16"/>
          <p:cNvCxnSpPr/>
          <p:nvPr/>
        </p:nvCxnSpPr>
        <p:spPr>
          <a:xfrm>
            <a:off x="7812360" y="5161756"/>
            <a:ext cx="648072"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Ovale 18"/>
          <p:cNvSpPr/>
          <p:nvPr/>
        </p:nvSpPr>
        <p:spPr>
          <a:xfrm>
            <a:off x="8388424" y="4729708"/>
            <a:ext cx="432048"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Ovale 19"/>
          <p:cNvSpPr/>
          <p:nvPr/>
        </p:nvSpPr>
        <p:spPr>
          <a:xfrm>
            <a:off x="8316416" y="5305772"/>
            <a:ext cx="504056"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Ovale 20"/>
          <p:cNvSpPr/>
          <p:nvPr/>
        </p:nvSpPr>
        <p:spPr>
          <a:xfrm>
            <a:off x="8316416" y="3505572"/>
            <a:ext cx="576064"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AA996104-5749-416D-BFAB-5B2B2D8F72AF}" type="slidenum">
              <a:rPr lang="it-IT" smtClean="0"/>
              <a:pPr/>
              <a:t>17</a:t>
            </a:fld>
            <a:endParaRPr lang="it-IT" dirty="0"/>
          </a:p>
        </p:txBody>
      </p:sp>
      <p:sp>
        <p:nvSpPr>
          <p:cNvPr id="5" name="Titolo 1"/>
          <p:cNvSpPr txBox="1">
            <a:spLocks/>
          </p:cNvSpPr>
          <p:nvPr/>
        </p:nvSpPr>
        <p:spPr>
          <a:xfrm>
            <a:off x="323528" y="0"/>
            <a:ext cx="8136904" cy="69726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it-IT" sz="2000" dirty="0" smtClean="0">
                <a:latin typeface="Segoe UI Semibold" pitchFamily="34" charset="0"/>
                <a:ea typeface="+mj-ea"/>
                <a:cs typeface="Segoe UI Semibold" pitchFamily="34" charset="0"/>
              </a:rPr>
              <a:t>FREE CASH FLOW</a:t>
            </a:r>
            <a:endParaRPr kumimoji="0" lang="it-IT" sz="2000" b="0" i="0" u="none" strike="noStrike" kern="1200" cap="none" spc="0" normalizeH="0" baseline="0" noProof="0" dirty="0">
              <a:ln>
                <a:noFill/>
              </a:ln>
              <a:solidFill>
                <a:schemeClr val="tx1"/>
              </a:solidFill>
              <a:effectLst/>
              <a:uLnTx/>
              <a:uFillTx/>
              <a:latin typeface="Segoe UI Semibold" pitchFamily="34" charset="0"/>
              <a:ea typeface="+mj-ea"/>
              <a:cs typeface="Segoe UI Semibold" pitchFamily="34" charset="0"/>
            </a:endParaRPr>
          </a:p>
        </p:txBody>
      </p:sp>
      <p:cxnSp>
        <p:nvCxnSpPr>
          <p:cNvPr id="6" name="Connettore 1 5"/>
          <p:cNvCxnSpPr/>
          <p:nvPr/>
        </p:nvCxnSpPr>
        <p:spPr>
          <a:xfrm>
            <a:off x="395536" y="553244"/>
            <a:ext cx="7416824"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CasellaDiTesto 10"/>
          <p:cNvSpPr txBox="1"/>
          <p:nvPr/>
        </p:nvSpPr>
        <p:spPr>
          <a:xfrm>
            <a:off x="323528" y="697260"/>
            <a:ext cx="3384376" cy="5478423"/>
          </a:xfrm>
          <a:prstGeom prst="rect">
            <a:avLst/>
          </a:prstGeom>
          <a:noFill/>
        </p:spPr>
        <p:txBody>
          <a:bodyPr wrap="square" rtlCol="0">
            <a:spAutoFit/>
          </a:bodyPr>
          <a:lstStyle/>
          <a:p>
            <a:pPr algn="just"/>
            <a:r>
              <a:rPr lang="en-GB" sz="1400" dirty="0" smtClean="0">
                <a:latin typeface="Segoe UI Light" pitchFamily="34" charset="0"/>
                <a:cs typeface="Segoe UI Light" pitchFamily="34" charset="0"/>
              </a:rPr>
              <a:t>The Cash Flow Statement of the Company generally confirms the </a:t>
            </a:r>
            <a:r>
              <a:rPr lang="en-GB" sz="1400" dirty="0" smtClean="0">
                <a:latin typeface="Segoe UI Semibold" pitchFamily="34" charset="0"/>
                <a:cs typeface="Segoe UI Semibold" pitchFamily="34" charset="0"/>
              </a:rPr>
              <a:t>strong cash conversion </a:t>
            </a:r>
            <a:r>
              <a:rPr lang="en-GB" sz="1400" dirty="0" smtClean="0">
                <a:latin typeface="Segoe UI Light" pitchFamily="34" charset="0"/>
                <a:cs typeface="Segoe UI Light" pitchFamily="34" charset="0"/>
              </a:rPr>
              <a:t>ability already visible in previous results.</a:t>
            </a:r>
          </a:p>
          <a:p>
            <a:pPr algn="just"/>
            <a:endParaRPr lang="en-GB" sz="1400" dirty="0" smtClean="0">
              <a:latin typeface="Segoe UI Light" pitchFamily="34" charset="0"/>
              <a:cs typeface="Segoe UI Light" pitchFamily="34" charset="0"/>
            </a:endParaRPr>
          </a:p>
          <a:p>
            <a:pPr algn="just"/>
            <a:r>
              <a:rPr lang="en-GB" sz="1400" dirty="0" smtClean="0">
                <a:latin typeface="Segoe UI Light" pitchFamily="34" charset="0"/>
                <a:cs typeface="Segoe UI Light" pitchFamily="34" charset="0"/>
              </a:rPr>
              <a:t>In particular, we highlight the significant contribution of CLI to cash generation: it is evident that </a:t>
            </a:r>
            <a:r>
              <a:rPr lang="en-GB" sz="1400" dirty="0" smtClean="0">
                <a:latin typeface="Segoe UI Semibold" pitchFamily="34" charset="0"/>
                <a:cs typeface="Segoe UI Semibold" pitchFamily="34" charset="0"/>
              </a:rPr>
              <a:t>also in this quarter, CLI is able to convert economic results into cash despite a slight decline in sales attributable to a downturn in tourism in the Summer in all major Italian cities.</a:t>
            </a:r>
            <a:r>
              <a:rPr lang="en-GB" sz="1400" dirty="0" smtClean="0">
                <a:latin typeface="Segoe UI Light" pitchFamily="34" charset="0"/>
                <a:cs typeface="Segoe UI Light" pitchFamily="34" charset="0"/>
              </a:rPr>
              <a:t> This, together with a declining ND figure, confirms that CLI is successfully implementing a </a:t>
            </a:r>
            <a:r>
              <a:rPr lang="en-GB" sz="1400" dirty="0" smtClean="0">
                <a:latin typeface="Segoe UI Semibold" pitchFamily="34" charset="0"/>
                <a:cs typeface="Segoe UI Semibold" pitchFamily="34" charset="0"/>
              </a:rPr>
              <a:t>deleveraging process on a standalone basis</a:t>
            </a:r>
            <a:r>
              <a:rPr lang="en-GB" sz="1400" dirty="0" smtClean="0">
                <a:latin typeface="Segoe UI Light" pitchFamily="34" charset="0"/>
                <a:cs typeface="Segoe UI Light" pitchFamily="34" charset="0"/>
              </a:rPr>
              <a:t> (FCF € 12.4 million; 90.9% EBITDA FCF conversion)</a:t>
            </a:r>
          </a:p>
          <a:p>
            <a:pPr algn="just"/>
            <a:endParaRPr lang="en-GB" sz="1400" dirty="0" smtClean="0">
              <a:latin typeface="Segoe UI Light" pitchFamily="34" charset="0"/>
              <a:cs typeface="Segoe UI Light" pitchFamily="34" charset="0"/>
            </a:endParaRPr>
          </a:p>
          <a:p>
            <a:pPr algn="just"/>
            <a:r>
              <a:rPr lang="en-GB" sz="1400" dirty="0" smtClean="0">
                <a:latin typeface="Segoe UI Light" pitchFamily="34" charset="0"/>
                <a:cs typeface="Segoe UI Light" pitchFamily="34" charset="0"/>
              </a:rPr>
              <a:t>Consolidated FCF was equal to € 30.8 million, with an </a:t>
            </a:r>
            <a:r>
              <a:rPr lang="en-GB" sz="1400" dirty="0" smtClean="0">
                <a:latin typeface="Segoe UI Semibold" pitchFamily="34" charset="0"/>
                <a:cs typeface="Segoe UI Semibold" pitchFamily="34" charset="0"/>
              </a:rPr>
              <a:t>EBITDA FCF conversion rate of</a:t>
            </a:r>
            <a:r>
              <a:rPr lang="en-GB" sz="1400" dirty="0" smtClean="0">
                <a:latin typeface="Segoe UI Light" pitchFamily="34" charset="0"/>
                <a:cs typeface="Segoe UI Light" pitchFamily="34" charset="0"/>
              </a:rPr>
              <a:t> </a:t>
            </a:r>
            <a:r>
              <a:rPr lang="en-GB" sz="1400" dirty="0" smtClean="0">
                <a:latin typeface="Segoe UI Semibold" pitchFamily="34" charset="0"/>
                <a:cs typeface="Segoe UI Semibold" pitchFamily="34" charset="0"/>
              </a:rPr>
              <a:t>81.5%</a:t>
            </a:r>
            <a:r>
              <a:rPr lang="en-GB" sz="1400" dirty="0" smtClean="0">
                <a:latin typeface="Segoe UI Light" pitchFamily="34" charset="0"/>
                <a:cs typeface="Segoe UI Light" pitchFamily="34" charset="0"/>
              </a:rPr>
              <a:t> at Group level.</a:t>
            </a:r>
          </a:p>
          <a:p>
            <a:pPr algn="just"/>
            <a:endParaRPr lang="en-GB" sz="1400" dirty="0" smtClean="0">
              <a:latin typeface="Segoe UI Light" pitchFamily="34" charset="0"/>
              <a:cs typeface="Segoe UI Light" pitchFamily="34" charset="0"/>
            </a:endParaRPr>
          </a:p>
          <a:p>
            <a:pPr algn="just"/>
            <a:endParaRPr lang="en-GB" sz="1400" dirty="0" smtClean="0">
              <a:latin typeface="Segoe UI Light" pitchFamily="34" charset="0"/>
              <a:cs typeface="Segoe UI Light" pitchFamily="34" charset="0"/>
            </a:endParaRPr>
          </a:p>
          <a:p>
            <a:pPr algn="just"/>
            <a:endParaRPr lang="en-GB" sz="1400" dirty="0" smtClean="0">
              <a:latin typeface="Segoe UI Light" pitchFamily="34" charset="0"/>
              <a:cs typeface="Segoe UI Light" pitchFamily="34" charset="0"/>
            </a:endParaRPr>
          </a:p>
          <a:p>
            <a:pPr algn="just"/>
            <a:endParaRPr lang="en-GB" sz="1400" dirty="0" smtClean="0">
              <a:latin typeface="Segoe UI Light" pitchFamily="34" charset="0"/>
              <a:cs typeface="Segoe UI Light" pitchFamily="34" charset="0"/>
            </a:endParaRPr>
          </a:p>
        </p:txBody>
      </p:sp>
      <p:graphicFrame>
        <p:nvGraphicFramePr>
          <p:cNvPr id="14" name="Tabella 13"/>
          <p:cNvGraphicFramePr>
            <a:graphicFrameLocks noGrp="1"/>
          </p:cNvGraphicFramePr>
          <p:nvPr/>
        </p:nvGraphicFramePr>
        <p:xfrm>
          <a:off x="4499992" y="5449788"/>
          <a:ext cx="3898900" cy="196850"/>
        </p:xfrm>
        <a:graphic>
          <a:graphicData uri="http://schemas.openxmlformats.org/drawingml/2006/table">
            <a:tbl>
              <a:tblPr/>
              <a:tblGrid>
                <a:gridCol w="3898900">
                  <a:extLst>
                    <a:ext uri="{9D8B030D-6E8A-4147-A177-3AD203B41FA5}">
                      <a16:colId xmlns:a16="http://schemas.microsoft.com/office/drawing/2014/main" val="20000"/>
                    </a:ext>
                  </a:extLst>
                </a:gridCol>
              </a:tblGrid>
              <a:tr h="196850">
                <a:tc>
                  <a:txBody>
                    <a:bodyPr/>
                    <a:lstStyle/>
                    <a:p>
                      <a:pPr algn="l" fontAlgn="b"/>
                      <a:r>
                        <a:rPr lang="en-US" sz="800" b="0" i="1" u="none" strike="noStrike" dirty="0">
                          <a:solidFill>
                            <a:srgbClr val="000000"/>
                          </a:solidFill>
                          <a:latin typeface="Segoe UI Light" pitchFamily="34" charset="0"/>
                          <a:cs typeface="Segoe UI Light" pitchFamily="34" charset="0"/>
                        </a:rPr>
                        <a:t>(*) consolidated figures including C.L.I. from January 1st 2020</a:t>
                      </a:r>
                    </a:p>
                  </a:txBody>
                  <a:tcPr marL="6350" marR="6350" marT="6350" marB="0" anchor="b">
                    <a:lnL>
                      <a:noFill/>
                    </a:lnL>
                    <a:lnR>
                      <a:noFill/>
                    </a:lnR>
                    <a:lnT>
                      <a:noFill/>
                    </a:lnT>
                    <a:lnB>
                      <a:noFill/>
                    </a:lnB>
                  </a:tcPr>
                </a:tc>
                <a:extLst>
                  <a:ext uri="{0D108BD9-81ED-4DB2-BD59-A6C34878D82A}">
                    <a16:rowId xmlns:a16="http://schemas.microsoft.com/office/drawing/2014/main" val="10000"/>
                  </a:ext>
                </a:extLst>
              </a:tr>
            </a:tbl>
          </a:graphicData>
        </a:graphic>
      </p:graphicFrame>
      <p:graphicFrame>
        <p:nvGraphicFramePr>
          <p:cNvPr id="2" name="Tabella 1"/>
          <p:cNvGraphicFramePr>
            <a:graphicFrameLocks noGrp="1"/>
          </p:cNvGraphicFramePr>
          <p:nvPr>
            <p:extLst>
              <p:ext uri="{D42A27DB-BD31-4B8C-83A1-F6EECF244321}">
                <p14:modId xmlns:p14="http://schemas.microsoft.com/office/powerpoint/2010/main" val="524470282"/>
              </p:ext>
            </p:extLst>
          </p:nvPr>
        </p:nvGraphicFramePr>
        <p:xfrm>
          <a:off x="3779912" y="625244"/>
          <a:ext cx="5107147" cy="4554515"/>
        </p:xfrm>
        <a:graphic>
          <a:graphicData uri="http://schemas.openxmlformats.org/drawingml/2006/table">
            <a:tbl>
              <a:tblPr>
                <a:tableStyleId>{5C22544A-7EE6-4342-B048-85BDC9FD1C3A}</a:tableStyleId>
              </a:tblPr>
              <a:tblGrid>
                <a:gridCol w="2319369">
                  <a:extLst>
                    <a:ext uri="{9D8B030D-6E8A-4147-A177-3AD203B41FA5}">
                      <a16:colId xmlns:a16="http://schemas.microsoft.com/office/drawing/2014/main" val="3623271378"/>
                    </a:ext>
                  </a:extLst>
                </a:gridCol>
                <a:gridCol w="1231458">
                  <a:extLst>
                    <a:ext uri="{9D8B030D-6E8A-4147-A177-3AD203B41FA5}">
                      <a16:colId xmlns:a16="http://schemas.microsoft.com/office/drawing/2014/main" val="1571837544"/>
                    </a:ext>
                  </a:extLst>
                </a:gridCol>
                <a:gridCol w="778160">
                  <a:extLst>
                    <a:ext uri="{9D8B030D-6E8A-4147-A177-3AD203B41FA5}">
                      <a16:colId xmlns:a16="http://schemas.microsoft.com/office/drawing/2014/main" val="1343713002"/>
                    </a:ext>
                  </a:extLst>
                </a:gridCol>
                <a:gridCol w="778160">
                  <a:extLst>
                    <a:ext uri="{9D8B030D-6E8A-4147-A177-3AD203B41FA5}">
                      <a16:colId xmlns:a16="http://schemas.microsoft.com/office/drawing/2014/main" val="905466920"/>
                    </a:ext>
                  </a:extLst>
                </a:gridCol>
              </a:tblGrid>
              <a:tr h="155677">
                <a:tc rowSpan="2">
                  <a:txBody>
                    <a:bodyPr/>
                    <a:lstStyle/>
                    <a:p>
                      <a:pPr algn="ctr" fontAlgn="ctr"/>
                      <a:r>
                        <a:rPr lang="it-IT" sz="1000" u="none" strike="noStrike" dirty="0">
                          <a:solidFill>
                            <a:schemeClr val="bg1"/>
                          </a:solidFill>
                          <a:effectLst/>
                          <a:latin typeface="Segoe UI Semibold" panose="020B0702040204020203" pitchFamily="34" charset="0"/>
                          <a:cs typeface="Segoe UI Semibold" panose="020B0702040204020203" pitchFamily="34" charset="0"/>
                        </a:rPr>
                        <a:t>CASH FLOW STATEMENT €</a:t>
                      </a:r>
                      <a:r>
                        <a:rPr lang="it-IT" sz="1000" u="none" strike="noStrike" dirty="0" err="1">
                          <a:solidFill>
                            <a:schemeClr val="bg1"/>
                          </a:solidFill>
                          <a:effectLst/>
                          <a:latin typeface="Segoe UI Semibold" panose="020B0702040204020203" pitchFamily="34" charset="0"/>
                          <a:cs typeface="Segoe UI Semibold" panose="020B0702040204020203" pitchFamily="34" charset="0"/>
                        </a:rPr>
                        <a:t>mn</a:t>
                      </a:r>
                      <a:endParaRPr lang="it-IT" sz="1000" b="1" i="0" u="none" strike="noStrike" dirty="0">
                        <a:solidFill>
                          <a:schemeClr val="bg1"/>
                        </a:solidFill>
                        <a:effectLst/>
                        <a:latin typeface="Segoe UI Semibold" panose="020B0702040204020203" pitchFamily="34" charset="0"/>
                        <a:cs typeface="Segoe UI Semibold" panose="020B0702040204020203" pitchFamily="34" charset="0"/>
                      </a:endParaRPr>
                    </a:p>
                  </a:txBody>
                  <a:tcPr marL="4177" marR="4177" marT="4177" marB="0" anchor="ctr">
                    <a:solidFill>
                      <a:schemeClr val="tx2"/>
                    </a:solidFill>
                  </a:tcPr>
                </a:tc>
                <a:tc>
                  <a:txBody>
                    <a:bodyPr/>
                    <a:lstStyle/>
                    <a:p>
                      <a:pPr algn="l" fontAlgn="b"/>
                      <a:r>
                        <a:rPr lang="it-IT" sz="1000" u="none" strike="noStrike" dirty="0" smtClean="0">
                          <a:solidFill>
                            <a:schemeClr val="bg1"/>
                          </a:solidFill>
                          <a:effectLst/>
                          <a:latin typeface="Segoe UI Semibold" panose="020B0702040204020203" pitchFamily="34" charset="0"/>
                          <a:cs typeface="Segoe UI Semibold" panose="020B0702040204020203" pitchFamily="34" charset="0"/>
                        </a:rPr>
                        <a:t>N.F.</a:t>
                      </a:r>
                      <a:r>
                        <a:rPr lang="it-IT" sz="1000" u="none" strike="noStrike" baseline="0" dirty="0" smtClean="0">
                          <a:solidFill>
                            <a:schemeClr val="bg1"/>
                          </a:solidFill>
                          <a:effectLst/>
                          <a:latin typeface="Segoe UI Semibold" panose="020B0702040204020203" pitchFamily="34" charset="0"/>
                          <a:cs typeface="Segoe UI Semibold" panose="020B0702040204020203" pitchFamily="34" charset="0"/>
                        </a:rPr>
                        <a:t> </a:t>
                      </a:r>
                      <a:r>
                        <a:rPr lang="it-IT" sz="1000" u="none" strike="noStrike" dirty="0" err="1" smtClean="0">
                          <a:solidFill>
                            <a:schemeClr val="bg1"/>
                          </a:solidFill>
                          <a:effectLst/>
                          <a:latin typeface="Segoe UI Semibold" panose="020B0702040204020203" pitchFamily="34" charset="0"/>
                          <a:cs typeface="Segoe UI Semibold" panose="020B0702040204020203" pitchFamily="34" charset="0"/>
                        </a:rPr>
                        <a:t>Consolidated</a:t>
                      </a:r>
                      <a:r>
                        <a:rPr lang="it-IT" sz="1000" u="none" strike="noStrike" dirty="0" smtClean="0">
                          <a:solidFill>
                            <a:schemeClr val="bg1"/>
                          </a:solidFill>
                          <a:effectLst/>
                          <a:latin typeface="Segoe UI Semibold" panose="020B0702040204020203" pitchFamily="34" charset="0"/>
                          <a:cs typeface="Segoe UI Semibold" panose="020B0702040204020203" pitchFamily="34" charset="0"/>
                        </a:rPr>
                        <a:t> </a:t>
                      </a:r>
                      <a:r>
                        <a:rPr lang="it-IT" sz="1000" u="none" strike="noStrike" dirty="0">
                          <a:solidFill>
                            <a:schemeClr val="bg1"/>
                          </a:solidFill>
                          <a:effectLst/>
                          <a:latin typeface="Segoe UI Semibold" panose="020B0702040204020203" pitchFamily="34" charset="0"/>
                          <a:cs typeface="Segoe UI Semibold" panose="020B0702040204020203" pitchFamily="34" charset="0"/>
                        </a:rPr>
                        <a:t>(*)</a:t>
                      </a:r>
                      <a:endParaRPr lang="it-IT" sz="1000" b="1" i="0" u="none" strike="noStrike" dirty="0">
                        <a:solidFill>
                          <a:schemeClr val="bg1"/>
                        </a:solidFill>
                        <a:effectLst/>
                        <a:latin typeface="Segoe UI Semibold" panose="020B0702040204020203" pitchFamily="34" charset="0"/>
                        <a:cs typeface="Segoe UI Semibold" panose="020B0702040204020203" pitchFamily="34" charset="0"/>
                      </a:endParaRPr>
                    </a:p>
                  </a:txBody>
                  <a:tcPr marL="4177" marR="4177" marT="4177" marB="0" anchor="b">
                    <a:solidFill>
                      <a:schemeClr val="tx2"/>
                    </a:solidFill>
                  </a:tcPr>
                </a:tc>
                <a:tc>
                  <a:txBody>
                    <a:bodyPr/>
                    <a:lstStyle/>
                    <a:p>
                      <a:pPr algn="ctr" fontAlgn="b"/>
                      <a:r>
                        <a:rPr lang="it-IT" sz="1000" u="none" strike="noStrike" dirty="0">
                          <a:solidFill>
                            <a:schemeClr val="bg1"/>
                          </a:solidFill>
                          <a:effectLst/>
                          <a:latin typeface="Segoe UI Semibold" panose="020B0702040204020203" pitchFamily="34" charset="0"/>
                          <a:cs typeface="Segoe UI Semibold" panose="020B0702040204020203" pitchFamily="34" charset="0"/>
                        </a:rPr>
                        <a:t>C.L.I.</a:t>
                      </a:r>
                      <a:endParaRPr lang="it-IT" sz="1000" b="1" i="0" u="none" strike="noStrike" dirty="0">
                        <a:solidFill>
                          <a:schemeClr val="bg1"/>
                        </a:solidFill>
                        <a:effectLst/>
                        <a:latin typeface="Segoe UI Semibold" panose="020B0702040204020203" pitchFamily="34" charset="0"/>
                        <a:cs typeface="Segoe UI Semibold" panose="020B0702040204020203" pitchFamily="34" charset="0"/>
                      </a:endParaRPr>
                    </a:p>
                  </a:txBody>
                  <a:tcPr marL="4177" marR="4177" marT="4177" marB="0" anchor="b">
                    <a:solidFill>
                      <a:schemeClr val="tx2"/>
                    </a:solidFill>
                  </a:tcPr>
                </a:tc>
                <a:tc>
                  <a:txBody>
                    <a:bodyPr/>
                    <a:lstStyle/>
                    <a:p>
                      <a:pPr algn="ctr" fontAlgn="b"/>
                      <a:r>
                        <a:rPr lang="it-IT" sz="1000" u="none" strike="noStrike" dirty="0">
                          <a:solidFill>
                            <a:schemeClr val="bg1"/>
                          </a:solidFill>
                          <a:effectLst/>
                          <a:latin typeface="Segoe UI Semibold" panose="020B0702040204020203" pitchFamily="34" charset="0"/>
                          <a:cs typeface="Segoe UI Semibold" panose="020B0702040204020203" pitchFamily="34" charset="0"/>
                        </a:rPr>
                        <a:t>Newlat Food</a:t>
                      </a:r>
                      <a:endParaRPr lang="it-IT" sz="1000" b="1" i="0" u="none" strike="noStrike" dirty="0">
                        <a:solidFill>
                          <a:schemeClr val="bg1"/>
                        </a:solidFill>
                        <a:effectLst/>
                        <a:latin typeface="Segoe UI Semibold" panose="020B0702040204020203" pitchFamily="34" charset="0"/>
                        <a:cs typeface="Segoe UI Semibold" panose="020B0702040204020203" pitchFamily="34" charset="0"/>
                      </a:endParaRPr>
                    </a:p>
                  </a:txBody>
                  <a:tcPr marL="4177" marR="4177" marT="4177" marB="0" anchor="b">
                    <a:solidFill>
                      <a:schemeClr val="tx2"/>
                    </a:solidFill>
                  </a:tcPr>
                </a:tc>
                <a:extLst>
                  <a:ext uri="{0D108BD9-81ED-4DB2-BD59-A6C34878D82A}">
                    <a16:rowId xmlns:a16="http://schemas.microsoft.com/office/drawing/2014/main" val="3025066153"/>
                  </a:ext>
                </a:extLst>
              </a:tr>
              <a:tr h="132363">
                <a:tc vMerge="1">
                  <a:txBody>
                    <a:bodyPr/>
                    <a:lstStyle/>
                    <a:p>
                      <a:endParaRPr lang="it-IT"/>
                    </a:p>
                  </a:txBody>
                  <a:tcPr/>
                </a:tc>
                <a:tc>
                  <a:txBody>
                    <a:bodyPr/>
                    <a:lstStyle/>
                    <a:p>
                      <a:pPr algn="ctr" fontAlgn="b"/>
                      <a:r>
                        <a:rPr lang="it-IT" sz="1000" u="none" strike="noStrike" dirty="0">
                          <a:solidFill>
                            <a:schemeClr val="bg1"/>
                          </a:solidFill>
                          <a:effectLst/>
                          <a:latin typeface="Segoe UI Semibold" panose="020B0702040204020203" pitchFamily="34" charset="0"/>
                          <a:cs typeface="Segoe UI Semibold" panose="020B0702040204020203" pitchFamily="34" charset="0"/>
                        </a:rPr>
                        <a:t>9M 2020</a:t>
                      </a:r>
                      <a:endParaRPr lang="it-IT" sz="1000" b="1" i="0" u="none" strike="noStrike" dirty="0">
                        <a:solidFill>
                          <a:schemeClr val="bg1"/>
                        </a:solidFill>
                        <a:effectLst/>
                        <a:latin typeface="Segoe UI Semibold" panose="020B0702040204020203" pitchFamily="34" charset="0"/>
                        <a:cs typeface="Segoe UI Semibold" panose="020B0702040204020203" pitchFamily="34" charset="0"/>
                      </a:endParaRPr>
                    </a:p>
                  </a:txBody>
                  <a:tcPr marL="4177" marR="4177" marT="4177" marB="0" anchor="b">
                    <a:solidFill>
                      <a:schemeClr val="tx2"/>
                    </a:solidFill>
                  </a:tcPr>
                </a:tc>
                <a:tc>
                  <a:txBody>
                    <a:bodyPr/>
                    <a:lstStyle/>
                    <a:p>
                      <a:pPr algn="ctr" fontAlgn="b"/>
                      <a:r>
                        <a:rPr lang="it-IT" sz="1000" u="none" strike="noStrike" dirty="0">
                          <a:solidFill>
                            <a:schemeClr val="bg1"/>
                          </a:solidFill>
                          <a:effectLst/>
                          <a:latin typeface="Segoe UI Semibold" panose="020B0702040204020203" pitchFamily="34" charset="0"/>
                          <a:cs typeface="Segoe UI Semibold" panose="020B0702040204020203" pitchFamily="34" charset="0"/>
                        </a:rPr>
                        <a:t>9M 2020</a:t>
                      </a:r>
                      <a:endParaRPr lang="it-IT" sz="1000" b="1" i="0" u="none" strike="noStrike" dirty="0">
                        <a:solidFill>
                          <a:schemeClr val="bg1"/>
                        </a:solidFill>
                        <a:effectLst/>
                        <a:latin typeface="Segoe UI Semibold" panose="020B0702040204020203" pitchFamily="34" charset="0"/>
                        <a:cs typeface="Segoe UI Semibold" panose="020B0702040204020203" pitchFamily="34" charset="0"/>
                      </a:endParaRPr>
                    </a:p>
                  </a:txBody>
                  <a:tcPr marL="4177" marR="4177" marT="4177" marB="0" anchor="b">
                    <a:solidFill>
                      <a:schemeClr val="tx2"/>
                    </a:solidFill>
                  </a:tcPr>
                </a:tc>
                <a:tc>
                  <a:txBody>
                    <a:bodyPr/>
                    <a:lstStyle/>
                    <a:p>
                      <a:pPr algn="ctr" fontAlgn="b"/>
                      <a:r>
                        <a:rPr lang="it-IT" sz="1000" u="none" strike="noStrike" dirty="0">
                          <a:solidFill>
                            <a:schemeClr val="bg1"/>
                          </a:solidFill>
                          <a:effectLst/>
                          <a:latin typeface="Segoe UI Semibold" panose="020B0702040204020203" pitchFamily="34" charset="0"/>
                          <a:cs typeface="Segoe UI Semibold" panose="020B0702040204020203" pitchFamily="34" charset="0"/>
                        </a:rPr>
                        <a:t>9M 2020</a:t>
                      </a:r>
                      <a:endParaRPr lang="it-IT" sz="1000" b="1" i="0" u="none" strike="noStrike" dirty="0">
                        <a:solidFill>
                          <a:schemeClr val="bg1"/>
                        </a:solidFill>
                        <a:effectLst/>
                        <a:latin typeface="Segoe UI Semibold" panose="020B0702040204020203" pitchFamily="34" charset="0"/>
                        <a:cs typeface="Segoe UI Semibold" panose="020B0702040204020203" pitchFamily="34" charset="0"/>
                      </a:endParaRPr>
                    </a:p>
                  </a:txBody>
                  <a:tcPr marL="4177" marR="4177" marT="4177" marB="0" anchor="b">
                    <a:solidFill>
                      <a:schemeClr val="tx2"/>
                    </a:solidFill>
                  </a:tcPr>
                </a:tc>
                <a:extLst>
                  <a:ext uri="{0D108BD9-81ED-4DB2-BD59-A6C34878D82A}">
                    <a16:rowId xmlns:a16="http://schemas.microsoft.com/office/drawing/2014/main" val="1211559056"/>
                  </a:ext>
                </a:extLst>
              </a:tr>
              <a:tr h="155677">
                <a:tc>
                  <a:txBody>
                    <a:bodyPr/>
                    <a:lstStyle/>
                    <a:p>
                      <a:pPr algn="l" fontAlgn="b"/>
                      <a:r>
                        <a:rPr lang="it-IT" sz="1000" u="none" strike="noStrike" dirty="0" err="1">
                          <a:effectLst/>
                          <a:latin typeface="Segoe UI Light" panose="020B0502040204020203" pitchFamily="34" charset="0"/>
                          <a:cs typeface="Segoe UI Light" panose="020B0502040204020203" pitchFamily="34" charset="0"/>
                        </a:rPr>
                        <a:t>Adj</a:t>
                      </a:r>
                      <a:r>
                        <a:rPr lang="it-IT" sz="1000" u="none" strike="noStrike" dirty="0">
                          <a:effectLst/>
                          <a:latin typeface="Segoe UI Light" panose="020B0502040204020203" pitchFamily="34" charset="0"/>
                          <a:cs typeface="Segoe UI Light" panose="020B0502040204020203" pitchFamily="34" charset="0"/>
                        </a:rPr>
                        <a:t>. EBITDA</a:t>
                      </a:r>
                      <a:endParaRPr lang="it-IT" sz="1000" b="0" i="0" u="none" strike="noStrike" dirty="0">
                        <a:solidFill>
                          <a:srgbClr val="000000"/>
                        </a:solidFill>
                        <a:effectLst/>
                        <a:latin typeface="Segoe UI Light" panose="020B0502040204020203" pitchFamily="34" charset="0"/>
                        <a:cs typeface="Segoe UI Light" panose="020B0502040204020203" pitchFamily="34" charset="0"/>
                      </a:endParaRPr>
                    </a:p>
                  </a:txBody>
                  <a:tcPr marL="4177" marR="4177" marT="4177" marB="0" anchor="b">
                    <a:solidFill>
                      <a:schemeClr val="bg1"/>
                    </a:solidFill>
                  </a:tcPr>
                </a:tc>
                <a:tc>
                  <a:txBody>
                    <a:bodyPr/>
                    <a:lstStyle/>
                    <a:p>
                      <a:pPr algn="ctr" fontAlgn="b"/>
                      <a:r>
                        <a:rPr lang="it-IT" sz="1000" u="none" strike="noStrike" dirty="0" smtClean="0">
                          <a:effectLst/>
                          <a:latin typeface="Segoe UI Light" panose="020B0502040204020203" pitchFamily="34" charset="0"/>
                          <a:cs typeface="Segoe UI Light" panose="020B0502040204020203" pitchFamily="34" charset="0"/>
                        </a:rPr>
                        <a:t>37.8</a:t>
                      </a:r>
                      <a:endParaRPr lang="it-IT" sz="1000" b="0" i="0" u="none" strike="noStrike" dirty="0">
                        <a:solidFill>
                          <a:srgbClr val="000000"/>
                        </a:solidFill>
                        <a:effectLst/>
                        <a:latin typeface="Segoe UI Light" panose="020B0502040204020203" pitchFamily="34" charset="0"/>
                        <a:cs typeface="Segoe UI Light" panose="020B0502040204020203" pitchFamily="34" charset="0"/>
                      </a:endParaRPr>
                    </a:p>
                  </a:txBody>
                  <a:tcPr marL="4177" marR="4177" marT="4177" marB="0" anchor="b">
                    <a:solidFill>
                      <a:schemeClr val="bg1"/>
                    </a:solidFill>
                  </a:tcPr>
                </a:tc>
                <a:tc>
                  <a:txBody>
                    <a:bodyPr/>
                    <a:lstStyle/>
                    <a:p>
                      <a:pPr algn="ctr" fontAlgn="b"/>
                      <a:r>
                        <a:rPr lang="it-IT" sz="1000" u="none" strike="noStrike" dirty="0" smtClean="0">
                          <a:effectLst/>
                          <a:latin typeface="Segoe UI Light" panose="020B0502040204020203" pitchFamily="34" charset="0"/>
                          <a:cs typeface="Segoe UI Light" panose="020B0502040204020203" pitchFamily="34" charset="0"/>
                        </a:rPr>
                        <a:t>13.6</a:t>
                      </a:r>
                      <a:endParaRPr lang="it-IT" sz="1000" b="0" i="0" u="none" strike="noStrike" dirty="0">
                        <a:solidFill>
                          <a:srgbClr val="000000"/>
                        </a:solidFill>
                        <a:effectLst/>
                        <a:latin typeface="Segoe UI Light" panose="020B0502040204020203" pitchFamily="34" charset="0"/>
                        <a:cs typeface="Segoe UI Light" panose="020B0502040204020203" pitchFamily="34" charset="0"/>
                      </a:endParaRPr>
                    </a:p>
                  </a:txBody>
                  <a:tcPr marL="4177" marR="4177" marT="4177" marB="0" anchor="b">
                    <a:solidFill>
                      <a:schemeClr val="bg1"/>
                    </a:solidFill>
                  </a:tcPr>
                </a:tc>
                <a:tc>
                  <a:txBody>
                    <a:bodyPr/>
                    <a:lstStyle/>
                    <a:p>
                      <a:pPr algn="ctr" fontAlgn="b"/>
                      <a:r>
                        <a:rPr lang="it-IT" sz="1000" u="none" strike="noStrike" dirty="0" smtClean="0">
                          <a:effectLst/>
                          <a:latin typeface="Segoe UI Light" panose="020B0502040204020203" pitchFamily="34" charset="0"/>
                          <a:cs typeface="Segoe UI Light" panose="020B0502040204020203" pitchFamily="34" charset="0"/>
                        </a:rPr>
                        <a:t>24.2</a:t>
                      </a:r>
                      <a:endParaRPr lang="it-IT" sz="1000" b="0" i="0" u="none" strike="noStrike" dirty="0">
                        <a:solidFill>
                          <a:srgbClr val="000000"/>
                        </a:solidFill>
                        <a:effectLst/>
                        <a:latin typeface="Segoe UI Light" panose="020B0502040204020203" pitchFamily="34" charset="0"/>
                        <a:cs typeface="Segoe UI Light" panose="020B0502040204020203" pitchFamily="34" charset="0"/>
                      </a:endParaRPr>
                    </a:p>
                  </a:txBody>
                  <a:tcPr marL="4177" marR="4177" marT="4177" marB="0" anchor="b">
                    <a:solidFill>
                      <a:schemeClr val="bg1"/>
                    </a:solidFill>
                  </a:tcPr>
                </a:tc>
                <a:extLst>
                  <a:ext uri="{0D108BD9-81ED-4DB2-BD59-A6C34878D82A}">
                    <a16:rowId xmlns:a16="http://schemas.microsoft.com/office/drawing/2014/main" val="3164873455"/>
                  </a:ext>
                </a:extLst>
              </a:tr>
              <a:tr h="155677">
                <a:tc>
                  <a:txBody>
                    <a:bodyPr/>
                    <a:lstStyle/>
                    <a:p>
                      <a:pPr algn="l" fontAlgn="b"/>
                      <a:r>
                        <a:rPr lang="it-IT" sz="1000" u="none" strike="noStrike">
                          <a:effectLst/>
                          <a:latin typeface="Segoe UI Light" panose="020B0502040204020203" pitchFamily="34" charset="0"/>
                          <a:cs typeface="Segoe UI Light" panose="020B0502040204020203" pitchFamily="34" charset="0"/>
                        </a:rPr>
                        <a:t>Net Interest costs</a:t>
                      </a:r>
                      <a:endParaRPr lang="it-IT" sz="1000" b="0" i="0" u="none" strike="noStrike">
                        <a:solidFill>
                          <a:srgbClr val="000000"/>
                        </a:solidFill>
                        <a:effectLst/>
                        <a:latin typeface="Segoe UI Light" panose="020B0502040204020203" pitchFamily="34" charset="0"/>
                        <a:cs typeface="Segoe UI Light" panose="020B0502040204020203" pitchFamily="34" charset="0"/>
                      </a:endParaRPr>
                    </a:p>
                  </a:txBody>
                  <a:tcPr marL="4177" marR="4177" marT="4177" marB="0" anchor="b">
                    <a:solidFill>
                      <a:schemeClr val="bg1"/>
                    </a:solidFill>
                  </a:tcPr>
                </a:tc>
                <a:tc>
                  <a:txBody>
                    <a:bodyPr/>
                    <a:lstStyle/>
                    <a:p>
                      <a:pPr algn="ctr" fontAlgn="b"/>
                      <a:r>
                        <a:rPr lang="it-IT" sz="1000" u="none" strike="noStrike" dirty="0">
                          <a:effectLst/>
                          <a:latin typeface="Segoe UI Light" panose="020B0502040204020203" pitchFamily="34" charset="0"/>
                          <a:cs typeface="Segoe UI Light" panose="020B0502040204020203" pitchFamily="34" charset="0"/>
                        </a:rPr>
                        <a:t>-</a:t>
                      </a:r>
                      <a:r>
                        <a:rPr lang="it-IT" sz="1000" u="none" strike="noStrike" dirty="0" smtClean="0">
                          <a:effectLst/>
                          <a:latin typeface="Segoe UI Light" panose="020B0502040204020203" pitchFamily="34" charset="0"/>
                          <a:cs typeface="Segoe UI Light" panose="020B0502040204020203" pitchFamily="34" charset="0"/>
                        </a:rPr>
                        <a:t>2.5</a:t>
                      </a:r>
                      <a:endParaRPr lang="it-IT" sz="1000" b="0" i="0" u="none" strike="noStrike" dirty="0">
                        <a:solidFill>
                          <a:srgbClr val="000000"/>
                        </a:solidFill>
                        <a:effectLst/>
                        <a:latin typeface="Segoe UI Light" panose="020B0502040204020203" pitchFamily="34" charset="0"/>
                        <a:cs typeface="Segoe UI Light" panose="020B0502040204020203" pitchFamily="34" charset="0"/>
                      </a:endParaRPr>
                    </a:p>
                  </a:txBody>
                  <a:tcPr marL="4177" marR="4177" marT="4177" marB="0" anchor="b">
                    <a:solidFill>
                      <a:schemeClr val="bg1"/>
                    </a:solidFill>
                  </a:tcPr>
                </a:tc>
                <a:tc>
                  <a:txBody>
                    <a:bodyPr/>
                    <a:lstStyle/>
                    <a:p>
                      <a:pPr algn="ctr" fontAlgn="b"/>
                      <a:r>
                        <a:rPr lang="it-IT" sz="1000" u="none" strike="noStrike" dirty="0">
                          <a:effectLst/>
                          <a:latin typeface="Segoe UI Light" panose="020B0502040204020203" pitchFamily="34" charset="0"/>
                          <a:cs typeface="Segoe UI Light" panose="020B0502040204020203" pitchFamily="34" charset="0"/>
                        </a:rPr>
                        <a:t>-</a:t>
                      </a:r>
                      <a:r>
                        <a:rPr lang="it-IT" sz="1000" u="none" strike="noStrike" dirty="0" smtClean="0">
                          <a:effectLst/>
                          <a:latin typeface="Segoe UI Light" panose="020B0502040204020203" pitchFamily="34" charset="0"/>
                          <a:cs typeface="Segoe UI Light" panose="020B0502040204020203" pitchFamily="34" charset="0"/>
                        </a:rPr>
                        <a:t>1.5</a:t>
                      </a:r>
                      <a:endParaRPr lang="it-IT" sz="1000" b="0" i="0" u="none" strike="noStrike" dirty="0">
                        <a:solidFill>
                          <a:srgbClr val="000000"/>
                        </a:solidFill>
                        <a:effectLst/>
                        <a:latin typeface="Segoe UI Light" panose="020B0502040204020203" pitchFamily="34" charset="0"/>
                        <a:cs typeface="Segoe UI Light" panose="020B0502040204020203" pitchFamily="34" charset="0"/>
                      </a:endParaRPr>
                    </a:p>
                  </a:txBody>
                  <a:tcPr marL="4177" marR="4177" marT="4177" marB="0" anchor="b">
                    <a:solidFill>
                      <a:schemeClr val="bg1"/>
                    </a:solidFill>
                  </a:tcPr>
                </a:tc>
                <a:tc>
                  <a:txBody>
                    <a:bodyPr/>
                    <a:lstStyle/>
                    <a:p>
                      <a:pPr algn="ctr" fontAlgn="b"/>
                      <a:r>
                        <a:rPr lang="it-IT" sz="1000" u="none" strike="noStrike" dirty="0">
                          <a:effectLst/>
                          <a:latin typeface="Segoe UI Light" panose="020B0502040204020203" pitchFamily="34" charset="0"/>
                          <a:cs typeface="Segoe UI Light" panose="020B0502040204020203" pitchFamily="34" charset="0"/>
                        </a:rPr>
                        <a:t>-</a:t>
                      </a:r>
                      <a:r>
                        <a:rPr lang="it-IT" sz="1000" u="none" strike="noStrike" dirty="0" smtClean="0">
                          <a:effectLst/>
                          <a:latin typeface="Segoe UI Light" panose="020B0502040204020203" pitchFamily="34" charset="0"/>
                          <a:cs typeface="Segoe UI Light" panose="020B0502040204020203" pitchFamily="34" charset="0"/>
                        </a:rPr>
                        <a:t>1.0</a:t>
                      </a:r>
                      <a:endParaRPr lang="it-IT" sz="1000" b="0" i="0" u="none" strike="noStrike" dirty="0">
                        <a:solidFill>
                          <a:srgbClr val="000000"/>
                        </a:solidFill>
                        <a:effectLst/>
                        <a:latin typeface="Segoe UI Light" panose="020B0502040204020203" pitchFamily="34" charset="0"/>
                        <a:cs typeface="Segoe UI Light" panose="020B0502040204020203" pitchFamily="34" charset="0"/>
                      </a:endParaRPr>
                    </a:p>
                  </a:txBody>
                  <a:tcPr marL="4177" marR="4177" marT="4177" marB="0" anchor="b">
                    <a:solidFill>
                      <a:schemeClr val="bg1"/>
                    </a:solidFill>
                  </a:tcPr>
                </a:tc>
                <a:extLst>
                  <a:ext uri="{0D108BD9-81ED-4DB2-BD59-A6C34878D82A}">
                    <a16:rowId xmlns:a16="http://schemas.microsoft.com/office/drawing/2014/main" val="2203781890"/>
                  </a:ext>
                </a:extLst>
              </a:tr>
              <a:tr h="155677">
                <a:tc>
                  <a:txBody>
                    <a:bodyPr/>
                    <a:lstStyle/>
                    <a:p>
                      <a:pPr algn="l" fontAlgn="b"/>
                      <a:r>
                        <a:rPr lang="el-GR" sz="1000" u="none" strike="noStrike">
                          <a:effectLst/>
                          <a:latin typeface="Segoe UI Light" panose="020B0502040204020203" pitchFamily="34" charset="0"/>
                          <a:cs typeface="Segoe UI Light" panose="020B0502040204020203" pitchFamily="34" charset="0"/>
                        </a:rPr>
                        <a:t>Δ </a:t>
                      </a:r>
                      <a:r>
                        <a:rPr lang="it-IT" sz="1000" u="none" strike="noStrike">
                          <a:effectLst/>
                          <a:latin typeface="Segoe UI Light" panose="020B0502040204020203" pitchFamily="34" charset="0"/>
                          <a:cs typeface="Segoe UI Light" panose="020B0502040204020203" pitchFamily="34" charset="0"/>
                        </a:rPr>
                        <a:t>NWC</a:t>
                      </a:r>
                      <a:endParaRPr lang="it-IT" sz="1000" b="0" i="0" u="none" strike="noStrike">
                        <a:solidFill>
                          <a:srgbClr val="000000"/>
                        </a:solidFill>
                        <a:effectLst/>
                        <a:latin typeface="Segoe UI Light" panose="020B0502040204020203" pitchFamily="34" charset="0"/>
                        <a:cs typeface="Segoe UI Light" panose="020B0502040204020203" pitchFamily="34" charset="0"/>
                      </a:endParaRPr>
                    </a:p>
                  </a:txBody>
                  <a:tcPr marL="4177" marR="4177" marT="4177" marB="0" anchor="b">
                    <a:solidFill>
                      <a:schemeClr val="bg1"/>
                    </a:solidFill>
                  </a:tcPr>
                </a:tc>
                <a:tc>
                  <a:txBody>
                    <a:bodyPr/>
                    <a:lstStyle/>
                    <a:p>
                      <a:pPr algn="ctr" fontAlgn="b"/>
                      <a:r>
                        <a:rPr lang="it-IT" sz="1000" u="none" strike="noStrike" dirty="0" smtClean="0">
                          <a:effectLst/>
                          <a:latin typeface="Segoe UI Light" panose="020B0502040204020203" pitchFamily="34" charset="0"/>
                          <a:cs typeface="Segoe UI Light" panose="020B0502040204020203" pitchFamily="34" charset="0"/>
                        </a:rPr>
                        <a:t>7.7</a:t>
                      </a:r>
                      <a:endParaRPr lang="it-IT" sz="1000" b="0" i="0" u="none" strike="noStrike" dirty="0">
                        <a:solidFill>
                          <a:srgbClr val="000000"/>
                        </a:solidFill>
                        <a:effectLst/>
                        <a:latin typeface="Segoe UI Light" panose="020B0502040204020203" pitchFamily="34" charset="0"/>
                        <a:cs typeface="Segoe UI Light" panose="020B0502040204020203" pitchFamily="34" charset="0"/>
                      </a:endParaRPr>
                    </a:p>
                  </a:txBody>
                  <a:tcPr marL="4177" marR="4177" marT="4177" marB="0" anchor="b">
                    <a:solidFill>
                      <a:schemeClr val="bg1"/>
                    </a:solidFill>
                  </a:tcPr>
                </a:tc>
                <a:tc>
                  <a:txBody>
                    <a:bodyPr/>
                    <a:lstStyle/>
                    <a:p>
                      <a:pPr algn="ctr" fontAlgn="b"/>
                      <a:r>
                        <a:rPr lang="it-IT" sz="1000" u="none" strike="noStrike" dirty="0" smtClean="0">
                          <a:effectLst/>
                          <a:latin typeface="Segoe UI Light" panose="020B0502040204020203" pitchFamily="34" charset="0"/>
                          <a:cs typeface="Segoe UI Light" panose="020B0502040204020203" pitchFamily="34" charset="0"/>
                        </a:rPr>
                        <a:t>5.7</a:t>
                      </a:r>
                      <a:endParaRPr lang="it-IT" sz="1000" b="0" i="0" u="none" strike="noStrike" dirty="0">
                        <a:solidFill>
                          <a:srgbClr val="000000"/>
                        </a:solidFill>
                        <a:effectLst/>
                        <a:latin typeface="Segoe UI Light" panose="020B0502040204020203" pitchFamily="34" charset="0"/>
                        <a:cs typeface="Segoe UI Light" panose="020B0502040204020203" pitchFamily="34" charset="0"/>
                      </a:endParaRPr>
                    </a:p>
                  </a:txBody>
                  <a:tcPr marL="4177" marR="4177" marT="4177" marB="0" anchor="b">
                    <a:solidFill>
                      <a:schemeClr val="bg1"/>
                    </a:solidFill>
                  </a:tcPr>
                </a:tc>
                <a:tc>
                  <a:txBody>
                    <a:bodyPr/>
                    <a:lstStyle/>
                    <a:p>
                      <a:pPr algn="ctr" fontAlgn="b"/>
                      <a:r>
                        <a:rPr lang="it-IT" sz="1000" u="none" strike="noStrike" dirty="0" smtClean="0">
                          <a:effectLst/>
                          <a:latin typeface="Segoe UI Light" panose="020B0502040204020203" pitchFamily="34" charset="0"/>
                          <a:cs typeface="Segoe UI Light" panose="020B0502040204020203" pitchFamily="34" charset="0"/>
                        </a:rPr>
                        <a:t>2.1</a:t>
                      </a:r>
                      <a:endParaRPr lang="it-IT" sz="1000" b="0" i="0" u="none" strike="noStrike" dirty="0">
                        <a:solidFill>
                          <a:srgbClr val="000000"/>
                        </a:solidFill>
                        <a:effectLst/>
                        <a:latin typeface="Segoe UI Light" panose="020B0502040204020203" pitchFamily="34" charset="0"/>
                        <a:cs typeface="Segoe UI Light" panose="020B0502040204020203" pitchFamily="34" charset="0"/>
                      </a:endParaRPr>
                    </a:p>
                  </a:txBody>
                  <a:tcPr marL="4177" marR="4177" marT="4177" marB="0" anchor="b">
                    <a:solidFill>
                      <a:schemeClr val="bg1"/>
                    </a:solidFill>
                  </a:tcPr>
                </a:tc>
                <a:extLst>
                  <a:ext uri="{0D108BD9-81ED-4DB2-BD59-A6C34878D82A}">
                    <a16:rowId xmlns:a16="http://schemas.microsoft.com/office/drawing/2014/main" val="1919317415"/>
                  </a:ext>
                </a:extLst>
              </a:tr>
              <a:tr h="155677">
                <a:tc>
                  <a:txBody>
                    <a:bodyPr/>
                    <a:lstStyle/>
                    <a:p>
                      <a:pPr algn="l" fontAlgn="b"/>
                      <a:r>
                        <a:rPr lang="it-IT" sz="1000" u="none" strike="noStrike" dirty="0">
                          <a:effectLst/>
                          <a:latin typeface="Segoe UI Light" panose="020B0502040204020203" pitchFamily="34" charset="0"/>
                          <a:cs typeface="Segoe UI Light" panose="020B0502040204020203" pitchFamily="34" charset="0"/>
                        </a:rPr>
                        <a:t>TAX &amp; Others</a:t>
                      </a:r>
                      <a:endParaRPr lang="it-IT" sz="1000" b="0" i="0" u="none" strike="noStrike" dirty="0">
                        <a:solidFill>
                          <a:srgbClr val="000000"/>
                        </a:solidFill>
                        <a:effectLst/>
                        <a:latin typeface="Segoe UI Light" panose="020B0502040204020203" pitchFamily="34" charset="0"/>
                        <a:cs typeface="Segoe UI Light" panose="020B0502040204020203" pitchFamily="34" charset="0"/>
                      </a:endParaRPr>
                    </a:p>
                  </a:txBody>
                  <a:tcPr marL="4177" marR="4177" marT="4177" marB="0" anchor="b">
                    <a:solidFill>
                      <a:schemeClr val="bg1"/>
                    </a:solidFill>
                  </a:tcPr>
                </a:tc>
                <a:tc>
                  <a:txBody>
                    <a:bodyPr/>
                    <a:lstStyle/>
                    <a:p>
                      <a:pPr algn="ctr" fontAlgn="b"/>
                      <a:r>
                        <a:rPr lang="it-IT" sz="1000" u="none" strike="noStrike" dirty="0">
                          <a:effectLst/>
                          <a:latin typeface="Segoe UI Light" panose="020B0502040204020203" pitchFamily="34" charset="0"/>
                          <a:cs typeface="Segoe UI Light" panose="020B0502040204020203" pitchFamily="34" charset="0"/>
                        </a:rPr>
                        <a:t>-</a:t>
                      </a:r>
                      <a:r>
                        <a:rPr lang="it-IT" sz="1000" u="none" strike="noStrike" dirty="0" smtClean="0">
                          <a:effectLst/>
                          <a:latin typeface="Segoe UI Light" panose="020B0502040204020203" pitchFamily="34" charset="0"/>
                          <a:cs typeface="Segoe UI Light" panose="020B0502040204020203" pitchFamily="34" charset="0"/>
                        </a:rPr>
                        <a:t>2.9</a:t>
                      </a:r>
                      <a:endParaRPr lang="it-IT" sz="1000" b="0" i="0" u="none" strike="noStrike" dirty="0">
                        <a:solidFill>
                          <a:srgbClr val="000000"/>
                        </a:solidFill>
                        <a:effectLst/>
                        <a:latin typeface="Segoe UI Light" panose="020B0502040204020203" pitchFamily="34" charset="0"/>
                        <a:cs typeface="Segoe UI Light" panose="020B0502040204020203" pitchFamily="34" charset="0"/>
                      </a:endParaRPr>
                    </a:p>
                  </a:txBody>
                  <a:tcPr marL="4177" marR="4177" marT="4177" marB="0" anchor="b">
                    <a:solidFill>
                      <a:schemeClr val="bg1"/>
                    </a:solidFill>
                  </a:tcPr>
                </a:tc>
                <a:tc>
                  <a:txBody>
                    <a:bodyPr/>
                    <a:lstStyle/>
                    <a:p>
                      <a:pPr algn="ctr" fontAlgn="b"/>
                      <a:r>
                        <a:rPr lang="it-IT" sz="1000" u="none" strike="noStrike" dirty="0">
                          <a:effectLst/>
                          <a:latin typeface="Segoe UI Light" panose="020B0502040204020203" pitchFamily="34" charset="0"/>
                          <a:cs typeface="Segoe UI Light" panose="020B0502040204020203" pitchFamily="34" charset="0"/>
                        </a:rPr>
                        <a:t>-</a:t>
                      </a:r>
                      <a:r>
                        <a:rPr lang="it-IT" sz="1000" u="none" strike="noStrike" dirty="0" smtClean="0">
                          <a:effectLst/>
                          <a:latin typeface="Segoe UI Light" panose="020B0502040204020203" pitchFamily="34" charset="0"/>
                          <a:cs typeface="Segoe UI Light" panose="020B0502040204020203" pitchFamily="34" charset="0"/>
                        </a:rPr>
                        <a:t>1.4</a:t>
                      </a:r>
                      <a:endParaRPr lang="it-IT" sz="1000" b="0" i="0" u="none" strike="noStrike" dirty="0">
                        <a:solidFill>
                          <a:srgbClr val="000000"/>
                        </a:solidFill>
                        <a:effectLst/>
                        <a:latin typeface="Segoe UI Light" panose="020B0502040204020203" pitchFamily="34" charset="0"/>
                        <a:cs typeface="Segoe UI Light" panose="020B0502040204020203" pitchFamily="34" charset="0"/>
                      </a:endParaRPr>
                    </a:p>
                  </a:txBody>
                  <a:tcPr marL="4177" marR="4177" marT="4177" marB="0" anchor="b">
                    <a:solidFill>
                      <a:schemeClr val="bg1"/>
                    </a:solidFill>
                  </a:tcPr>
                </a:tc>
                <a:tc>
                  <a:txBody>
                    <a:bodyPr/>
                    <a:lstStyle/>
                    <a:p>
                      <a:pPr algn="ctr" fontAlgn="b"/>
                      <a:r>
                        <a:rPr lang="it-IT" sz="1000" u="none" strike="noStrike" dirty="0">
                          <a:effectLst/>
                          <a:latin typeface="Segoe UI Light" panose="020B0502040204020203" pitchFamily="34" charset="0"/>
                          <a:cs typeface="Segoe UI Light" panose="020B0502040204020203" pitchFamily="34" charset="0"/>
                        </a:rPr>
                        <a:t>-</a:t>
                      </a:r>
                      <a:r>
                        <a:rPr lang="it-IT" sz="1000" u="none" strike="noStrike" dirty="0" smtClean="0">
                          <a:effectLst/>
                          <a:latin typeface="Segoe UI Light" panose="020B0502040204020203" pitchFamily="34" charset="0"/>
                          <a:cs typeface="Segoe UI Light" panose="020B0502040204020203" pitchFamily="34" charset="0"/>
                        </a:rPr>
                        <a:t>1.5</a:t>
                      </a:r>
                      <a:endParaRPr lang="it-IT" sz="1000" b="0" i="0" u="none" strike="noStrike" dirty="0">
                        <a:solidFill>
                          <a:srgbClr val="000000"/>
                        </a:solidFill>
                        <a:effectLst/>
                        <a:latin typeface="Segoe UI Light" panose="020B0502040204020203" pitchFamily="34" charset="0"/>
                        <a:cs typeface="Segoe UI Light" panose="020B0502040204020203" pitchFamily="34" charset="0"/>
                      </a:endParaRPr>
                    </a:p>
                  </a:txBody>
                  <a:tcPr marL="4177" marR="4177" marT="4177" marB="0" anchor="b">
                    <a:solidFill>
                      <a:schemeClr val="bg1"/>
                    </a:solidFill>
                  </a:tcPr>
                </a:tc>
                <a:extLst>
                  <a:ext uri="{0D108BD9-81ED-4DB2-BD59-A6C34878D82A}">
                    <a16:rowId xmlns:a16="http://schemas.microsoft.com/office/drawing/2014/main" val="691794714"/>
                  </a:ext>
                </a:extLst>
              </a:tr>
              <a:tr h="155677">
                <a:tc>
                  <a:txBody>
                    <a:bodyPr/>
                    <a:lstStyle/>
                    <a:p>
                      <a:pPr algn="l" fontAlgn="b"/>
                      <a:r>
                        <a:rPr lang="it-IT" sz="1000" u="none" strike="noStrike" dirty="0" err="1">
                          <a:effectLst/>
                          <a:latin typeface="Segoe UI Light" panose="020B0502040204020203" pitchFamily="34" charset="0"/>
                          <a:cs typeface="Segoe UI Light" panose="020B0502040204020203" pitchFamily="34" charset="0"/>
                        </a:rPr>
                        <a:t>Other</a:t>
                      </a:r>
                      <a:endParaRPr lang="it-IT" sz="1000" b="0" i="0" u="none" strike="noStrike" dirty="0">
                        <a:solidFill>
                          <a:srgbClr val="000000"/>
                        </a:solidFill>
                        <a:effectLst/>
                        <a:latin typeface="Segoe UI Light" panose="020B0502040204020203" pitchFamily="34" charset="0"/>
                        <a:cs typeface="Segoe UI Light" panose="020B0502040204020203" pitchFamily="34" charset="0"/>
                      </a:endParaRPr>
                    </a:p>
                  </a:txBody>
                  <a:tcPr marL="4177" marR="4177" marT="4177" marB="0" anchor="b">
                    <a:lnB w="3175" cap="flat" cmpd="sng" algn="ctr">
                      <a:solidFill>
                        <a:schemeClr val="tx1"/>
                      </a:solidFill>
                      <a:prstDash val="solid"/>
                      <a:round/>
                      <a:headEnd type="none" w="med" len="med"/>
                      <a:tailEnd type="none" w="med" len="med"/>
                    </a:lnB>
                    <a:solidFill>
                      <a:schemeClr val="bg1"/>
                    </a:solidFill>
                  </a:tcPr>
                </a:tc>
                <a:tc>
                  <a:txBody>
                    <a:bodyPr/>
                    <a:lstStyle/>
                    <a:p>
                      <a:pPr algn="ctr" fontAlgn="b"/>
                      <a:r>
                        <a:rPr lang="it-IT" sz="1000" u="none" strike="noStrike" dirty="0">
                          <a:effectLst/>
                          <a:latin typeface="Segoe UI Light" panose="020B0502040204020203" pitchFamily="34" charset="0"/>
                          <a:cs typeface="Segoe UI Light" panose="020B0502040204020203" pitchFamily="34" charset="0"/>
                        </a:rPr>
                        <a:t>-</a:t>
                      </a:r>
                      <a:r>
                        <a:rPr lang="it-IT" sz="1000" u="none" strike="noStrike" dirty="0" smtClean="0">
                          <a:effectLst/>
                          <a:latin typeface="Segoe UI Light" panose="020B0502040204020203" pitchFamily="34" charset="0"/>
                          <a:cs typeface="Segoe UI Light" panose="020B0502040204020203" pitchFamily="34" charset="0"/>
                        </a:rPr>
                        <a:t>0.4</a:t>
                      </a:r>
                      <a:endParaRPr lang="it-IT" sz="1000" b="0" i="0" u="none" strike="noStrike" dirty="0">
                        <a:solidFill>
                          <a:srgbClr val="000000"/>
                        </a:solidFill>
                        <a:effectLst/>
                        <a:latin typeface="Segoe UI Light" panose="020B0502040204020203" pitchFamily="34" charset="0"/>
                        <a:cs typeface="Segoe UI Light" panose="020B0502040204020203" pitchFamily="34" charset="0"/>
                      </a:endParaRPr>
                    </a:p>
                  </a:txBody>
                  <a:tcPr marL="4177" marR="4177" marT="4177" marB="0" anchor="b">
                    <a:lnB w="3175" cap="flat" cmpd="sng" algn="ctr">
                      <a:solidFill>
                        <a:schemeClr val="tx1"/>
                      </a:solidFill>
                      <a:prstDash val="solid"/>
                      <a:round/>
                      <a:headEnd type="none" w="med" len="med"/>
                      <a:tailEnd type="none" w="med" len="med"/>
                    </a:lnB>
                    <a:solidFill>
                      <a:schemeClr val="bg1"/>
                    </a:solidFill>
                  </a:tcPr>
                </a:tc>
                <a:tc>
                  <a:txBody>
                    <a:bodyPr/>
                    <a:lstStyle/>
                    <a:p>
                      <a:pPr algn="ctr" fontAlgn="b"/>
                      <a:r>
                        <a:rPr lang="it-IT" sz="1000" u="none" strike="noStrike" dirty="0">
                          <a:effectLst/>
                          <a:latin typeface="Segoe UI Light" panose="020B0502040204020203" pitchFamily="34" charset="0"/>
                          <a:cs typeface="Segoe UI Light" panose="020B0502040204020203" pitchFamily="34" charset="0"/>
                        </a:rPr>
                        <a:t>-</a:t>
                      </a:r>
                      <a:r>
                        <a:rPr lang="it-IT" sz="1000" u="none" strike="noStrike" dirty="0" smtClean="0">
                          <a:effectLst/>
                          <a:latin typeface="Segoe UI Light" panose="020B0502040204020203" pitchFamily="34" charset="0"/>
                          <a:cs typeface="Segoe UI Light" panose="020B0502040204020203" pitchFamily="34" charset="0"/>
                        </a:rPr>
                        <a:t>0.4</a:t>
                      </a:r>
                      <a:endParaRPr lang="it-IT" sz="1000" b="0" i="0" u="none" strike="noStrike" dirty="0">
                        <a:solidFill>
                          <a:srgbClr val="000000"/>
                        </a:solidFill>
                        <a:effectLst/>
                        <a:latin typeface="Segoe UI Light" panose="020B0502040204020203" pitchFamily="34" charset="0"/>
                        <a:cs typeface="Segoe UI Light" panose="020B0502040204020203" pitchFamily="34" charset="0"/>
                      </a:endParaRPr>
                    </a:p>
                  </a:txBody>
                  <a:tcPr marL="4177" marR="4177" marT="4177" marB="0" anchor="b">
                    <a:lnB w="3175" cap="flat" cmpd="sng" algn="ctr">
                      <a:solidFill>
                        <a:schemeClr val="tx1"/>
                      </a:solidFill>
                      <a:prstDash val="solid"/>
                      <a:round/>
                      <a:headEnd type="none" w="med" len="med"/>
                      <a:tailEnd type="none" w="med" len="med"/>
                    </a:lnB>
                    <a:solidFill>
                      <a:schemeClr val="bg1"/>
                    </a:solidFill>
                  </a:tcPr>
                </a:tc>
                <a:tc>
                  <a:txBody>
                    <a:bodyPr/>
                    <a:lstStyle/>
                    <a:p>
                      <a:pPr algn="ctr" fontAlgn="b"/>
                      <a:r>
                        <a:rPr lang="it-IT" sz="1000" u="none" strike="noStrike" dirty="0" smtClean="0">
                          <a:effectLst/>
                          <a:latin typeface="Segoe UI Light" panose="020B0502040204020203" pitchFamily="34" charset="0"/>
                          <a:cs typeface="Segoe UI Light" panose="020B0502040204020203" pitchFamily="34" charset="0"/>
                        </a:rPr>
                        <a:t>0.0</a:t>
                      </a:r>
                      <a:endParaRPr lang="it-IT" sz="1000" b="0" i="0" u="none" strike="noStrike" dirty="0">
                        <a:solidFill>
                          <a:srgbClr val="000000"/>
                        </a:solidFill>
                        <a:effectLst/>
                        <a:latin typeface="Segoe UI Light" panose="020B0502040204020203" pitchFamily="34" charset="0"/>
                        <a:cs typeface="Segoe UI Light" panose="020B0502040204020203" pitchFamily="34" charset="0"/>
                      </a:endParaRPr>
                    </a:p>
                  </a:txBody>
                  <a:tcPr marL="4177" marR="4177" marT="4177" marB="0" anchor="b">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68991964"/>
                  </a:ext>
                </a:extLst>
              </a:tr>
              <a:tr h="155677">
                <a:tc>
                  <a:txBody>
                    <a:bodyPr/>
                    <a:lstStyle/>
                    <a:p>
                      <a:pPr algn="l" fontAlgn="b"/>
                      <a:r>
                        <a:rPr lang="en-US" sz="1000" u="none" strike="noStrike" dirty="0">
                          <a:effectLst/>
                          <a:latin typeface="Segoe UI Semibold" panose="020B0702040204020203" pitchFamily="34" charset="0"/>
                          <a:cs typeface="Segoe UI Semibold" panose="020B0702040204020203" pitchFamily="34" charset="0"/>
                        </a:rPr>
                        <a:t>(A) Cash flow from operating activities</a:t>
                      </a:r>
                      <a:endParaRPr lang="en-US" sz="1000" b="1" i="0" u="none" strike="noStrike" dirty="0">
                        <a:solidFill>
                          <a:srgbClr val="000000"/>
                        </a:solidFill>
                        <a:effectLst/>
                        <a:latin typeface="Segoe UI Semibold" panose="020B0702040204020203" pitchFamily="34" charset="0"/>
                        <a:cs typeface="Segoe UI Semibold" panose="020B0702040204020203" pitchFamily="34" charset="0"/>
                      </a:endParaRPr>
                    </a:p>
                  </a:txBody>
                  <a:tcPr marL="4177" marR="4177" marT="4177" marB="0" anchor="b">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r>
                        <a:rPr lang="it-IT" sz="1000" u="none" strike="noStrike" dirty="0" smtClean="0">
                          <a:effectLst/>
                          <a:latin typeface="Segoe UI Semibold" panose="020B0702040204020203" pitchFamily="34" charset="0"/>
                          <a:cs typeface="Segoe UI Semibold" panose="020B0702040204020203" pitchFamily="34" charset="0"/>
                        </a:rPr>
                        <a:t>39.8</a:t>
                      </a:r>
                      <a:endParaRPr lang="it-IT" sz="1000" b="1" i="0" u="none" strike="noStrike" dirty="0">
                        <a:solidFill>
                          <a:srgbClr val="000000"/>
                        </a:solidFill>
                        <a:effectLst/>
                        <a:latin typeface="Segoe UI Semibold" panose="020B0702040204020203" pitchFamily="34" charset="0"/>
                        <a:cs typeface="Segoe UI Semibold" panose="020B0702040204020203" pitchFamily="34" charset="0"/>
                      </a:endParaRPr>
                    </a:p>
                  </a:txBody>
                  <a:tcPr marL="4177" marR="4177" marT="4177" marB="0" anchor="b">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r>
                        <a:rPr lang="it-IT" sz="1000" u="none" strike="noStrike" dirty="0" smtClean="0">
                          <a:effectLst/>
                          <a:latin typeface="Segoe UI Semibold" panose="020B0702040204020203" pitchFamily="34" charset="0"/>
                          <a:cs typeface="Segoe UI Semibold" panose="020B0702040204020203" pitchFamily="34" charset="0"/>
                        </a:rPr>
                        <a:t>16.0</a:t>
                      </a:r>
                      <a:endParaRPr lang="it-IT" sz="1000" b="1" i="0" u="none" strike="noStrike" dirty="0">
                        <a:solidFill>
                          <a:srgbClr val="000000"/>
                        </a:solidFill>
                        <a:effectLst/>
                        <a:latin typeface="Segoe UI Semibold" panose="020B0702040204020203" pitchFamily="34" charset="0"/>
                        <a:cs typeface="Segoe UI Semibold" panose="020B0702040204020203" pitchFamily="34" charset="0"/>
                      </a:endParaRPr>
                    </a:p>
                  </a:txBody>
                  <a:tcPr marL="4177" marR="4177" marT="4177" marB="0" anchor="b">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r>
                        <a:rPr lang="it-IT" sz="1000" u="none" strike="noStrike" dirty="0" smtClean="0">
                          <a:effectLst/>
                          <a:latin typeface="Segoe UI Semibold" panose="020B0702040204020203" pitchFamily="34" charset="0"/>
                          <a:cs typeface="Segoe UI Semibold" panose="020B0702040204020203" pitchFamily="34" charset="0"/>
                        </a:rPr>
                        <a:t>23.8</a:t>
                      </a:r>
                      <a:endParaRPr lang="it-IT" sz="1000" b="1" i="0" u="none" strike="noStrike" dirty="0">
                        <a:solidFill>
                          <a:srgbClr val="000000"/>
                        </a:solidFill>
                        <a:effectLst/>
                        <a:latin typeface="Segoe UI Semibold" panose="020B0702040204020203" pitchFamily="34" charset="0"/>
                        <a:cs typeface="Segoe UI Semibold" panose="020B0702040204020203" pitchFamily="34" charset="0"/>
                      </a:endParaRPr>
                    </a:p>
                  </a:txBody>
                  <a:tcPr marL="4177" marR="4177" marT="4177" marB="0" anchor="b">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57519116"/>
                  </a:ext>
                </a:extLst>
              </a:tr>
              <a:tr h="155677">
                <a:tc>
                  <a:txBody>
                    <a:bodyPr/>
                    <a:lstStyle/>
                    <a:p>
                      <a:pPr algn="l" fontAlgn="b"/>
                      <a:r>
                        <a:rPr lang="it-IT" sz="1000" u="none" strike="noStrike" dirty="0" err="1">
                          <a:effectLst/>
                          <a:latin typeface="Segoe UI Light" panose="020B0502040204020203" pitchFamily="34" charset="0"/>
                          <a:cs typeface="Segoe UI Light" panose="020B0502040204020203" pitchFamily="34" charset="0"/>
                        </a:rPr>
                        <a:t>Capex</a:t>
                      </a:r>
                      <a:endParaRPr lang="it-IT" sz="1000" b="0" i="0" u="none" strike="noStrike" dirty="0">
                        <a:solidFill>
                          <a:srgbClr val="000000"/>
                        </a:solidFill>
                        <a:effectLst/>
                        <a:latin typeface="Segoe UI Light" panose="020B0502040204020203" pitchFamily="34" charset="0"/>
                        <a:cs typeface="Segoe UI Light" panose="020B0502040204020203" pitchFamily="34" charset="0"/>
                      </a:endParaRPr>
                    </a:p>
                  </a:txBody>
                  <a:tcPr marL="4177" marR="4177" marT="4177" marB="0" anchor="b">
                    <a:lnT w="3175" cap="flat" cmpd="sng" algn="ctr">
                      <a:solidFill>
                        <a:schemeClr val="tx1"/>
                      </a:solidFill>
                      <a:prstDash val="solid"/>
                      <a:round/>
                      <a:headEnd type="none" w="med" len="med"/>
                      <a:tailEnd type="none" w="med" len="med"/>
                    </a:lnT>
                    <a:solidFill>
                      <a:schemeClr val="bg1"/>
                    </a:solidFill>
                  </a:tcPr>
                </a:tc>
                <a:tc>
                  <a:txBody>
                    <a:bodyPr/>
                    <a:lstStyle/>
                    <a:p>
                      <a:pPr algn="ctr" fontAlgn="b"/>
                      <a:r>
                        <a:rPr lang="it-IT" sz="1000" u="none" strike="noStrike" dirty="0">
                          <a:effectLst/>
                          <a:latin typeface="Segoe UI Light" panose="020B0502040204020203" pitchFamily="34" charset="0"/>
                          <a:cs typeface="Segoe UI Light" panose="020B0502040204020203" pitchFamily="34" charset="0"/>
                        </a:rPr>
                        <a:t>-</a:t>
                      </a:r>
                      <a:r>
                        <a:rPr lang="it-IT" sz="1000" u="none" strike="noStrike" dirty="0" smtClean="0">
                          <a:effectLst/>
                          <a:latin typeface="Segoe UI Light" panose="020B0502040204020203" pitchFamily="34" charset="0"/>
                          <a:cs typeface="Segoe UI Light" panose="020B0502040204020203" pitchFamily="34" charset="0"/>
                        </a:rPr>
                        <a:t>5.5</a:t>
                      </a:r>
                      <a:endParaRPr lang="it-IT" sz="1000" b="0" i="0" u="none" strike="noStrike" dirty="0">
                        <a:solidFill>
                          <a:srgbClr val="000000"/>
                        </a:solidFill>
                        <a:effectLst/>
                        <a:latin typeface="Segoe UI Light" panose="020B0502040204020203" pitchFamily="34" charset="0"/>
                        <a:cs typeface="Segoe UI Light" panose="020B0502040204020203" pitchFamily="34" charset="0"/>
                      </a:endParaRPr>
                    </a:p>
                  </a:txBody>
                  <a:tcPr marL="4177" marR="4177" marT="4177" marB="0" anchor="b">
                    <a:lnT w="3175" cap="flat" cmpd="sng" algn="ctr">
                      <a:solidFill>
                        <a:schemeClr val="tx1"/>
                      </a:solidFill>
                      <a:prstDash val="solid"/>
                      <a:round/>
                      <a:headEnd type="none" w="med" len="med"/>
                      <a:tailEnd type="none" w="med" len="med"/>
                    </a:lnT>
                    <a:solidFill>
                      <a:schemeClr val="bg1"/>
                    </a:solidFill>
                  </a:tcPr>
                </a:tc>
                <a:tc>
                  <a:txBody>
                    <a:bodyPr/>
                    <a:lstStyle/>
                    <a:p>
                      <a:pPr algn="ctr" fontAlgn="b"/>
                      <a:r>
                        <a:rPr lang="it-IT" sz="1000" u="none" strike="noStrike" dirty="0">
                          <a:effectLst/>
                          <a:latin typeface="Segoe UI Light" panose="020B0502040204020203" pitchFamily="34" charset="0"/>
                          <a:cs typeface="Segoe UI Light" panose="020B0502040204020203" pitchFamily="34" charset="0"/>
                        </a:rPr>
                        <a:t>-</a:t>
                      </a:r>
                      <a:r>
                        <a:rPr lang="it-IT" sz="1000" u="none" strike="noStrike" dirty="0" smtClean="0">
                          <a:effectLst/>
                          <a:latin typeface="Segoe UI Light" panose="020B0502040204020203" pitchFamily="34" charset="0"/>
                          <a:cs typeface="Segoe UI Light" panose="020B0502040204020203" pitchFamily="34" charset="0"/>
                        </a:rPr>
                        <a:t>2.7</a:t>
                      </a:r>
                      <a:endParaRPr lang="it-IT" sz="1000" b="0" i="0" u="none" strike="noStrike" dirty="0">
                        <a:solidFill>
                          <a:srgbClr val="000000"/>
                        </a:solidFill>
                        <a:effectLst/>
                        <a:latin typeface="Segoe UI Light" panose="020B0502040204020203" pitchFamily="34" charset="0"/>
                        <a:cs typeface="Segoe UI Light" panose="020B0502040204020203" pitchFamily="34" charset="0"/>
                      </a:endParaRPr>
                    </a:p>
                  </a:txBody>
                  <a:tcPr marL="4177" marR="4177" marT="4177" marB="0" anchor="b">
                    <a:lnT w="3175" cap="flat" cmpd="sng" algn="ctr">
                      <a:solidFill>
                        <a:schemeClr val="tx1"/>
                      </a:solidFill>
                      <a:prstDash val="solid"/>
                      <a:round/>
                      <a:headEnd type="none" w="med" len="med"/>
                      <a:tailEnd type="none" w="med" len="med"/>
                    </a:lnT>
                    <a:solidFill>
                      <a:schemeClr val="bg1"/>
                    </a:solidFill>
                  </a:tcPr>
                </a:tc>
                <a:tc>
                  <a:txBody>
                    <a:bodyPr/>
                    <a:lstStyle/>
                    <a:p>
                      <a:pPr algn="ctr" fontAlgn="b"/>
                      <a:r>
                        <a:rPr lang="it-IT" sz="1000" u="none" strike="noStrike" dirty="0">
                          <a:effectLst/>
                          <a:latin typeface="Segoe UI Light" panose="020B0502040204020203" pitchFamily="34" charset="0"/>
                          <a:cs typeface="Segoe UI Light" panose="020B0502040204020203" pitchFamily="34" charset="0"/>
                        </a:rPr>
                        <a:t>-</a:t>
                      </a:r>
                      <a:r>
                        <a:rPr lang="it-IT" sz="1000" u="none" strike="noStrike" dirty="0" smtClean="0">
                          <a:effectLst/>
                          <a:latin typeface="Segoe UI Light" panose="020B0502040204020203" pitchFamily="34" charset="0"/>
                          <a:cs typeface="Segoe UI Light" panose="020B0502040204020203" pitchFamily="34" charset="0"/>
                        </a:rPr>
                        <a:t>2.7</a:t>
                      </a:r>
                      <a:endParaRPr lang="it-IT" sz="1000" b="0" i="0" u="none" strike="noStrike" dirty="0">
                        <a:solidFill>
                          <a:srgbClr val="000000"/>
                        </a:solidFill>
                        <a:effectLst/>
                        <a:latin typeface="Segoe UI Light" panose="020B0502040204020203" pitchFamily="34" charset="0"/>
                        <a:cs typeface="Segoe UI Light" panose="020B0502040204020203" pitchFamily="34" charset="0"/>
                      </a:endParaRPr>
                    </a:p>
                  </a:txBody>
                  <a:tcPr marL="4177" marR="4177" marT="4177" marB="0" anchor="b">
                    <a:lnT w="3175"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238476347"/>
                  </a:ext>
                </a:extLst>
              </a:tr>
              <a:tr h="155677">
                <a:tc>
                  <a:txBody>
                    <a:bodyPr/>
                    <a:lstStyle/>
                    <a:p>
                      <a:pPr algn="l" fontAlgn="b"/>
                      <a:r>
                        <a:rPr lang="en-US" sz="1000" u="none" strike="noStrike">
                          <a:effectLst/>
                          <a:latin typeface="Segoe UI Light" panose="020B0502040204020203" pitchFamily="34" charset="0"/>
                          <a:cs typeface="Segoe UI Light" panose="020B0502040204020203" pitchFamily="34" charset="0"/>
                        </a:rPr>
                        <a:t>Proceeds from sale of property</a:t>
                      </a:r>
                      <a:endParaRPr lang="en-US" sz="1000" b="0" i="0" u="none" strike="noStrike">
                        <a:solidFill>
                          <a:srgbClr val="000000"/>
                        </a:solidFill>
                        <a:effectLst/>
                        <a:latin typeface="Segoe UI Light" panose="020B0502040204020203" pitchFamily="34" charset="0"/>
                        <a:cs typeface="Segoe UI Light" panose="020B0502040204020203" pitchFamily="34" charset="0"/>
                      </a:endParaRPr>
                    </a:p>
                  </a:txBody>
                  <a:tcPr marL="4177" marR="4177" marT="4177" marB="0" anchor="b">
                    <a:solidFill>
                      <a:schemeClr val="bg1"/>
                    </a:solidFill>
                  </a:tcPr>
                </a:tc>
                <a:tc>
                  <a:txBody>
                    <a:bodyPr/>
                    <a:lstStyle/>
                    <a:p>
                      <a:pPr algn="ctr" fontAlgn="b"/>
                      <a:r>
                        <a:rPr lang="it-IT" sz="1000" u="none" strike="noStrike" dirty="0" smtClean="0">
                          <a:effectLst/>
                          <a:latin typeface="Segoe UI Light" panose="020B0502040204020203" pitchFamily="34" charset="0"/>
                          <a:cs typeface="Segoe UI Light" panose="020B0502040204020203" pitchFamily="34" charset="0"/>
                        </a:rPr>
                        <a:t>0.0</a:t>
                      </a:r>
                      <a:endParaRPr lang="it-IT" sz="1000" b="0" i="0" u="none" strike="noStrike" dirty="0">
                        <a:solidFill>
                          <a:srgbClr val="000000"/>
                        </a:solidFill>
                        <a:effectLst/>
                        <a:latin typeface="Segoe UI Light" panose="020B0502040204020203" pitchFamily="34" charset="0"/>
                        <a:cs typeface="Segoe UI Light" panose="020B0502040204020203" pitchFamily="34" charset="0"/>
                      </a:endParaRPr>
                    </a:p>
                  </a:txBody>
                  <a:tcPr marL="4177" marR="4177" marT="4177" marB="0" anchor="b">
                    <a:solidFill>
                      <a:schemeClr val="bg1"/>
                    </a:solidFill>
                  </a:tcPr>
                </a:tc>
                <a:tc>
                  <a:txBody>
                    <a:bodyPr/>
                    <a:lstStyle/>
                    <a:p>
                      <a:pPr algn="ctr" fontAlgn="b"/>
                      <a:r>
                        <a:rPr lang="it-IT" sz="1000" u="none" strike="noStrike" dirty="0" smtClean="0">
                          <a:effectLst/>
                          <a:latin typeface="Segoe UI Light" panose="020B0502040204020203" pitchFamily="34" charset="0"/>
                          <a:cs typeface="Segoe UI Light" panose="020B0502040204020203" pitchFamily="34" charset="0"/>
                        </a:rPr>
                        <a:t>0.0</a:t>
                      </a:r>
                      <a:endParaRPr lang="it-IT" sz="1000" b="0" i="0" u="none" strike="noStrike" dirty="0">
                        <a:solidFill>
                          <a:srgbClr val="000000"/>
                        </a:solidFill>
                        <a:effectLst/>
                        <a:latin typeface="Segoe UI Light" panose="020B0502040204020203" pitchFamily="34" charset="0"/>
                        <a:cs typeface="Segoe UI Light" panose="020B0502040204020203" pitchFamily="34" charset="0"/>
                      </a:endParaRPr>
                    </a:p>
                  </a:txBody>
                  <a:tcPr marL="4177" marR="4177" marT="4177" marB="0" anchor="b">
                    <a:solidFill>
                      <a:schemeClr val="bg1"/>
                    </a:solidFill>
                  </a:tcPr>
                </a:tc>
                <a:tc>
                  <a:txBody>
                    <a:bodyPr/>
                    <a:lstStyle/>
                    <a:p>
                      <a:pPr algn="ctr" fontAlgn="b"/>
                      <a:r>
                        <a:rPr lang="it-IT" sz="1000" u="none" strike="noStrike" dirty="0" smtClean="0">
                          <a:effectLst/>
                          <a:latin typeface="Segoe UI Light" panose="020B0502040204020203" pitchFamily="34" charset="0"/>
                          <a:cs typeface="Segoe UI Light" panose="020B0502040204020203" pitchFamily="34" charset="0"/>
                        </a:rPr>
                        <a:t>0.0</a:t>
                      </a:r>
                      <a:endParaRPr lang="it-IT" sz="1000" b="0" i="0" u="none" strike="noStrike" dirty="0">
                        <a:solidFill>
                          <a:srgbClr val="000000"/>
                        </a:solidFill>
                        <a:effectLst/>
                        <a:latin typeface="Segoe UI Light" panose="020B0502040204020203" pitchFamily="34" charset="0"/>
                        <a:cs typeface="Segoe UI Light" panose="020B0502040204020203" pitchFamily="34" charset="0"/>
                      </a:endParaRPr>
                    </a:p>
                  </a:txBody>
                  <a:tcPr marL="4177" marR="4177" marT="4177" marB="0" anchor="b">
                    <a:solidFill>
                      <a:schemeClr val="bg1"/>
                    </a:solidFill>
                  </a:tcPr>
                </a:tc>
                <a:extLst>
                  <a:ext uri="{0D108BD9-81ED-4DB2-BD59-A6C34878D82A}">
                    <a16:rowId xmlns:a16="http://schemas.microsoft.com/office/drawing/2014/main" val="2573340724"/>
                  </a:ext>
                </a:extLst>
              </a:tr>
              <a:tr h="155677">
                <a:tc>
                  <a:txBody>
                    <a:bodyPr/>
                    <a:lstStyle/>
                    <a:p>
                      <a:pPr algn="l" fontAlgn="b"/>
                      <a:r>
                        <a:rPr lang="it-IT" sz="1000" u="none" strike="noStrike">
                          <a:effectLst/>
                          <a:latin typeface="Segoe UI Light" panose="020B0502040204020203" pitchFamily="34" charset="0"/>
                          <a:cs typeface="Segoe UI Light" panose="020B0502040204020203" pitchFamily="34" charset="0"/>
                        </a:rPr>
                        <a:t>IFRS16 CAPEX</a:t>
                      </a:r>
                      <a:endParaRPr lang="it-IT" sz="1000" b="0" i="0" u="none" strike="noStrike">
                        <a:solidFill>
                          <a:srgbClr val="000000"/>
                        </a:solidFill>
                        <a:effectLst/>
                        <a:latin typeface="Segoe UI Light" panose="020B0502040204020203" pitchFamily="34" charset="0"/>
                        <a:cs typeface="Segoe UI Light" panose="020B0502040204020203" pitchFamily="34" charset="0"/>
                      </a:endParaRPr>
                    </a:p>
                  </a:txBody>
                  <a:tcPr marL="4177" marR="4177" marT="4177" marB="0" anchor="b">
                    <a:solidFill>
                      <a:schemeClr val="bg1"/>
                    </a:solidFill>
                  </a:tcPr>
                </a:tc>
                <a:tc>
                  <a:txBody>
                    <a:bodyPr/>
                    <a:lstStyle/>
                    <a:p>
                      <a:pPr algn="ctr" fontAlgn="b"/>
                      <a:r>
                        <a:rPr lang="it-IT" sz="1000" u="none" strike="noStrike" dirty="0">
                          <a:effectLst/>
                          <a:latin typeface="Segoe UI Light" panose="020B0502040204020203" pitchFamily="34" charset="0"/>
                          <a:cs typeface="Segoe UI Light" panose="020B0502040204020203" pitchFamily="34" charset="0"/>
                        </a:rPr>
                        <a:t>-</a:t>
                      </a:r>
                      <a:r>
                        <a:rPr lang="it-IT" sz="1000" u="none" strike="noStrike" dirty="0" smtClean="0">
                          <a:effectLst/>
                          <a:latin typeface="Segoe UI Light" panose="020B0502040204020203" pitchFamily="34" charset="0"/>
                          <a:cs typeface="Segoe UI Light" panose="020B0502040204020203" pitchFamily="34" charset="0"/>
                        </a:rPr>
                        <a:t>3.5</a:t>
                      </a:r>
                      <a:endParaRPr lang="it-IT" sz="1000" b="0" i="0" u="none" strike="noStrike" dirty="0">
                        <a:solidFill>
                          <a:srgbClr val="000000"/>
                        </a:solidFill>
                        <a:effectLst/>
                        <a:latin typeface="Segoe UI Light" panose="020B0502040204020203" pitchFamily="34" charset="0"/>
                        <a:cs typeface="Segoe UI Light" panose="020B0502040204020203" pitchFamily="34" charset="0"/>
                      </a:endParaRPr>
                    </a:p>
                  </a:txBody>
                  <a:tcPr marL="4177" marR="4177" marT="4177" marB="0" anchor="b">
                    <a:solidFill>
                      <a:schemeClr val="bg1"/>
                    </a:solidFill>
                  </a:tcPr>
                </a:tc>
                <a:tc>
                  <a:txBody>
                    <a:bodyPr/>
                    <a:lstStyle/>
                    <a:p>
                      <a:pPr algn="ctr" fontAlgn="b"/>
                      <a:r>
                        <a:rPr lang="it-IT" sz="1000" u="none" strike="noStrike" dirty="0">
                          <a:effectLst/>
                          <a:latin typeface="Segoe UI Light" panose="020B0502040204020203" pitchFamily="34" charset="0"/>
                          <a:cs typeface="Segoe UI Light" panose="020B0502040204020203" pitchFamily="34" charset="0"/>
                        </a:rPr>
                        <a:t>-</a:t>
                      </a:r>
                      <a:r>
                        <a:rPr lang="it-IT" sz="1000" u="none" strike="noStrike" dirty="0" smtClean="0">
                          <a:effectLst/>
                          <a:latin typeface="Segoe UI Light" panose="020B0502040204020203" pitchFamily="34" charset="0"/>
                          <a:cs typeface="Segoe UI Light" panose="020B0502040204020203" pitchFamily="34" charset="0"/>
                        </a:rPr>
                        <a:t>0.9</a:t>
                      </a:r>
                      <a:endParaRPr lang="it-IT" sz="1000" b="0" i="0" u="none" strike="noStrike" dirty="0">
                        <a:solidFill>
                          <a:srgbClr val="000000"/>
                        </a:solidFill>
                        <a:effectLst/>
                        <a:latin typeface="Segoe UI Light" panose="020B0502040204020203" pitchFamily="34" charset="0"/>
                        <a:cs typeface="Segoe UI Light" panose="020B0502040204020203" pitchFamily="34" charset="0"/>
                      </a:endParaRPr>
                    </a:p>
                  </a:txBody>
                  <a:tcPr marL="4177" marR="4177" marT="4177" marB="0" anchor="b">
                    <a:solidFill>
                      <a:schemeClr val="bg1"/>
                    </a:solidFill>
                  </a:tcPr>
                </a:tc>
                <a:tc>
                  <a:txBody>
                    <a:bodyPr/>
                    <a:lstStyle/>
                    <a:p>
                      <a:pPr algn="ctr" fontAlgn="b"/>
                      <a:r>
                        <a:rPr lang="it-IT" sz="1000" u="none" strike="noStrike" dirty="0">
                          <a:effectLst/>
                          <a:latin typeface="Segoe UI Light" panose="020B0502040204020203" pitchFamily="34" charset="0"/>
                          <a:cs typeface="Segoe UI Light" panose="020B0502040204020203" pitchFamily="34" charset="0"/>
                        </a:rPr>
                        <a:t>-</a:t>
                      </a:r>
                      <a:r>
                        <a:rPr lang="it-IT" sz="1000" u="none" strike="noStrike" dirty="0" smtClean="0">
                          <a:effectLst/>
                          <a:latin typeface="Segoe UI Light" panose="020B0502040204020203" pitchFamily="34" charset="0"/>
                          <a:cs typeface="Segoe UI Light" panose="020B0502040204020203" pitchFamily="34" charset="0"/>
                        </a:rPr>
                        <a:t>2.7</a:t>
                      </a:r>
                      <a:endParaRPr lang="it-IT" sz="1000" b="0" i="0" u="none" strike="noStrike" dirty="0">
                        <a:solidFill>
                          <a:srgbClr val="000000"/>
                        </a:solidFill>
                        <a:effectLst/>
                        <a:latin typeface="Segoe UI Light" panose="020B0502040204020203" pitchFamily="34" charset="0"/>
                        <a:cs typeface="Segoe UI Light" panose="020B0502040204020203" pitchFamily="34" charset="0"/>
                      </a:endParaRPr>
                    </a:p>
                  </a:txBody>
                  <a:tcPr marL="4177" marR="4177" marT="4177" marB="0" anchor="b">
                    <a:solidFill>
                      <a:schemeClr val="bg1"/>
                    </a:solidFill>
                  </a:tcPr>
                </a:tc>
                <a:extLst>
                  <a:ext uri="{0D108BD9-81ED-4DB2-BD59-A6C34878D82A}">
                    <a16:rowId xmlns:a16="http://schemas.microsoft.com/office/drawing/2014/main" val="1351285735"/>
                  </a:ext>
                </a:extLst>
              </a:tr>
              <a:tr h="155677">
                <a:tc>
                  <a:txBody>
                    <a:bodyPr/>
                    <a:lstStyle/>
                    <a:p>
                      <a:pPr algn="l" fontAlgn="b"/>
                      <a:r>
                        <a:rPr lang="it-IT" sz="1000" u="none" strike="noStrike" dirty="0" err="1">
                          <a:effectLst/>
                          <a:latin typeface="Segoe UI Light" panose="020B0502040204020203" pitchFamily="34" charset="0"/>
                          <a:cs typeface="Segoe UI Light" panose="020B0502040204020203" pitchFamily="34" charset="0"/>
                        </a:rPr>
                        <a:t>Acquisition</a:t>
                      </a:r>
                      <a:r>
                        <a:rPr lang="it-IT" sz="1000" u="none" strike="noStrike" dirty="0">
                          <a:effectLst/>
                          <a:latin typeface="Segoe UI Light" panose="020B0502040204020203" pitchFamily="34" charset="0"/>
                          <a:cs typeface="Segoe UI Light" panose="020B0502040204020203" pitchFamily="34" charset="0"/>
                        </a:rPr>
                        <a:t> of businesses</a:t>
                      </a:r>
                      <a:endParaRPr lang="it-IT" sz="1000" b="0" i="0" u="none" strike="noStrike" dirty="0">
                        <a:solidFill>
                          <a:srgbClr val="000000"/>
                        </a:solidFill>
                        <a:effectLst/>
                        <a:latin typeface="Segoe UI Light" panose="020B0502040204020203" pitchFamily="34" charset="0"/>
                        <a:cs typeface="Segoe UI Light" panose="020B0502040204020203" pitchFamily="34" charset="0"/>
                      </a:endParaRPr>
                    </a:p>
                  </a:txBody>
                  <a:tcPr marL="4177" marR="4177" marT="4177" marB="0" anchor="b">
                    <a:lnB w="3175" cap="flat" cmpd="sng" algn="ctr">
                      <a:solidFill>
                        <a:schemeClr val="tx1"/>
                      </a:solidFill>
                      <a:prstDash val="solid"/>
                      <a:round/>
                      <a:headEnd type="none" w="med" len="med"/>
                      <a:tailEnd type="none" w="med" len="med"/>
                    </a:lnB>
                    <a:solidFill>
                      <a:schemeClr val="bg1"/>
                    </a:solidFill>
                  </a:tcPr>
                </a:tc>
                <a:tc>
                  <a:txBody>
                    <a:bodyPr/>
                    <a:lstStyle/>
                    <a:p>
                      <a:pPr algn="ctr" fontAlgn="b"/>
                      <a:r>
                        <a:rPr lang="it-IT" sz="1000" u="none" strike="noStrike" dirty="0">
                          <a:effectLst/>
                          <a:latin typeface="Segoe UI Light" panose="020B0502040204020203" pitchFamily="34" charset="0"/>
                          <a:cs typeface="Segoe UI Light" panose="020B0502040204020203" pitchFamily="34" charset="0"/>
                        </a:rPr>
                        <a:t>-</a:t>
                      </a:r>
                      <a:r>
                        <a:rPr lang="it-IT" sz="1000" u="none" strike="noStrike" dirty="0" smtClean="0">
                          <a:effectLst/>
                          <a:latin typeface="Segoe UI Light" panose="020B0502040204020203" pitchFamily="34" charset="0"/>
                          <a:cs typeface="Segoe UI Light" panose="020B0502040204020203" pitchFamily="34" charset="0"/>
                        </a:rPr>
                        <a:t>9.4</a:t>
                      </a:r>
                      <a:endParaRPr lang="it-IT" sz="1000" b="0" i="0" u="none" strike="noStrike" dirty="0">
                        <a:solidFill>
                          <a:srgbClr val="000000"/>
                        </a:solidFill>
                        <a:effectLst/>
                        <a:latin typeface="Segoe UI Light" panose="020B0502040204020203" pitchFamily="34" charset="0"/>
                        <a:cs typeface="Segoe UI Light" panose="020B0502040204020203" pitchFamily="34" charset="0"/>
                      </a:endParaRPr>
                    </a:p>
                  </a:txBody>
                  <a:tcPr marL="4177" marR="4177" marT="4177" marB="0" anchor="b">
                    <a:lnB w="3175" cap="flat" cmpd="sng" algn="ctr">
                      <a:solidFill>
                        <a:schemeClr val="tx1"/>
                      </a:solidFill>
                      <a:prstDash val="solid"/>
                      <a:round/>
                      <a:headEnd type="none" w="med" len="med"/>
                      <a:tailEnd type="none" w="med" len="med"/>
                    </a:lnB>
                    <a:solidFill>
                      <a:schemeClr val="bg1"/>
                    </a:solidFill>
                  </a:tcPr>
                </a:tc>
                <a:tc>
                  <a:txBody>
                    <a:bodyPr/>
                    <a:lstStyle/>
                    <a:p>
                      <a:pPr algn="ctr" fontAlgn="b"/>
                      <a:r>
                        <a:rPr lang="it-IT" sz="1000" u="none" strike="noStrike" dirty="0" smtClean="0">
                          <a:effectLst/>
                          <a:latin typeface="Segoe UI Light" panose="020B0502040204020203" pitchFamily="34" charset="0"/>
                          <a:cs typeface="Segoe UI Light" panose="020B0502040204020203" pitchFamily="34" charset="0"/>
                        </a:rPr>
                        <a:t>0.0</a:t>
                      </a:r>
                      <a:endParaRPr lang="it-IT" sz="1000" b="0" i="0" u="none" strike="noStrike" dirty="0">
                        <a:solidFill>
                          <a:srgbClr val="000000"/>
                        </a:solidFill>
                        <a:effectLst/>
                        <a:latin typeface="Segoe UI Light" panose="020B0502040204020203" pitchFamily="34" charset="0"/>
                        <a:cs typeface="Segoe UI Light" panose="020B0502040204020203" pitchFamily="34" charset="0"/>
                      </a:endParaRPr>
                    </a:p>
                  </a:txBody>
                  <a:tcPr marL="4177" marR="4177" marT="4177" marB="0" anchor="b">
                    <a:lnB w="3175" cap="flat" cmpd="sng" algn="ctr">
                      <a:solidFill>
                        <a:schemeClr val="tx1"/>
                      </a:solidFill>
                      <a:prstDash val="solid"/>
                      <a:round/>
                      <a:headEnd type="none" w="med" len="med"/>
                      <a:tailEnd type="none" w="med" len="med"/>
                    </a:lnB>
                    <a:solidFill>
                      <a:schemeClr val="bg1"/>
                    </a:solidFill>
                  </a:tcPr>
                </a:tc>
                <a:tc>
                  <a:txBody>
                    <a:bodyPr/>
                    <a:lstStyle/>
                    <a:p>
                      <a:pPr algn="ctr" fontAlgn="b"/>
                      <a:r>
                        <a:rPr lang="it-IT" sz="1000" u="none" strike="noStrike" dirty="0">
                          <a:effectLst/>
                          <a:latin typeface="Segoe UI Light" panose="020B0502040204020203" pitchFamily="34" charset="0"/>
                          <a:cs typeface="Segoe UI Light" panose="020B0502040204020203" pitchFamily="34" charset="0"/>
                        </a:rPr>
                        <a:t>-</a:t>
                      </a:r>
                      <a:r>
                        <a:rPr lang="it-IT" sz="1000" u="none" strike="noStrike" dirty="0" smtClean="0">
                          <a:effectLst/>
                          <a:latin typeface="Segoe UI Light" panose="020B0502040204020203" pitchFamily="34" charset="0"/>
                          <a:cs typeface="Segoe UI Light" panose="020B0502040204020203" pitchFamily="34" charset="0"/>
                        </a:rPr>
                        <a:t>9.4</a:t>
                      </a:r>
                      <a:endParaRPr lang="it-IT" sz="1000" b="0" i="0" u="none" strike="noStrike" dirty="0">
                        <a:solidFill>
                          <a:srgbClr val="000000"/>
                        </a:solidFill>
                        <a:effectLst/>
                        <a:latin typeface="Segoe UI Light" panose="020B0502040204020203" pitchFamily="34" charset="0"/>
                        <a:cs typeface="Segoe UI Light" panose="020B0502040204020203" pitchFamily="34" charset="0"/>
                      </a:endParaRPr>
                    </a:p>
                  </a:txBody>
                  <a:tcPr marL="4177" marR="4177" marT="4177" marB="0" anchor="b">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40008234"/>
                  </a:ext>
                </a:extLst>
              </a:tr>
              <a:tr h="155677">
                <a:tc>
                  <a:txBody>
                    <a:bodyPr/>
                    <a:lstStyle/>
                    <a:p>
                      <a:pPr algn="l" fontAlgn="b"/>
                      <a:r>
                        <a:rPr lang="en-US" sz="1000" u="none" strike="noStrike" dirty="0">
                          <a:effectLst/>
                          <a:latin typeface="Segoe UI Semibold" panose="020B0702040204020203" pitchFamily="34" charset="0"/>
                          <a:cs typeface="Segoe UI Semibold" panose="020B0702040204020203" pitchFamily="34" charset="0"/>
                        </a:rPr>
                        <a:t>(B) Cash flow from investing activities</a:t>
                      </a:r>
                      <a:endParaRPr lang="en-US" sz="1000" b="1" i="0" u="none" strike="noStrike" dirty="0">
                        <a:solidFill>
                          <a:srgbClr val="000000"/>
                        </a:solidFill>
                        <a:effectLst/>
                        <a:latin typeface="Segoe UI Semibold" panose="020B0702040204020203" pitchFamily="34" charset="0"/>
                        <a:cs typeface="Segoe UI Semibold" panose="020B0702040204020203" pitchFamily="34" charset="0"/>
                      </a:endParaRPr>
                    </a:p>
                  </a:txBody>
                  <a:tcPr marL="4177" marR="4177" marT="4177" marB="0" anchor="b">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r>
                        <a:rPr lang="it-IT" sz="1000" u="none" strike="noStrike" dirty="0">
                          <a:effectLst/>
                          <a:latin typeface="Segoe UI Semibold" panose="020B0702040204020203" pitchFamily="34" charset="0"/>
                          <a:cs typeface="Segoe UI Semibold" panose="020B0702040204020203" pitchFamily="34" charset="0"/>
                        </a:rPr>
                        <a:t>-</a:t>
                      </a:r>
                      <a:r>
                        <a:rPr lang="it-IT" sz="1000" u="none" strike="noStrike" dirty="0" smtClean="0">
                          <a:effectLst/>
                          <a:latin typeface="Segoe UI Semibold" panose="020B0702040204020203" pitchFamily="34" charset="0"/>
                          <a:cs typeface="Segoe UI Semibold" panose="020B0702040204020203" pitchFamily="34" charset="0"/>
                        </a:rPr>
                        <a:t>18.3</a:t>
                      </a:r>
                      <a:endParaRPr lang="it-IT" sz="1000" b="1" i="0" u="none" strike="noStrike" dirty="0">
                        <a:solidFill>
                          <a:srgbClr val="000000"/>
                        </a:solidFill>
                        <a:effectLst/>
                        <a:latin typeface="Segoe UI Semibold" panose="020B0702040204020203" pitchFamily="34" charset="0"/>
                        <a:cs typeface="Segoe UI Semibold" panose="020B0702040204020203" pitchFamily="34" charset="0"/>
                      </a:endParaRPr>
                    </a:p>
                  </a:txBody>
                  <a:tcPr marL="4177" marR="4177" marT="4177" marB="0" anchor="b">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r>
                        <a:rPr lang="it-IT" sz="1000" u="none" strike="noStrike" dirty="0">
                          <a:effectLst/>
                          <a:latin typeface="Segoe UI Semibold" panose="020B0702040204020203" pitchFamily="34" charset="0"/>
                          <a:cs typeface="Segoe UI Semibold" panose="020B0702040204020203" pitchFamily="34" charset="0"/>
                        </a:rPr>
                        <a:t>-</a:t>
                      </a:r>
                      <a:r>
                        <a:rPr lang="it-IT" sz="1000" u="none" strike="noStrike" dirty="0" smtClean="0">
                          <a:effectLst/>
                          <a:latin typeface="Segoe UI Semibold" panose="020B0702040204020203" pitchFamily="34" charset="0"/>
                          <a:cs typeface="Segoe UI Semibold" panose="020B0702040204020203" pitchFamily="34" charset="0"/>
                        </a:rPr>
                        <a:t>3.6</a:t>
                      </a:r>
                      <a:endParaRPr lang="it-IT" sz="1000" b="1" i="0" u="none" strike="noStrike" dirty="0">
                        <a:solidFill>
                          <a:srgbClr val="000000"/>
                        </a:solidFill>
                        <a:effectLst/>
                        <a:latin typeface="Segoe UI Semibold" panose="020B0702040204020203" pitchFamily="34" charset="0"/>
                        <a:cs typeface="Segoe UI Semibold" panose="020B0702040204020203" pitchFamily="34" charset="0"/>
                      </a:endParaRPr>
                    </a:p>
                  </a:txBody>
                  <a:tcPr marL="4177" marR="4177" marT="4177" marB="0" anchor="b">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r>
                        <a:rPr lang="it-IT" sz="1000" u="none" strike="noStrike" dirty="0">
                          <a:effectLst/>
                          <a:latin typeface="Segoe UI Semibold" panose="020B0702040204020203" pitchFamily="34" charset="0"/>
                          <a:cs typeface="Segoe UI Semibold" panose="020B0702040204020203" pitchFamily="34" charset="0"/>
                        </a:rPr>
                        <a:t>-</a:t>
                      </a:r>
                      <a:r>
                        <a:rPr lang="it-IT" sz="1000" u="none" strike="noStrike" dirty="0" smtClean="0">
                          <a:effectLst/>
                          <a:latin typeface="Segoe UI Semibold" panose="020B0702040204020203" pitchFamily="34" charset="0"/>
                          <a:cs typeface="Segoe UI Semibold" panose="020B0702040204020203" pitchFamily="34" charset="0"/>
                        </a:rPr>
                        <a:t>14.8</a:t>
                      </a:r>
                      <a:endParaRPr lang="it-IT" sz="1000" b="1" i="0" u="none" strike="noStrike" dirty="0">
                        <a:solidFill>
                          <a:srgbClr val="000000"/>
                        </a:solidFill>
                        <a:effectLst/>
                        <a:latin typeface="Segoe UI Semibold" panose="020B0702040204020203" pitchFamily="34" charset="0"/>
                        <a:cs typeface="Segoe UI Semibold" panose="020B0702040204020203" pitchFamily="34" charset="0"/>
                      </a:endParaRPr>
                    </a:p>
                  </a:txBody>
                  <a:tcPr marL="4177" marR="4177" marT="4177" marB="0" anchor="b">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96369843"/>
                  </a:ext>
                </a:extLst>
              </a:tr>
              <a:tr h="155677">
                <a:tc>
                  <a:txBody>
                    <a:bodyPr/>
                    <a:lstStyle/>
                    <a:p>
                      <a:pPr algn="l" fontAlgn="b"/>
                      <a:r>
                        <a:rPr lang="it-IT" sz="1000" u="none" strike="noStrike" dirty="0" err="1">
                          <a:effectLst/>
                          <a:latin typeface="Segoe UI Light" panose="020B0502040204020203" pitchFamily="34" charset="0"/>
                          <a:cs typeface="Segoe UI Light" panose="020B0502040204020203" pitchFamily="34" charset="0"/>
                        </a:rPr>
                        <a:t>Other</a:t>
                      </a:r>
                      <a:r>
                        <a:rPr lang="it-IT" sz="1000" u="none" strike="noStrike" dirty="0">
                          <a:effectLst/>
                          <a:latin typeface="Segoe UI Light" panose="020B0502040204020203" pitchFamily="34" charset="0"/>
                          <a:cs typeface="Segoe UI Light" panose="020B0502040204020203" pitchFamily="34" charset="0"/>
                        </a:rPr>
                        <a:t> </a:t>
                      </a:r>
                      <a:r>
                        <a:rPr lang="it-IT" sz="1000" u="none" strike="noStrike" dirty="0" err="1">
                          <a:effectLst/>
                          <a:latin typeface="Segoe UI Light" panose="020B0502040204020203" pitchFamily="34" charset="0"/>
                          <a:cs typeface="Segoe UI Light" panose="020B0502040204020203" pitchFamily="34" charset="0"/>
                        </a:rPr>
                        <a:t>financial</a:t>
                      </a:r>
                      <a:r>
                        <a:rPr lang="it-IT" sz="1000" u="none" strike="noStrike" dirty="0">
                          <a:effectLst/>
                          <a:latin typeface="Segoe UI Light" panose="020B0502040204020203" pitchFamily="34" charset="0"/>
                          <a:cs typeface="Segoe UI Light" panose="020B0502040204020203" pitchFamily="34" charset="0"/>
                        </a:rPr>
                        <a:t> </a:t>
                      </a:r>
                      <a:r>
                        <a:rPr lang="it-IT" sz="1000" u="none" strike="noStrike" dirty="0" err="1">
                          <a:effectLst/>
                          <a:latin typeface="Segoe UI Light" panose="020B0502040204020203" pitchFamily="34" charset="0"/>
                          <a:cs typeface="Segoe UI Light" panose="020B0502040204020203" pitchFamily="34" charset="0"/>
                        </a:rPr>
                        <a:t>revenues</a:t>
                      </a:r>
                      <a:r>
                        <a:rPr lang="it-IT" sz="1000" u="none" strike="noStrike" dirty="0">
                          <a:effectLst/>
                          <a:latin typeface="Segoe UI Light" panose="020B0502040204020203" pitchFamily="34" charset="0"/>
                          <a:cs typeface="Segoe UI Light" panose="020B0502040204020203" pitchFamily="34" charset="0"/>
                        </a:rPr>
                        <a:t> (</a:t>
                      </a:r>
                      <a:r>
                        <a:rPr lang="it-IT" sz="1000" u="none" strike="noStrike" dirty="0" err="1">
                          <a:effectLst/>
                          <a:latin typeface="Segoe UI Light" panose="020B0502040204020203" pitchFamily="34" charset="0"/>
                          <a:cs typeface="Segoe UI Light" panose="020B0502040204020203" pitchFamily="34" charset="0"/>
                        </a:rPr>
                        <a:t>costs</a:t>
                      </a:r>
                      <a:r>
                        <a:rPr lang="it-IT" sz="1000" u="none" strike="noStrike" dirty="0">
                          <a:effectLst/>
                          <a:latin typeface="Segoe UI Light" panose="020B0502040204020203" pitchFamily="34" charset="0"/>
                          <a:cs typeface="Segoe UI Light" panose="020B0502040204020203" pitchFamily="34" charset="0"/>
                        </a:rPr>
                        <a:t>)</a:t>
                      </a:r>
                      <a:endParaRPr lang="it-IT" sz="1000" b="0" i="0" u="none" strike="noStrike" dirty="0">
                        <a:solidFill>
                          <a:srgbClr val="000000"/>
                        </a:solidFill>
                        <a:effectLst/>
                        <a:latin typeface="Segoe UI Light" panose="020B0502040204020203" pitchFamily="34" charset="0"/>
                        <a:cs typeface="Segoe UI Light" panose="020B0502040204020203" pitchFamily="34" charset="0"/>
                      </a:endParaRPr>
                    </a:p>
                  </a:txBody>
                  <a:tcPr marL="4177" marR="4177" marT="4177" marB="0" anchor="b">
                    <a:lnT w="3175" cap="flat" cmpd="sng" algn="ctr">
                      <a:solidFill>
                        <a:schemeClr val="tx1"/>
                      </a:solidFill>
                      <a:prstDash val="solid"/>
                      <a:round/>
                      <a:headEnd type="none" w="med" len="med"/>
                      <a:tailEnd type="none" w="med" len="med"/>
                    </a:lnT>
                    <a:solidFill>
                      <a:schemeClr val="bg1"/>
                    </a:solidFill>
                  </a:tcPr>
                </a:tc>
                <a:tc>
                  <a:txBody>
                    <a:bodyPr/>
                    <a:lstStyle/>
                    <a:p>
                      <a:pPr algn="ctr" fontAlgn="b"/>
                      <a:r>
                        <a:rPr lang="it-IT" sz="1000" u="none" strike="noStrike" dirty="0" smtClean="0">
                          <a:effectLst/>
                          <a:latin typeface="Segoe UI Light" panose="020B0502040204020203" pitchFamily="34" charset="0"/>
                          <a:cs typeface="Segoe UI Light" panose="020B0502040204020203" pitchFamily="34" charset="0"/>
                        </a:rPr>
                        <a:t>0.0</a:t>
                      </a:r>
                      <a:endParaRPr lang="it-IT" sz="1000" b="0" i="0" u="none" strike="noStrike" dirty="0">
                        <a:solidFill>
                          <a:srgbClr val="000000"/>
                        </a:solidFill>
                        <a:effectLst/>
                        <a:latin typeface="Segoe UI Light" panose="020B0502040204020203" pitchFamily="34" charset="0"/>
                        <a:cs typeface="Segoe UI Light" panose="020B0502040204020203" pitchFamily="34" charset="0"/>
                      </a:endParaRPr>
                    </a:p>
                  </a:txBody>
                  <a:tcPr marL="4177" marR="4177" marT="4177" marB="0" anchor="b">
                    <a:lnT w="3175" cap="flat" cmpd="sng" algn="ctr">
                      <a:solidFill>
                        <a:schemeClr val="tx1"/>
                      </a:solidFill>
                      <a:prstDash val="solid"/>
                      <a:round/>
                      <a:headEnd type="none" w="med" len="med"/>
                      <a:tailEnd type="none" w="med" len="med"/>
                    </a:lnT>
                    <a:solidFill>
                      <a:schemeClr val="bg1"/>
                    </a:solidFill>
                  </a:tcPr>
                </a:tc>
                <a:tc>
                  <a:txBody>
                    <a:bodyPr/>
                    <a:lstStyle/>
                    <a:p>
                      <a:pPr algn="ctr" fontAlgn="b"/>
                      <a:r>
                        <a:rPr lang="it-IT" sz="1000" u="none" strike="noStrike" dirty="0" smtClean="0">
                          <a:effectLst/>
                          <a:latin typeface="Segoe UI Light" panose="020B0502040204020203" pitchFamily="34" charset="0"/>
                          <a:cs typeface="Segoe UI Light" panose="020B0502040204020203" pitchFamily="34" charset="0"/>
                        </a:rPr>
                        <a:t>0.0</a:t>
                      </a:r>
                      <a:endParaRPr lang="it-IT" sz="1000" b="0" i="0" u="none" strike="noStrike" dirty="0">
                        <a:solidFill>
                          <a:srgbClr val="000000"/>
                        </a:solidFill>
                        <a:effectLst/>
                        <a:latin typeface="Segoe UI Light" panose="020B0502040204020203" pitchFamily="34" charset="0"/>
                        <a:cs typeface="Segoe UI Light" panose="020B0502040204020203" pitchFamily="34" charset="0"/>
                      </a:endParaRPr>
                    </a:p>
                  </a:txBody>
                  <a:tcPr marL="4177" marR="4177" marT="4177" marB="0" anchor="b">
                    <a:lnT w="3175" cap="flat" cmpd="sng" algn="ctr">
                      <a:solidFill>
                        <a:schemeClr val="tx1"/>
                      </a:solidFill>
                      <a:prstDash val="solid"/>
                      <a:round/>
                      <a:headEnd type="none" w="med" len="med"/>
                      <a:tailEnd type="none" w="med" len="med"/>
                    </a:lnT>
                    <a:solidFill>
                      <a:schemeClr val="bg1"/>
                    </a:solidFill>
                  </a:tcPr>
                </a:tc>
                <a:tc>
                  <a:txBody>
                    <a:bodyPr/>
                    <a:lstStyle/>
                    <a:p>
                      <a:pPr algn="ctr" fontAlgn="b"/>
                      <a:r>
                        <a:rPr lang="it-IT" sz="1000" u="none" strike="noStrike" dirty="0" smtClean="0">
                          <a:effectLst/>
                          <a:latin typeface="Segoe UI Light" panose="020B0502040204020203" pitchFamily="34" charset="0"/>
                          <a:cs typeface="Segoe UI Light" panose="020B0502040204020203" pitchFamily="34" charset="0"/>
                        </a:rPr>
                        <a:t>0.0</a:t>
                      </a:r>
                      <a:endParaRPr lang="it-IT" sz="1000" b="0" i="0" u="none" strike="noStrike" dirty="0">
                        <a:solidFill>
                          <a:srgbClr val="000000"/>
                        </a:solidFill>
                        <a:effectLst/>
                        <a:latin typeface="Segoe UI Light" panose="020B0502040204020203" pitchFamily="34" charset="0"/>
                        <a:cs typeface="Segoe UI Light" panose="020B0502040204020203" pitchFamily="34" charset="0"/>
                      </a:endParaRPr>
                    </a:p>
                  </a:txBody>
                  <a:tcPr marL="4177" marR="4177" marT="4177" marB="0" anchor="b">
                    <a:lnT w="3175"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2079830977"/>
                  </a:ext>
                </a:extLst>
              </a:tr>
              <a:tr h="155677">
                <a:tc>
                  <a:txBody>
                    <a:bodyPr/>
                    <a:lstStyle/>
                    <a:p>
                      <a:pPr algn="l" fontAlgn="b"/>
                      <a:r>
                        <a:rPr lang="it-IT" sz="1000" u="none" strike="noStrike" dirty="0" err="1">
                          <a:effectLst/>
                          <a:latin typeface="Segoe UI Light" panose="020B0502040204020203" pitchFamily="34" charset="0"/>
                          <a:cs typeface="Segoe UI Light" panose="020B0502040204020203" pitchFamily="34" charset="0"/>
                        </a:rPr>
                        <a:t>Dividends</a:t>
                      </a:r>
                      <a:r>
                        <a:rPr lang="it-IT" sz="1000" u="none" strike="noStrike" dirty="0">
                          <a:effectLst/>
                          <a:latin typeface="Segoe UI Light" panose="020B0502040204020203" pitchFamily="34" charset="0"/>
                          <a:cs typeface="Segoe UI Light" panose="020B0502040204020203" pitchFamily="34" charset="0"/>
                        </a:rPr>
                        <a:t> </a:t>
                      </a:r>
                      <a:r>
                        <a:rPr lang="it-IT" sz="1000" u="none" strike="noStrike" dirty="0" err="1">
                          <a:effectLst/>
                          <a:latin typeface="Segoe UI Light" panose="020B0502040204020203" pitchFamily="34" charset="0"/>
                          <a:cs typeface="Segoe UI Light" panose="020B0502040204020203" pitchFamily="34" charset="0"/>
                        </a:rPr>
                        <a:t>paid</a:t>
                      </a:r>
                      <a:endParaRPr lang="it-IT" sz="1000" b="0" i="0" u="none" strike="noStrike" dirty="0">
                        <a:solidFill>
                          <a:srgbClr val="000000"/>
                        </a:solidFill>
                        <a:effectLst/>
                        <a:latin typeface="Segoe UI Light" panose="020B0502040204020203" pitchFamily="34" charset="0"/>
                        <a:cs typeface="Segoe UI Light" panose="020B0502040204020203" pitchFamily="34" charset="0"/>
                      </a:endParaRPr>
                    </a:p>
                  </a:txBody>
                  <a:tcPr marL="4177" marR="4177" marT="4177" marB="0" anchor="b">
                    <a:solidFill>
                      <a:schemeClr val="bg1"/>
                    </a:solidFill>
                  </a:tcPr>
                </a:tc>
                <a:tc>
                  <a:txBody>
                    <a:bodyPr/>
                    <a:lstStyle/>
                    <a:p>
                      <a:pPr algn="ctr" fontAlgn="b"/>
                      <a:r>
                        <a:rPr lang="it-IT" sz="1000" u="none" strike="noStrike" dirty="0" smtClean="0">
                          <a:effectLst/>
                          <a:latin typeface="Segoe UI Light" panose="020B0502040204020203" pitchFamily="34" charset="0"/>
                          <a:cs typeface="Segoe UI Light" panose="020B0502040204020203" pitchFamily="34" charset="0"/>
                        </a:rPr>
                        <a:t>0.0</a:t>
                      </a:r>
                      <a:endParaRPr lang="it-IT" sz="1000" b="0" i="0" u="none" strike="noStrike" dirty="0">
                        <a:solidFill>
                          <a:srgbClr val="000000"/>
                        </a:solidFill>
                        <a:effectLst/>
                        <a:latin typeface="Segoe UI Light" panose="020B0502040204020203" pitchFamily="34" charset="0"/>
                        <a:cs typeface="Segoe UI Light" panose="020B0502040204020203" pitchFamily="34" charset="0"/>
                      </a:endParaRPr>
                    </a:p>
                  </a:txBody>
                  <a:tcPr marL="4177" marR="4177" marT="4177" marB="0" anchor="b">
                    <a:solidFill>
                      <a:schemeClr val="bg1"/>
                    </a:solidFill>
                  </a:tcPr>
                </a:tc>
                <a:tc>
                  <a:txBody>
                    <a:bodyPr/>
                    <a:lstStyle/>
                    <a:p>
                      <a:pPr algn="ctr" fontAlgn="b"/>
                      <a:r>
                        <a:rPr lang="it-IT" sz="1000" u="none" strike="noStrike" dirty="0" smtClean="0">
                          <a:effectLst/>
                          <a:latin typeface="Segoe UI Light" panose="020B0502040204020203" pitchFamily="34" charset="0"/>
                          <a:cs typeface="Segoe UI Light" panose="020B0502040204020203" pitchFamily="34" charset="0"/>
                        </a:rPr>
                        <a:t>0.0</a:t>
                      </a:r>
                      <a:endParaRPr lang="it-IT" sz="1000" b="0" i="0" u="none" strike="noStrike" dirty="0">
                        <a:solidFill>
                          <a:srgbClr val="000000"/>
                        </a:solidFill>
                        <a:effectLst/>
                        <a:latin typeface="Segoe UI Light" panose="020B0502040204020203" pitchFamily="34" charset="0"/>
                        <a:cs typeface="Segoe UI Light" panose="020B0502040204020203" pitchFamily="34" charset="0"/>
                      </a:endParaRPr>
                    </a:p>
                  </a:txBody>
                  <a:tcPr marL="4177" marR="4177" marT="4177" marB="0" anchor="b">
                    <a:solidFill>
                      <a:schemeClr val="bg1"/>
                    </a:solidFill>
                  </a:tcPr>
                </a:tc>
                <a:tc>
                  <a:txBody>
                    <a:bodyPr/>
                    <a:lstStyle/>
                    <a:p>
                      <a:pPr algn="ctr" fontAlgn="b"/>
                      <a:r>
                        <a:rPr lang="it-IT" sz="1000" u="none" strike="noStrike" dirty="0" smtClean="0">
                          <a:effectLst/>
                          <a:latin typeface="Segoe UI Light" panose="020B0502040204020203" pitchFamily="34" charset="0"/>
                          <a:cs typeface="Segoe UI Light" panose="020B0502040204020203" pitchFamily="34" charset="0"/>
                        </a:rPr>
                        <a:t>0.0</a:t>
                      </a:r>
                      <a:endParaRPr lang="it-IT" sz="1000" b="0" i="0" u="none" strike="noStrike" dirty="0">
                        <a:solidFill>
                          <a:srgbClr val="000000"/>
                        </a:solidFill>
                        <a:effectLst/>
                        <a:latin typeface="Segoe UI Light" panose="020B0502040204020203" pitchFamily="34" charset="0"/>
                        <a:cs typeface="Segoe UI Light" panose="020B0502040204020203" pitchFamily="34" charset="0"/>
                      </a:endParaRPr>
                    </a:p>
                  </a:txBody>
                  <a:tcPr marL="4177" marR="4177" marT="4177" marB="0" anchor="b">
                    <a:solidFill>
                      <a:schemeClr val="bg1"/>
                    </a:solidFill>
                  </a:tcPr>
                </a:tc>
                <a:extLst>
                  <a:ext uri="{0D108BD9-81ED-4DB2-BD59-A6C34878D82A}">
                    <a16:rowId xmlns:a16="http://schemas.microsoft.com/office/drawing/2014/main" val="2537956885"/>
                  </a:ext>
                </a:extLst>
              </a:tr>
              <a:tr h="155677">
                <a:tc>
                  <a:txBody>
                    <a:bodyPr/>
                    <a:lstStyle/>
                    <a:p>
                      <a:pPr algn="l" fontAlgn="b"/>
                      <a:r>
                        <a:rPr lang="it-IT" sz="1000" u="none" strike="noStrike" dirty="0">
                          <a:effectLst/>
                          <a:latin typeface="Segoe UI Light" panose="020B0502040204020203" pitchFamily="34" charset="0"/>
                          <a:cs typeface="Segoe UI Light" panose="020B0502040204020203" pitchFamily="34" charset="0"/>
                        </a:rPr>
                        <a:t>IFRS16 </a:t>
                      </a:r>
                      <a:r>
                        <a:rPr lang="it-IT" sz="1000" u="none" strike="noStrike" dirty="0" err="1">
                          <a:effectLst/>
                          <a:latin typeface="Segoe UI Light" panose="020B0502040204020203" pitchFamily="34" charset="0"/>
                          <a:cs typeface="Segoe UI Light" panose="020B0502040204020203" pitchFamily="34" charset="0"/>
                        </a:rPr>
                        <a:t>lease</a:t>
                      </a:r>
                      <a:r>
                        <a:rPr lang="it-IT" sz="1000" u="none" strike="noStrike" dirty="0">
                          <a:effectLst/>
                          <a:latin typeface="Segoe UI Light" panose="020B0502040204020203" pitchFamily="34" charset="0"/>
                          <a:cs typeface="Segoe UI Light" panose="020B0502040204020203" pitchFamily="34" charset="0"/>
                        </a:rPr>
                        <a:t> </a:t>
                      </a:r>
                      <a:r>
                        <a:rPr lang="it-IT" sz="1000" u="none" strike="noStrike" dirty="0" err="1">
                          <a:effectLst/>
                          <a:latin typeface="Segoe UI Light" panose="020B0502040204020203" pitchFamily="34" charset="0"/>
                          <a:cs typeface="Segoe UI Light" panose="020B0502040204020203" pitchFamily="34" charset="0"/>
                        </a:rPr>
                        <a:t>liabilities</a:t>
                      </a:r>
                      <a:endParaRPr lang="it-IT" sz="1000" b="0" i="0" u="none" strike="noStrike" dirty="0">
                        <a:solidFill>
                          <a:srgbClr val="000000"/>
                        </a:solidFill>
                        <a:effectLst/>
                        <a:latin typeface="Segoe UI Light" panose="020B0502040204020203" pitchFamily="34" charset="0"/>
                        <a:cs typeface="Segoe UI Light" panose="020B0502040204020203" pitchFamily="34" charset="0"/>
                      </a:endParaRPr>
                    </a:p>
                  </a:txBody>
                  <a:tcPr marL="4177" marR="4177" marT="4177" marB="0" anchor="b">
                    <a:solidFill>
                      <a:schemeClr val="bg1"/>
                    </a:solidFill>
                  </a:tcPr>
                </a:tc>
                <a:tc>
                  <a:txBody>
                    <a:bodyPr/>
                    <a:lstStyle/>
                    <a:p>
                      <a:pPr algn="ctr" fontAlgn="b"/>
                      <a:r>
                        <a:rPr lang="it-IT" sz="1000" u="none" strike="noStrike" dirty="0" smtClean="0">
                          <a:effectLst/>
                          <a:latin typeface="Segoe UI Light" panose="020B0502040204020203" pitchFamily="34" charset="0"/>
                          <a:cs typeface="Segoe UI Light" panose="020B0502040204020203" pitchFamily="34" charset="0"/>
                        </a:rPr>
                        <a:t>0.0</a:t>
                      </a:r>
                      <a:endParaRPr lang="it-IT" sz="1000" b="0" i="0" u="none" strike="noStrike" dirty="0">
                        <a:solidFill>
                          <a:srgbClr val="000000"/>
                        </a:solidFill>
                        <a:effectLst/>
                        <a:latin typeface="Segoe UI Light" panose="020B0502040204020203" pitchFamily="34" charset="0"/>
                        <a:cs typeface="Segoe UI Light" panose="020B0502040204020203" pitchFamily="34" charset="0"/>
                      </a:endParaRPr>
                    </a:p>
                  </a:txBody>
                  <a:tcPr marL="4177" marR="4177" marT="4177" marB="0" anchor="b">
                    <a:solidFill>
                      <a:schemeClr val="bg1"/>
                    </a:solidFill>
                  </a:tcPr>
                </a:tc>
                <a:tc>
                  <a:txBody>
                    <a:bodyPr/>
                    <a:lstStyle/>
                    <a:p>
                      <a:pPr algn="ctr" fontAlgn="b"/>
                      <a:r>
                        <a:rPr lang="it-IT" sz="1000" u="none" strike="noStrike" dirty="0" smtClean="0">
                          <a:effectLst/>
                          <a:latin typeface="Segoe UI Light" panose="020B0502040204020203" pitchFamily="34" charset="0"/>
                          <a:cs typeface="Segoe UI Light" panose="020B0502040204020203" pitchFamily="34" charset="0"/>
                        </a:rPr>
                        <a:t>0.0</a:t>
                      </a:r>
                      <a:endParaRPr lang="it-IT" sz="1000" b="0" i="0" u="none" strike="noStrike" dirty="0">
                        <a:solidFill>
                          <a:srgbClr val="000000"/>
                        </a:solidFill>
                        <a:effectLst/>
                        <a:latin typeface="Segoe UI Light" panose="020B0502040204020203" pitchFamily="34" charset="0"/>
                        <a:cs typeface="Segoe UI Light" panose="020B0502040204020203" pitchFamily="34" charset="0"/>
                      </a:endParaRPr>
                    </a:p>
                  </a:txBody>
                  <a:tcPr marL="4177" marR="4177" marT="4177" marB="0" anchor="b">
                    <a:solidFill>
                      <a:schemeClr val="bg1"/>
                    </a:solidFill>
                  </a:tcPr>
                </a:tc>
                <a:tc>
                  <a:txBody>
                    <a:bodyPr/>
                    <a:lstStyle/>
                    <a:p>
                      <a:pPr algn="ctr" fontAlgn="b"/>
                      <a:r>
                        <a:rPr lang="it-IT" sz="1000" u="none" strike="noStrike" dirty="0" smtClean="0">
                          <a:effectLst/>
                          <a:latin typeface="Segoe UI Light" panose="020B0502040204020203" pitchFamily="34" charset="0"/>
                          <a:cs typeface="Segoe UI Light" panose="020B0502040204020203" pitchFamily="34" charset="0"/>
                        </a:rPr>
                        <a:t>0.0</a:t>
                      </a:r>
                      <a:endParaRPr lang="it-IT" sz="1000" b="0" i="0" u="none" strike="noStrike" dirty="0">
                        <a:solidFill>
                          <a:srgbClr val="000000"/>
                        </a:solidFill>
                        <a:effectLst/>
                        <a:latin typeface="Segoe UI Light" panose="020B0502040204020203" pitchFamily="34" charset="0"/>
                        <a:cs typeface="Segoe UI Light" panose="020B0502040204020203" pitchFamily="34" charset="0"/>
                      </a:endParaRPr>
                    </a:p>
                  </a:txBody>
                  <a:tcPr marL="4177" marR="4177" marT="4177" marB="0" anchor="b">
                    <a:solidFill>
                      <a:schemeClr val="bg1"/>
                    </a:solidFill>
                  </a:tcPr>
                </a:tc>
                <a:extLst>
                  <a:ext uri="{0D108BD9-81ED-4DB2-BD59-A6C34878D82A}">
                    <a16:rowId xmlns:a16="http://schemas.microsoft.com/office/drawing/2014/main" val="1145692898"/>
                  </a:ext>
                </a:extLst>
              </a:tr>
              <a:tr h="155677">
                <a:tc>
                  <a:txBody>
                    <a:bodyPr/>
                    <a:lstStyle/>
                    <a:p>
                      <a:pPr algn="l" fontAlgn="b"/>
                      <a:r>
                        <a:rPr lang="it-IT" sz="1000" u="none" strike="noStrike" dirty="0" err="1">
                          <a:effectLst/>
                          <a:latin typeface="Segoe UI Light" panose="020B0502040204020203" pitchFamily="34" charset="0"/>
                          <a:cs typeface="Segoe UI Light" panose="020B0502040204020203" pitchFamily="34" charset="0"/>
                        </a:rPr>
                        <a:t>Proceeds</a:t>
                      </a:r>
                      <a:r>
                        <a:rPr lang="it-IT" sz="1000" u="none" strike="noStrike" dirty="0">
                          <a:effectLst/>
                          <a:latin typeface="Segoe UI Light" panose="020B0502040204020203" pitchFamily="34" charset="0"/>
                          <a:cs typeface="Segoe UI Light" panose="020B0502040204020203" pitchFamily="34" charset="0"/>
                        </a:rPr>
                        <a:t> from </a:t>
                      </a:r>
                      <a:r>
                        <a:rPr lang="it-IT" sz="1000" u="none" strike="noStrike" dirty="0" err="1">
                          <a:effectLst/>
                          <a:latin typeface="Segoe UI Light" panose="020B0502040204020203" pitchFamily="34" charset="0"/>
                          <a:cs typeface="Segoe UI Light" panose="020B0502040204020203" pitchFamily="34" charset="0"/>
                        </a:rPr>
                        <a:t>cap</a:t>
                      </a:r>
                      <a:r>
                        <a:rPr lang="it-IT" sz="1000" u="none" strike="noStrike" dirty="0">
                          <a:effectLst/>
                          <a:latin typeface="Segoe UI Light" panose="020B0502040204020203" pitchFamily="34" charset="0"/>
                          <a:cs typeface="Segoe UI Light" panose="020B0502040204020203" pitchFamily="34" charset="0"/>
                        </a:rPr>
                        <a:t> </a:t>
                      </a:r>
                      <a:r>
                        <a:rPr lang="it-IT" sz="1000" u="none" strike="noStrike" dirty="0" err="1">
                          <a:effectLst/>
                          <a:latin typeface="Segoe UI Light" panose="020B0502040204020203" pitchFamily="34" charset="0"/>
                          <a:cs typeface="Segoe UI Light" panose="020B0502040204020203" pitchFamily="34" charset="0"/>
                        </a:rPr>
                        <a:t>increase</a:t>
                      </a:r>
                      <a:endParaRPr lang="it-IT" sz="1000" b="0" i="0" u="none" strike="noStrike" dirty="0">
                        <a:solidFill>
                          <a:srgbClr val="000000"/>
                        </a:solidFill>
                        <a:effectLst/>
                        <a:latin typeface="Segoe UI Light" panose="020B0502040204020203" pitchFamily="34" charset="0"/>
                        <a:cs typeface="Segoe UI Light" panose="020B0502040204020203" pitchFamily="34" charset="0"/>
                      </a:endParaRPr>
                    </a:p>
                  </a:txBody>
                  <a:tcPr marL="4177" marR="4177" marT="4177" marB="0" anchor="b">
                    <a:solidFill>
                      <a:schemeClr val="bg1"/>
                    </a:solidFill>
                  </a:tcPr>
                </a:tc>
                <a:tc>
                  <a:txBody>
                    <a:bodyPr/>
                    <a:lstStyle/>
                    <a:p>
                      <a:pPr algn="ctr" fontAlgn="b"/>
                      <a:r>
                        <a:rPr lang="it-IT" sz="1000" u="none" strike="noStrike" dirty="0" smtClean="0">
                          <a:effectLst/>
                          <a:latin typeface="Segoe UI Light" panose="020B0502040204020203" pitchFamily="34" charset="0"/>
                          <a:cs typeface="Segoe UI Light" panose="020B0502040204020203" pitchFamily="34" charset="0"/>
                        </a:rPr>
                        <a:t>0.0</a:t>
                      </a:r>
                      <a:endParaRPr lang="it-IT" sz="1000" b="0" i="0" u="none" strike="noStrike" dirty="0">
                        <a:solidFill>
                          <a:srgbClr val="000000"/>
                        </a:solidFill>
                        <a:effectLst/>
                        <a:latin typeface="Segoe UI Light" panose="020B0502040204020203" pitchFamily="34" charset="0"/>
                        <a:cs typeface="Segoe UI Light" panose="020B0502040204020203" pitchFamily="34" charset="0"/>
                      </a:endParaRPr>
                    </a:p>
                  </a:txBody>
                  <a:tcPr marL="4177" marR="4177" marT="4177" marB="0" anchor="b">
                    <a:solidFill>
                      <a:schemeClr val="bg1"/>
                    </a:solidFill>
                  </a:tcPr>
                </a:tc>
                <a:tc>
                  <a:txBody>
                    <a:bodyPr/>
                    <a:lstStyle/>
                    <a:p>
                      <a:pPr algn="ctr" fontAlgn="b"/>
                      <a:r>
                        <a:rPr lang="it-IT" sz="1000" u="none" strike="noStrike" dirty="0" smtClean="0">
                          <a:effectLst/>
                          <a:latin typeface="Segoe UI Light" panose="020B0502040204020203" pitchFamily="34" charset="0"/>
                          <a:cs typeface="Segoe UI Light" panose="020B0502040204020203" pitchFamily="34" charset="0"/>
                        </a:rPr>
                        <a:t>0.0</a:t>
                      </a:r>
                      <a:endParaRPr lang="it-IT" sz="1000" b="0" i="0" u="none" strike="noStrike" dirty="0">
                        <a:solidFill>
                          <a:srgbClr val="000000"/>
                        </a:solidFill>
                        <a:effectLst/>
                        <a:latin typeface="Segoe UI Light" panose="020B0502040204020203" pitchFamily="34" charset="0"/>
                        <a:cs typeface="Segoe UI Light" panose="020B0502040204020203" pitchFamily="34" charset="0"/>
                      </a:endParaRPr>
                    </a:p>
                  </a:txBody>
                  <a:tcPr marL="4177" marR="4177" marT="4177" marB="0" anchor="b">
                    <a:solidFill>
                      <a:schemeClr val="bg1"/>
                    </a:solidFill>
                  </a:tcPr>
                </a:tc>
                <a:tc>
                  <a:txBody>
                    <a:bodyPr/>
                    <a:lstStyle/>
                    <a:p>
                      <a:pPr algn="ctr" fontAlgn="b"/>
                      <a:r>
                        <a:rPr lang="it-IT" sz="1000" u="none" strike="noStrike" dirty="0" smtClean="0">
                          <a:effectLst/>
                          <a:latin typeface="Segoe UI Light" panose="020B0502040204020203" pitchFamily="34" charset="0"/>
                          <a:cs typeface="Segoe UI Light" panose="020B0502040204020203" pitchFamily="34" charset="0"/>
                        </a:rPr>
                        <a:t>0.0</a:t>
                      </a:r>
                      <a:endParaRPr lang="it-IT" sz="1000" b="0" i="0" u="none" strike="noStrike" dirty="0">
                        <a:solidFill>
                          <a:srgbClr val="000000"/>
                        </a:solidFill>
                        <a:effectLst/>
                        <a:latin typeface="Segoe UI Light" panose="020B0502040204020203" pitchFamily="34" charset="0"/>
                        <a:cs typeface="Segoe UI Light" panose="020B0502040204020203" pitchFamily="34" charset="0"/>
                      </a:endParaRPr>
                    </a:p>
                  </a:txBody>
                  <a:tcPr marL="4177" marR="4177" marT="4177" marB="0" anchor="b">
                    <a:solidFill>
                      <a:schemeClr val="bg1"/>
                    </a:solidFill>
                  </a:tcPr>
                </a:tc>
                <a:extLst>
                  <a:ext uri="{0D108BD9-81ED-4DB2-BD59-A6C34878D82A}">
                    <a16:rowId xmlns:a16="http://schemas.microsoft.com/office/drawing/2014/main" val="2049289967"/>
                  </a:ext>
                </a:extLst>
              </a:tr>
              <a:tr h="155677">
                <a:tc>
                  <a:txBody>
                    <a:bodyPr/>
                    <a:lstStyle/>
                    <a:p>
                      <a:pPr algn="l" fontAlgn="b"/>
                      <a:r>
                        <a:rPr lang="it-IT" sz="1000" u="none" strike="noStrike" dirty="0" err="1">
                          <a:effectLst/>
                          <a:latin typeface="Segoe UI Light" panose="020B0502040204020203" pitchFamily="34" charset="0"/>
                          <a:cs typeface="Segoe UI Light" panose="020B0502040204020203" pitchFamily="34" charset="0"/>
                        </a:rPr>
                        <a:t>Other</a:t>
                      </a:r>
                      <a:r>
                        <a:rPr lang="it-IT" sz="1000" u="none" strike="noStrike" dirty="0">
                          <a:effectLst/>
                          <a:latin typeface="Segoe UI Light" panose="020B0502040204020203" pitchFamily="34" charset="0"/>
                          <a:cs typeface="Segoe UI Light" panose="020B0502040204020203" pitchFamily="34" charset="0"/>
                        </a:rPr>
                        <a:t> </a:t>
                      </a:r>
                      <a:r>
                        <a:rPr lang="it-IT" sz="1000" u="none" strike="noStrike" dirty="0" err="1">
                          <a:effectLst/>
                          <a:latin typeface="Segoe UI Light" panose="020B0502040204020203" pitchFamily="34" charset="0"/>
                          <a:cs typeface="Segoe UI Light" panose="020B0502040204020203" pitchFamily="34" charset="0"/>
                        </a:rPr>
                        <a:t>items</a:t>
                      </a:r>
                      <a:r>
                        <a:rPr lang="it-IT" sz="1000" u="none" strike="noStrike" dirty="0">
                          <a:effectLst/>
                          <a:latin typeface="Segoe UI Light" panose="020B0502040204020203" pitchFamily="34" charset="0"/>
                          <a:cs typeface="Segoe UI Light" panose="020B0502040204020203" pitchFamily="34" charset="0"/>
                        </a:rPr>
                        <a:t> </a:t>
                      </a:r>
                      <a:r>
                        <a:rPr lang="it-IT" sz="1000" u="none" strike="noStrike" dirty="0" err="1">
                          <a:effectLst/>
                          <a:latin typeface="Segoe UI Light" panose="020B0502040204020203" pitchFamily="34" charset="0"/>
                          <a:cs typeface="Segoe UI Light" panose="020B0502040204020203" pitchFamily="34" charset="0"/>
                        </a:rPr>
                        <a:t>including</a:t>
                      </a:r>
                      <a:r>
                        <a:rPr lang="it-IT" sz="1000" u="none" strike="noStrike" dirty="0">
                          <a:effectLst/>
                          <a:latin typeface="Segoe UI Light" panose="020B0502040204020203" pitchFamily="34" charset="0"/>
                          <a:cs typeface="Segoe UI Light" panose="020B0502040204020203" pitchFamily="34" charset="0"/>
                        </a:rPr>
                        <a:t> </a:t>
                      </a:r>
                      <a:r>
                        <a:rPr lang="it-IT" sz="1000" u="none" strike="noStrike" dirty="0" err="1">
                          <a:effectLst/>
                          <a:latin typeface="Segoe UI Light" panose="020B0502040204020203" pitchFamily="34" charset="0"/>
                          <a:cs typeface="Segoe UI Light" panose="020B0502040204020203" pitchFamily="34" charset="0"/>
                        </a:rPr>
                        <a:t>exeptional</a:t>
                      </a:r>
                      <a:endParaRPr lang="it-IT" sz="1000" b="0" i="0" u="none" strike="noStrike" dirty="0">
                        <a:solidFill>
                          <a:srgbClr val="000000"/>
                        </a:solidFill>
                        <a:effectLst/>
                        <a:latin typeface="Segoe UI Light" panose="020B0502040204020203" pitchFamily="34" charset="0"/>
                        <a:cs typeface="Segoe UI Light" panose="020B0502040204020203" pitchFamily="34" charset="0"/>
                      </a:endParaRPr>
                    </a:p>
                  </a:txBody>
                  <a:tcPr marL="4177" marR="4177" marT="4177" marB="0" anchor="b">
                    <a:lnB w="3175" cap="flat" cmpd="sng" algn="ctr">
                      <a:solidFill>
                        <a:schemeClr val="tx1"/>
                      </a:solidFill>
                      <a:prstDash val="solid"/>
                      <a:round/>
                      <a:headEnd type="none" w="med" len="med"/>
                      <a:tailEnd type="none" w="med" len="med"/>
                    </a:lnB>
                    <a:solidFill>
                      <a:schemeClr val="bg1"/>
                    </a:solidFill>
                  </a:tcPr>
                </a:tc>
                <a:tc>
                  <a:txBody>
                    <a:bodyPr/>
                    <a:lstStyle/>
                    <a:p>
                      <a:pPr algn="ctr" fontAlgn="b"/>
                      <a:r>
                        <a:rPr lang="it-IT" sz="1000" u="none" strike="noStrike" dirty="0">
                          <a:effectLst/>
                          <a:latin typeface="Segoe UI Light" panose="020B0502040204020203" pitchFamily="34" charset="0"/>
                          <a:cs typeface="Segoe UI Light" panose="020B0502040204020203" pitchFamily="34" charset="0"/>
                        </a:rPr>
                        <a:t>-</a:t>
                      </a:r>
                      <a:r>
                        <a:rPr lang="it-IT" sz="1000" u="none" strike="noStrike" dirty="0" smtClean="0">
                          <a:effectLst/>
                          <a:latin typeface="Segoe UI Light" panose="020B0502040204020203" pitchFamily="34" charset="0"/>
                          <a:cs typeface="Segoe UI Light" panose="020B0502040204020203" pitchFamily="34" charset="0"/>
                        </a:rPr>
                        <a:t>1.5</a:t>
                      </a:r>
                      <a:endParaRPr lang="it-IT" sz="1000" b="0" i="0" u="none" strike="noStrike" dirty="0">
                        <a:solidFill>
                          <a:srgbClr val="000000"/>
                        </a:solidFill>
                        <a:effectLst/>
                        <a:latin typeface="Segoe UI Light" panose="020B0502040204020203" pitchFamily="34" charset="0"/>
                        <a:cs typeface="Segoe UI Light" panose="020B0502040204020203" pitchFamily="34" charset="0"/>
                      </a:endParaRPr>
                    </a:p>
                  </a:txBody>
                  <a:tcPr marL="4177" marR="4177" marT="4177" marB="0" anchor="b">
                    <a:lnB w="3175" cap="flat" cmpd="sng" algn="ctr">
                      <a:solidFill>
                        <a:schemeClr val="tx1"/>
                      </a:solidFill>
                      <a:prstDash val="solid"/>
                      <a:round/>
                      <a:headEnd type="none" w="med" len="med"/>
                      <a:tailEnd type="none" w="med" len="med"/>
                    </a:lnB>
                    <a:solidFill>
                      <a:schemeClr val="bg1"/>
                    </a:solidFill>
                  </a:tcPr>
                </a:tc>
                <a:tc>
                  <a:txBody>
                    <a:bodyPr/>
                    <a:lstStyle/>
                    <a:p>
                      <a:pPr algn="ctr" fontAlgn="b"/>
                      <a:r>
                        <a:rPr lang="it-IT" sz="1000" u="none" strike="noStrike" dirty="0" smtClean="0">
                          <a:effectLst/>
                          <a:latin typeface="Segoe UI Light" panose="020B0502040204020203" pitchFamily="34" charset="0"/>
                          <a:cs typeface="Segoe UI Light" panose="020B0502040204020203" pitchFamily="34" charset="0"/>
                        </a:rPr>
                        <a:t>0.0</a:t>
                      </a:r>
                      <a:endParaRPr lang="it-IT" sz="1000" b="0" i="0" u="none" strike="noStrike" dirty="0">
                        <a:solidFill>
                          <a:srgbClr val="000000"/>
                        </a:solidFill>
                        <a:effectLst/>
                        <a:latin typeface="Segoe UI Light" panose="020B0502040204020203" pitchFamily="34" charset="0"/>
                        <a:cs typeface="Segoe UI Light" panose="020B0502040204020203" pitchFamily="34" charset="0"/>
                      </a:endParaRPr>
                    </a:p>
                  </a:txBody>
                  <a:tcPr marL="4177" marR="4177" marT="4177" marB="0" anchor="b">
                    <a:lnB w="3175" cap="flat" cmpd="sng" algn="ctr">
                      <a:solidFill>
                        <a:schemeClr val="tx1"/>
                      </a:solidFill>
                      <a:prstDash val="solid"/>
                      <a:round/>
                      <a:headEnd type="none" w="med" len="med"/>
                      <a:tailEnd type="none" w="med" len="med"/>
                    </a:lnB>
                    <a:solidFill>
                      <a:schemeClr val="bg1"/>
                    </a:solidFill>
                  </a:tcPr>
                </a:tc>
                <a:tc>
                  <a:txBody>
                    <a:bodyPr/>
                    <a:lstStyle/>
                    <a:p>
                      <a:pPr algn="ctr" fontAlgn="b"/>
                      <a:r>
                        <a:rPr lang="it-IT" sz="1000" u="none" strike="noStrike" dirty="0">
                          <a:effectLst/>
                          <a:latin typeface="Segoe UI Light" panose="020B0502040204020203" pitchFamily="34" charset="0"/>
                          <a:cs typeface="Segoe UI Light" panose="020B0502040204020203" pitchFamily="34" charset="0"/>
                        </a:rPr>
                        <a:t>-</a:t>
                      </a:r>
                      <a:r>
                        <a:rPr lang="it-IT" sz="1000" u="none" strike="noStrike" dirty="0" smtClean="0">
                          <a:effectLst/>
                          <a:latin typeface="Segoe UI Light" panose="020B0502040204020203" pitchFamily="34" charset="0"/>
                          <a:cs typeface="Segoe UI Light" panose="020B0502040204020203" pitchFamily="34" charset="0"/>
                        </a:rPr>
                        <a:t>1.5</a:t>
                      </a:r>
                      <a:endParaRPr lang="it-IT" sz="1000" b="0" i="0" u="none" strike="noStrike" dirty="0">
                        <a:solidFill>
                          <a:srgbClr val="000000"/>
                        </a:solidFill>
                        <a:effectLst/>
                        <a:latin typeface="Segoe UI Light" panose="020B0502040204020203" pitchFamily="34" charset="0"/>
                        <a:cs typeface="Segoe UI Light" panose="020B0502040204020203" pitchFamily="34" charset="0"/>
                      </a:endParaRPr>
                    </a:p>
                  </a:txBody>
                  <a:tcPr marL="4177" marR="4177" marT="4177" marB="0" anchor="b">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66414533"/>
                  </a:ext>
                </a:extLst>
              </a:tr>
              <a:tr h="155677">
                <a:tc>
                  <a:txBody>
                    <a:bodyPr/>
                    <a:lstStyle/>
                    <a:p>
                      <a:pPr algn="l" fontAlgn="b"/>
                      <a:r>
                        <a:rPr lang="en-US" sz="1000" u="none" strike="noStrike" dirty="0">
                          <a:effectLst/>
                          <a:latin typeface="Segoe UI Semibold" panose="020B0702040204020203" pitchFamily="34" charset="0"/>
                          <a:cs typeface="Segoe UI Semibold" panose="020B0702040204020203" pitchFamily="34" charset="0"/>
                        </a:rPr>
                        <a:t>(C) Cash flow from financing activities</a:t>
                      </a:r>
                      <a:endParaRPr lang="en-US" sz="1000" b="1" i="0" u="none" strike="noStrike" dirty="0">
                        <a:solidFill>
                          <a:srgbClr val="000000"/>
                        </a:solidFill>
                        <a:effectLst/>
                        <a:latin typeface="Segoe UI Semibold" panose="020B0702040204020203" pitchFamily="34" charset="0"/>
                        <a:cs typeface="Segoe UI Semibold" panose="020B0702040204020203" pitchFamily="34" charset="0"/>
                      </a:endParaRPr>
                    </a:p>
                  </a:txBody>
                  <a:tcPr marL="4177" marR="4177" marT="4177" marB="0" anchor="b">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r>
                        <a:rPr lang="it-IT" sz="1000" u="none" strike="noStrike" dirty="0">
                          <a:effectLst/>
                          <a:latin typeface="Segoe UI Semibold" panose="020B0702040204020203" pitchFamily="34" charset="0"/>
                          <a:cs typeface="Segoe UI Semibold" panose="020B0702040204020203" pitchFamily="34" charset="0"/>
                        </a:rPr>
                        <a:t>-</a:t>
                      </a:r>
                      <a:r>
                        <a:rPr lang="it-IT" sz="1000" u="none" strike="noStrike" dirty="0" smtClean="0">
                          <a:effectLst/>
                          <a:latin typeface="Segoe UI Semibold" panose="020B0702040204020203" pitchFamily="34" charset="0"/>
                          <a:cs typeface="Segoe UI Semibold" panose="020B0702040204020203" pitchFamily="34" charset="0"/>
                        </a:rPr>
                        <a:t>1.5</a:t>
                      </a:r>
                      <a:endParaRPr lang="it-IT" sz="1000" b="1" i="0" u="none" strike="noStrike" dirty="0">
                        <a:solidFill>
                          <a:srgbClr val="000000"/>
                        </a:solidFill>
                        <a:effectLst/>
                        <a:latin typeface="Segoe UI Semibold" panose="020B0702040204020203" pitchFamily="34" charset="0"/>
                        <a:cs typeface="Segoe UI Semibold" panose="020B0702040204020203" pitchFamily="34" charset="0"/>
                      </a:endParaRPr>
                    </a:p>
                  </a:txBody>
                  <a:tcPr marL="4177" marR="4177" marT="4177" marB="0" anchor="b">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r>
                        <a:rPr lang="it-IT" sz="1000" u="none" strike="noStrike" dirty="0" smtClean="0">
                          <a:effectLst/>
                          <a:latin typeface="Segoe UI Semibold" panose="020B0702040204020203" pitchFamily="34" charset="0"/>
                          <a:cs typeface="Segoe UI Semibold" panose="020B0702040204020203" pitchFamily="34" charset="0"/>
                        </a:rPr>
                        <a:t>0.0</a:t>
                      </a:r>
                      <a:endParaRPr lang="it-IT" sz="1000" b="1" i="0" u="none" strike="noStrike" dirty="0">
                        <a:solidFill>
                          <a:srgbClr val="000000"/>
                        </a:solidFill>
                        <a:effectLst/>
                        <a:latin typeface="Segoe UI Semibold" panose="020B0702040204020203" pitchFamily="34" charset="0"/>
                        <a:cs typeface="Segoe UI Semibold" panose="020B0702040204020203" pitchFamily="34" charset="0"/>
                      </a:endParaRPr>
                    </a:p>
                  </a:txBody>
                  <a:tcPr marL="4177" marR="4177" marT="4177" marB="0" anchor="b">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b"/>
                      <a:r>
                        <a:rPr lang="it-IT" sz="1000" u="none" strike="noStrike" dirty="0">
                          <a:effectLst/>
                          <a:latin typeface="Segoe UI Semibold" panose="020B0702040204020203" pitchFamily="34" charset="0"/>
                          <a:cs typeface="Segoe UI Semibold" panose="020B0702040204020203" pitchFamily="34" charset="0"/>
                        </a:rPr>
                        <a:t>-</a:t>
                      </a:r>
                      <a:r>
                        <a:rPr lang="it-IT" sz="1000" u="none" strike="noStrike" dirty="0" smtClean="0">
                          <a:effectLst/>
                          <a:latin typeface="Segoe UI Semibold" panose="020B0702040204020203" pitchFamily="34" charset="0"/>
                          <a:cs typeface="Segoe UI Semibold" panose="020B0702040204020203" pitchFamily="34" charset="0"/>
                        </a:rPr>
                        <a:t>1.5</a:t>
                      </a:r>
                      <a:endParaRPr lang="it-IT" sz="1000" b="1" i="0" u="none" strike="noStrike" dirty="0">
                        <a:solidFill>
                          <a:srgbClr val="000000"/>
                        </a:solidFill>
                        <a:effectLst/>
                        <a:latin typeface="Segoe UI Semibold" panose="020B0702040204020203" pitchFamily="34" charset="0"/>
                        <a:cs typeface="Segoe UI Semibold" panose="020B0702040204020203" pitchFamily="34" charset="0"/>
                      </a:endParaRPr>
                    </a:p>
                  </a:txBody>
                  <a:tcPr marL="4177" marR="4177" marT="4177" marB="0" anchor="b">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3108118"/>
                  </a:ext>
                </a:extLst>
              </a:tr>
              <a:tr h="160698">
                <a:tc>
                  <a:txBody>
                    <a:bodyPr/>
                    <a:lstStyle/>
                    <a:p>
                      <a:pPr algn="l" fontAlgn="b"/>
                      <a:r>
                        <a:rPr lang="it-IT" sz="1000" u="none" strike="noStrike" dirty="0">
                          <a:effectLst/>
                        </a:rPr>
                        <a:t> </a:t>
                      </a:r>
                      <a:endParaRPr lang="it-IT" sz="1000" b="0" i="0" u="none" strike="noStrike" dirty="0">
                        <a:solidFill>
                          <a:srgbClr val="000000"/>
                        </a:solidFill>
                        <a:effectLst/>
                        <a:latin typeface="Garamond" panose="02020404030301010803" pitchFamily="18" charset="0"/>
                      </a:endParaRPr>
                    </a:p>
                  </a:txBody>
                  <a:tcPr marL="4177" marR="4177" marT="4177" marB="0" anchor="b">
                    <a:lnT w="3175" cap="flat" cmpd="sng" algn="ctr">
                      <a:solidFill>
                        <a:schemeClr val="tx1"/>
                      </a:solidFill>
                      <a:prstDash val="solid"/>
                      <a:round/>
                      <a:headEnd type="none" w="med" len="med"/>
                      <a:tailEnd type="none" w="med" len="med"/>
                    </a:lnT>
                    <a:solidFill>
                      <a:schemeClr val="bg1"/>
                    </a:solidFill>
                  </a:tcPr>
                </a:tc>
                <a:tc>
                  <a:txBody>
                    <a:bodyPr/>
                    <a:lstStyle/>
                    <a:p>
                      <a:pPr algn="l" fontAlgn="b"/>
                      <a:r>
                        <a:rPr lang="it-IT" sz="1000" u="none" strike="noStrike" dirty="0">
                          <a:effectLst/>
                        </a:rPr>
                        <a:t> </a:t>
                      </a:r>
                      <a:endParaRPr lang="it-IT" sz="1000" b="0" i="0" u="none" strike="noStrike" dirty="0">
                        <a:solidFill>
                          <a:srgbClr val="000000"/>
                        </a:solidFill>
                        <a:effectLst/>
                        <a:latin typeface="Garamond" panose="02020404030301010803" pitchFamily="18" charset="0"/>
                      </a:endParaRPr>
                    </a:p>
                  </a:txBody>
                  <a:tcPr marL="4177" marR="4177" marT="4177" marB="0" anchor="b">
                    <a:lnT w="3175" cap="flat" cmpd="sng" algn="ctr">
                      <a:solidFill>
                        <a:schemeClr val="tx1"/>
                      </a:solidFill>
                      <a:prstDash val="solid"/>
                      <a:round/>
                      <a:headEnd type="none" w="med" len="med"/>
                      <a:tailEnd type="none" w="med" len="med"/>
                    </a:lnT>
                    <a:solidFill>
                      <a:schemeClr val="bg1"/>
                    </a:solidFill>
                  </a:tcPr>
                </a:tc>
                <a:tc>
                  <a:txBody>
                    <a:bodyPr/>
                    <a:lstStyle/>
                    <a:p>
                      <a:pPr algn="l" fontAlgn="b"/>
                      <a:r>
                        <a:rPr lang="it-IT" sz="1000" u="none" strike="noStrike" dirty="0">
                          <a:effectLst/>
                        </a:rPr>
                        <a:t> </a:t>
                      </a:r>
                      <a:endParaRPr lang="it-IT" sz="1000" b="0" i="0" u="none" strike="noStrike" dirty="0">
                        <a:solidFill>
                          <a:srgbClr val="000000"/>
                        </a:solidFill>
                        <a:effectLst/>
                        <a:latin typeface="Garamond" panose="02020404030301010803" pitchFamily="18" charset="0"/>
                      </a:endParaRPr>
                    </a:p>
                  </a:txBody>
                  <a:tcPr marL="4177" marR="4177" marT="4177" marB="0" anchor="b">
                    <a:lnT w="3175" cap="flat" cmpd="sng" algn="ctr">
                      <a:solidFill>
                        <a:schemeClr val="tx1"/>
                      </a:solidFill>
                      <a:prstDash val="solid"/>
                      <a:round/>
                      <a:headEnd type="none" w="med" len="med"/>
                      <a:tailEnd type="none" w="med" len="med"/>
                    </a:lnT>
                    <a:solidFill>
                      <a:schemeClr val="bg1"/>
                    </a:solidFill>
                  </a:tcPr>
                </a:tc>
                <a:tc>
                  <a:txBody>
                    <a:bodyPr/>
                    <a:lstStyle/>
                    <a:p>
                      <a:pPr algn="l" fontAlgn="b"/>
                      <a:r>
                        <a:rPr lang="it-IT" sz="1000" u="none" strike="noStrike" dirty="0">
                          <a:effectLst/>
                        </a:rPr>
                        <a:t> </a:t>
                      </a:r>
                      <a:endParaRPr lang="it-IT" sz="1000" b="0" i="0" u="none" strike="noStrike" dirty="0">
                        <a:solidFill>
                          <a:srgbClr val="000000"/>
                        </a:solidFill>
                        <a:effectLst/>
                        <a:latin typeface="Garamond" panose="02020404030301010803" pitchFamily="18" charset="0"/>
                      </a:endParaRPr>
                    </a:p>
                  </a:txBody>
                  <a:tcPr marL="4177" marR="4177" marT="4177" marB="0" anchor="b">
                    <a:lnT w="3175"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1086405811"/>
                  </a:ext>
                </a:extLst>
              </a:tr>
              <a:tr h="160698">
                <a:tc>
                  <a:txBody>
                    <a:bodyPr/>
                    <a:lstStyle/>
                    <a:p>
                      <a:pPr algn="l" fontAlgn="b"/>
                      <a:r>
                        <a:rPr lang="it-IT" sz="1000" u="none" strike="noStrike" dirty="0">
                          <a:effectLst/>
                          <a:latin typeface="Segoe UI Semibold" panose="020B0702040204020203" pitchFamily="34" charset="0"/>
                          <a:cs typeface="Segoe UI Semibold" panose="020B0702040204020203" pitchFamily="34" charset="0"/>
                        </a:rPr>
                        <a:t>NFP </a:t>
                      </a:r>
                      <a:r>
                        <a:rPr lang="it-IT" sz="1000" u="none" strike="noStrike" dirty="0" err="1">
                          <a:effectLst/>
                          <a:latin typeface="Segoe UI Semibold" panose="020B0702040204020203" pitchFamily="34" charset="0"/>
                          <a:cs typeface="Segoe UI Semibold" panose="020B0702040204020203" pitchFamily="34" charset="0"/>
                        </a:rPr>
                        <a:t>at</a:t>
                      </a:r>
                      <a:r>
                        <a:rPr lang="it-IT" sz="1000" u="none" strike="noStrike" dirty="0">
                          <a:effectLst/>
                          <a:latin typeface="Segoe UI Semibold" panose="020B0702040204020203" pitchFamily="34" charset="0"/>
                          <a:cs typeface="Segoe UI Semibold" panose="020B0702040204020203" pitchFamily="34" charset="0"/>
                        </a:rPr>
                        <a:t> </a:t>
                      </a:r>
                      <a:r>
                        <a:rPr lang="it-IT" sz="1000" u="none" strike="noStrike" dirty="0" err="1">
                          <a:effectLst/>
                          <a:latin typeface="Segoe UI Semibold" panose="020B0702040204020203" pitchFamily="34" charset="0"/>
                          <a:cs typeface="Segoe UI Semibold" panose="020B0702040204020203" pitchFamily="34" charset="0"/>
                        </a:rPr>
                        <a:t>December</a:t>
                      </a:r>
                      <a:r>
                        <a:rPr lang="it-IT" sz="1000" u="none" strike="noStrike" dirty="0">
                          <a:effectLst/>
                          <a:latin typeface="Segoe UI Semibold" panose="020B0702040204020203" pitchFamily="34" charset="0"/>
                          <a:cs typeface="Segoe UI Semibold" panose="020B0702040204020203" pitchFamily="34" charset="0"/>
                        </a:rPr>
                        <a:t> 31st 2019</a:t>
                      </a:r>
                      <a:endParaRPr lang="it-IT" sz="1000" b="1" i="0" u="none" strike="noStrike" dirty="0">
                        <a:solidFill>
                          <a:srgbClr val="000000"/>
                        </a:solidFill>
                        <a:effectLst/>
                        <a:latin typeface="Segoe UI Semibold" panose="020B0702040204020203" pitchFamily="34" charset="0"/>
                        <a:cs typeface="Segoe UI Semibold" panose="020B0702040204020203" pitchFamily="34" charset="0"/>
                      </a:endParaRPr>
                    </a:p>
                  </a:txBody>
                  <a:tcPr marL="4177" marR="4177" marT="4177" marB="0" anchor="b">
                    <a:solidFill>
                      <a:schemeClr val="bg1"/>
                    </a:solidFill>
                  </a:tcPr>
                </a:tc>
                <a:tc>
                  <a:txBody>
                    <a:bodyPr/>
                    <a:lstStyle/>
                    <a:p>
                      <a:pPr algn="ctr" fontAlgn="b"/>
                      <a:r>
                        <a:rPr lang="it-IT" sz="1000" u="none" strike="noStrike" dirty="0">
                          <a:effectLst/>
                          <a:latin typeface="Segoe UI Semibold" panose="020B0702040204020203" pitchFamily="34" charset="0"/>
                          <a:cs typeface="Segoe UI Semibold" panose="020B0702040204020203" pitchFamily="34" charset="0"/>
                        </a:rPr>
                        <a:t>-</a:t>
                      </a:r>
                      <a:r>
                        <a:rPr lang="it-IT" sz="1000" u="none" strike="noStrike" dirty="0" smtClean="0">
                          <a:effectLst/>
                          <a:latin typeface="Segoe UI Semibold" panose="020B0702040204020203" pitchFamily="34" charset="0"/>
                          <a:cs typeface="Segoe UI Semibold" panose="020B0702040204020203" pitchFamily="34" charset="0"/>
                        </a:rPr>
                        <a:t>28.7</a:t>
                      </a:r>
                      <a:endParaRPr lang="it-IT" sz="1000" b="1" i="0" u="none" strike="noStrike" dirty="0">
                        <a:solidFill>
                          <a:srgbClr val="000000"/>
                        </a:solidFill>
                        <a:effectLst/>
                        <a:latin typeface="Segoe UI Semibold" panose="020B0702040204020203" pitchFamily="34" charset="0"/>
                        <a:cs typeface="Segoe UI Semibold" panose="020B0702040204020203" pitchFamily="34" charset="0"/>
                      </a:endParaRPr>
                    </a:p>
                  </a:txBody>
                  <a:tcPr marL="4177" marR="4177" marT="4177" marB="0" anchor="b">
                    <a:solidFill>
                      <a:schemeClr val="bg1"/>
                    </a:solidFill>
                  </a:tcPr>
                </a:tc>
                <a:tc>
                  <a:txBody>
                    <a:bodyPr/>
                    <a:lstStyle/>
                    <a:p>
                      <a:pPr algn="ctr" fontAlgn="b"/>
                      <a:r>
                        <a:rPr lang="it-IT" sz="1000" u="none" strike="noStrike" dirty="0">
                          <a:effectLst/>
                          <a:latin typeface="Segoe UI Semibold" panose="020B0702040204020203" pitchFamily="34" charset="0"/>
                          <a:cs typeface="Segoe UI Semibold" panose="020B0702040204020203" pitchFamily="34" charset="0"/>
                        </a:rPr>
                        <a:t>-</a:t>
                      </a:r>
                      <a:r>
                        <a:rPr lang="it-IT" sz="1000" u="none" strike="noStrike" dirty="0" smtClean="0">
                          <a:effectLst/>
                          <a:latin typeface="Segoe UI Semibold" panose="020B0702040204020203" pitchFamily="34" charset="0"/>
                          <a:cs typeface="Segoe UI Semibold" panose="020B0702040204020203" pitchFamily="34" charset="0"/>
                        </a:rPr>
                        <a:t>77.3</a:t>
                      </a:r>
                      <a:endParaRPr lang="it-IT" sz="1000" b="1" i="0" u="none" strike="noStrike" dirty="0">
                        <a:solidFill>
                          <a:srgbClr val="000000"/>
                        </a:solidFill>
                        <a:effectLst/>
                        <a:latin typeface="Segoe UI Semibold" panose="020B0702040204020203" pitchFamily="34" charset="0"/>
                        <a:cs typeface="Segoe UI Semibold" panose="020B0702040204020203" pitchFamily="34" charset="0"/>
                      </a:endParaRPr>
                    </a:p>
                  </a:txBody>
                  <a:tcPr marL="4177" marR="4177" marT="4177" marB="0" anchor="b">
                    <a:solidFill>
                      <a:schemeClr val="bg1"/>
                    </a:solidFill>
                  </a:tcPr>
                </a:tc>
                <a:tc>
                  <a:txBody>
                    <a:bodyPr/>
                    <a:lstStyle/>
                    <a:p>
                      <a:pPr algn="ctr" fontAlgn="b"/>
                      <a:r>
                        <a:rPr lang="it-IT" sz="1000" u="none" strike="noStrike" dirty="0" smtClean="0">
                          <a:effectLst/>
                          <a:latin typeface="Segoe UI Semibold" panose="020B0702040204020203" pitchFamily="34" charset="0"/>
                          <a:cs typeface="Segoe UI Semibold" panose="020B0702040204020203" pitchFamily="34" charset="0"/>
                        </a:rPr>
                        <a:t>48.5</a:t>
                      </a:r>
                      <a:endParaRPr lang="it-IT" sz="1000" b="1" i="0" u="none" strike="noStrike" dirty="0">
                        <a:solidFill>
                          <a:srgbClr val="000000"/>
                        </a:solidFill>
                        <a:effectLst/>
                        <a:latin typeface="Segoe UI Semibold" panose="020B0702040204020203" pitchFamily="34" charset="0"/>
                        <a:cs typeface="Segoe UI Semibold" panose="020B0702040204020203" pitchFamily="34" charset="0"/>
                      </a:endParaRPr>
                    </a:p>
                  </a:txBody>
                  <a:tcPr marL="4177" marR="4177" marT="4177" marB="0" anchor="b">
                    <a:solidFill>
                      <a:schemeClr val="bg1"/>
                    </a:solidFill>
                  </a:tcPr>
                </a:tc>
                <a:extLst>
                  <a:ext uri="{0D108BD9-81ED-4DB2-BD59-A6C34878D82A}">
                    <a16:rowId xmlns:a16="http://schemas.microsoft.com/office/drawing/2014/main" val="1310763526"/>
                  </a:ext>
                </a:extLst>
              </a:tr>
              <a:tr h="160698">
                <a:tc>
                  <a:txBody>
                    <a:bodyPr/>
                    <a:lstStyle/>
                    <a:p>
                      <a:pPr algn="l" fontAlgn="b"/>
                      <a:r>
                        <a:rPr lang="it-IT" sz="1000" u="none" strike="noStrike" dirty="0" err="1">
                          <a:effectLst/>
                          <a:latin typeface="Segoe UI Light" panose="020B0502040204020203" pitchFamily="34" charset="0"/>
                          <a:cs typeface="Segoe UI Light" panose="020B0502040204020203" pitchFamily="34" charset="0"/>
                        </a:rPr>
                        <a:t>Change</a:t>
                      </a:r>
                      <a:r>
                        <a:rPr lang="it-IT" sz="1000" u="none" strike="noStrike" dirty="0">
                          <a:effectLst/>
                          <a:latin typeface="Segoe UI Light" panose="020B0502040204020203" pitchFamily="34" charset="0"/>
                          <a:cs typeface="Segoe UI Light" panose="020B0502040204020203" pitchFamily="34" charset="0"/>
                        </a:rPr>
                        <a:t> in NFP (A+B+C)</a:t>
                      </a:r>
                      <a:endParaRPr lang="it-IT" sz="1000" b="1" i="0" u="none" strike="noStrike" dirty="0">
                        <a:solidFill>
                          <a:srgbClr val="000000"/>
                        </a:solidFill>
                        <a:effectLst/>
                        <a:latin typeface="Segoe UI Light" panose="020B0502040204020203" pitchFamily="34" charset="0"/>
                        <a:cs typeface="Segoe UI Light" panose="020B0502040204020203" pitchFamily="34" charset="0"/>
                      </a:endParaRPr>
                    </a:p>
                  </a:txBody>
                  <a:tcPr marL="4177" marR="4177" marT="4177" marB="0" anchor="b">
                    <a:solidFill>
                      <a:schemeClr val="bg1"/>
                    </a:solidFill>
                  </a:tcPr>
                </a:tc>
                <a:tc>
                  <a:txBody>
                    <a:bodyPr/>
                    <a:lstStyle/>
                    <a:p>
                      <a:pPr algn="ctr" fontAlgn="b"/>
                      <a:r>
                        <a:rPr lang="it-IT" sz="1000" u="none" strike="noStrike" dirty="0" smtClean="0">
                          <a:effectLst/>
                          <a:latin typeface="Segoe UI Light" panose="020B0502040204020203" pitchFamily="34" charset="0"/>
                          <a:cs typeface="Segoe UI Light" panose="020B0502040204020203" pitchFamily="34" charset="0"/>
                        </a:rPr>
                        <a:t>19.9</a:t>
                      </a:r>
                      <a:endParaRPr lang="it-IT" sz="1000" b="1" i="0" u="none" strike="noStrike" dirty="0">
                        <a:solidFill>
                          <a:srgbClr val="000000"/>
                        </a:solidFill>
                        <a:effectLst/>
                        <a:latin typeface="Segoe UI Light" panose="020B0502040204020203" pitchFamily="34" charset="0"/>
                        <a:cs typeface="Segoe UI Light" panose="020B0502040204020203" pitchFamily="34" charset="0"/>
                      </a:endParaRPr>
                    </a:p>
                  </a:txBody>
                  <a:tcPr marL="4177" marR="4177" marT="4177" marB="0" anchor="b">
                    <a:solidFill>
                      <a:schemeClr val="bg1"/>
                    </a:solidFill>
                  </a:tcPr>
                </a:tc>
                <a:tc>
                  <a:txBody>
                    <a:bodyPr/>
                    <a:lstStyle/>
                    <a:p>
                      <a:pPr algn="ctr" fontAlgn="b"/>
                      <a:r>
                        <a:rPr lang="it-IT" sz="1000" u="none" strike="noStrike" dirty="0" smtClean="0">
                          <a:effectLst/>
                          <a:latin typeface="Segoe UI Light" panose="020B0502040204020203" pitchFamily="34" charset="0"/>
                          <a:cs typeface="Segoe UI Light" panose="020B0502040204020203" pitchFamily="34" charset="0"/>
                        </a:rPr>
                        <a:t>12.4</a:t>
                      </a:r>
                      <a:endParaRPr lang="it-IT" sz="1000" b="1" i="0" u="none" strike="noStrike" dirty="0">
                        <a:solidFill>
                          <a:srgbClr val="000000"/>
                        </a:solidFill>
                        <a:effectLst/>
                        <a:latin typeface="Segoe UI Light" panose="020B0502040204020203" pitchFamily="34" charset="0"/>
                        <a:cs typeface="Segoe UI Light" panose="020B0502040204020203" pitchFamily="34" charset="0"/>
                      </a:endParaRPr>
                    </a:p>
                  </a:txBody>
                  <a:tcPr marL="4177" marR="4177" marT="4177" marB="0" anchor="b">
                    <a:solidFill>
                      <a:schemeClr val="bg1"/>
                    </a:solidFill>
                  </a:tcPr>
                </a:tc>
                <a:tc>
                  <a:txBody>
                    <a:bodyPr/>
                    <a:lstStyle/>
                    <a:p>
                      <a:pPr algn="ctr" fontAlgn="b"/>
                      <a:r>
                        <a:rPr lang="it-IT" sz="1000" u="none" strike="noStrike" dirty="0" smtClean="0">
                          <a:effectLst/>
                          <a:latin typeface="Segoe UI Light" panose="020B0502040204020203" pitchFamily="34" charset="0"/>
                          <a:cs typeface="Segoe UI Light" panose="020B0502040204020203" pitchFamily="34" charset="0"/>
                        </a:rPr>
                        <a:t>7.5</a:t>
                      </a:r>
                      <a:endParaRPr lang="it-IT" sz="1000" b="1" i="0" u="none" strike="noStrike" dirty="0">
                        <a:solidFill>
                          <a:srgbClr val="000000"/>
                        </a:solidFill>
                        <a:effectLst/>
                        <a:latin typeface="Segoe UI Light" panose="020B0502040204020203" pitchFamily="34" charset="0"/>
                        <a:cs typeface="Segoe UI Light" panose="020B0502040204020203" pitchFamily="34" charset="0"/>
                      </a:endParaRPr>
                    </a:p>
                  </a:txBody>
                  <a:tcPr marL="4177" marR="4177" marT="4177" marB="0" anchor="b">
                    <a:solidFill>
                      <a:schemeClr val="bg1"/>
                    </a:solidFill>
                  </a:tcPr>
                </a:tc>
                <a:extLst>
                  <a:ext uri="{0D108BD9-81ED-4DB2-BD59-A6C34878D82A}">
                    <a16:rowId xmlns:a16="http://schemas.microsoft.com/office/drawing/2014/main" val="2125419724"/>
                  </a:ext>
                </a:extLst>
              </a:tr>
              <a:tr h="160698">
                <a:tc>
                  <a:txBody>
                    <a:bodyPr/>
                    <a:lstStyle/>
                    <a:p>
                      <a:pPr algn="l" fontAlgn="b"/>
                      <a:r>
                        <a:rPr lang="en-US" sz="1000" u="none" strike="noStrike" dirty="0">
                          <a:effectLst/>
                          <a:latin typeface="Segoe UI Semibold" panose="020B0702040204020203" pitchFamily="34" charset="0"/>
                          <a:cs typeface="Segoe UI Semibold" panose="020B0702040204020203" pitchFamily="34" charset="0"/>
                        </a:rPr>
                        <a:t>NFP </a:t>
                      </a:r>
                      <a:r>
                        <a:rPr lang="en-US" sz="1000" u="none" strike="noStrike" dirty="0" smtClean="0">
                          <a:effectLst/>
                          <a:latin typeface="Segoe UI Semibold" panose="020B0702040204020203" pitchFamily="34" charset="0"/>
                          <a:cs typeface="Segoe UI Semibold" panose="020B0702040204020203" pitchFamily="34" charset="0"/>
                        </a:rPr>
                        <a:t>at</a:t>
                      </a:r>
                      <a:r>
                        <a:rPr lang="en-US" sz="1000" u="none" strike="noStrike" baseline="0" dirty="0" smtClean="0">
                          <a:effectLst/>
                          <a:latin typeface="Segoe UI Semibold" panose="020B0702040204020203" pitchFamily="34" charset="0"/>
                          <a:cs typeface="Segoe UI Semibold" panose="020B0702040204020203" pitchFamily="34" charset="0"/>
                        </a:rPr>
                        <a:t> September</a:t>
                      </a:r>
                      <a:r>
                        <a:rPr lang="en-US" sz="1000" u="none" strike="noStrike" dirty="0" smtClean="0">
                          <a:effectLst/>
                          <a:latin typeface="Segoe UI Semibold" panose="020B0702040204020203" pitchFamily="34" charset="0"/>
                          <a:cs typeface="Segoe UI Semibold" panose="020B0702040204020203" pitchFamily="34" charset="0"/>
                        </a:rPr>
                        <a:t> </a:t>
                      </a:r>
                      <a:r>
                        <a:rPr lang="en-US" sz="1000" u="none" strike="noStrike" dirty="0">
                          <a:effectLst/>
                          <a:latin typeface="Segoe UI Semibold" panose="020B0702040204020203" pitchFamily="34" charset="0"/>
                          <a:cs typeface="Segoe UI Semibold" panose="020B0702040204020203" pitchFamily="34" charset="0"/>
                        </a:rPr>
                        <a:t>30th 2020</a:t>
                      </a:r>
                      <a:endParaRPr lang="en-US" sz="1000" b="1" i="0" u="none" strike="noStrike" dirty="0">
                        <a:solidFill>
                          <a:srgbClr val="000000"/>
                        </a:solidFill>
                        <a:effectLst/>
                        <a:latin typeface="Segoe UI Semibold" panose="020B0702040204020203" pitchFamily="34" charset="0"/>
                        <a:cs typeface="Segoe UI Semibold" panose="020B0702040204020203" pitchFamily="34" charset="0"/>
                      </a:endParaRPr>
                    </a:p>
                  </a:txBody>
                  <a:tcPr marL="4177" marR="4177" marT="4177" marB="0" anchor="b">
                    <a:solidFill>
                      <a:schemeClr val="bg1"/>
                    </a:solidFill>
                  </a:tcPr>
                </a:tc>
                <a:tc>
                  <a:txBody>
                    <a:bodyPr/>
                    <a:lstStyle/>
                    <a:p>
                      <a:pPr algn="ctr" fontAlgn="b"/>
                      <a:r>
                        <a:rPr lang="it-IT" sz="1000" u="none" strike="noStrike" dirty="0">
                          <a:effectLst/>
                          <a:latin typeface="Segoe UI Semibold" panose="020B0702040204020203" pitchFamily="34" charset="0"/>
                          <a:cs typeface="Segoe UI Semibold" panose="020B0702040204020203" pitchFamily="34" charset="0"/>
                        </a:rPr>
                        <a:t>-</a:t>
                      </a:r>
                      <a:r>
                        <a:rPr lang="it-IT" sz="1000" u="none" strike="noStrike" dirty="0" smtClean="0">
                          <a:effectLst/>
                          <a:latin typeface="Segoe UI Semibold" panose="020B0702040204020203" pitchFamily="34" charset="0"/>
                          <a:cs typeface="Segoe UI Semibold" panose="020B0702040204020203" pitchFamily="34" charset="0"/>
                        </a:rPr>
                        <a:t>8.8</a:t>
                      </a:r>
                      <a:endParaRPr lang="it-IT" sz="1000" b="1" i="0" u="none" strike="noStrike" dirty="0">
                        <a:solidFill>
                          <a:srgbClr val="000000"/>
                        </a:solidFill>
                        <a:effectLst/>
                        <a:latin typeface="Segoe UI Semibold" panose="020B0702040204020203" pitchFamily="34" charset="0"/>
                        <a:cs typeface="Segoe UI Semibold" panose="020B0702040204020203" pitchFamily="34" charset="0"/>
                      </a:endParaRPr>
                    </a:p>
                  </a:txBody>
                  <a:tcPr marL="4177" marR="4177" marT="4177" marB="0" anchor="b">
                    <a:solidFill>
                      <a:schemeClr val="bg1"/>
                    </a:solidFill>
                  </a:tcPr>
                </a:tc>
                <a:tc>
                  <a:txBody>
                    <a:bodyPr/>
                    <a:lstStyle/>
                    <a:p>
                      <a:pPr algn="ctr" fontAlgn="b"/>
                      <a:r>
                        <a:rPr lang="it-IT" sz="1000" u="none" strike="noStrike" dirty="0">
                          <a:effectLst/>
                          <a:latin typeface="Segoe UI Semibold" panose="020B0702040204020203" pitchFamily="34" charset="0"/>
                          <a:cs typeface="Segoe UI Semibold" panose="020B0702040204020203" pitchFamily="34" charset="0"/>
                        </a:rPr>
                        <a:t>-</a:t>
                      </a:r>
                      <a:r>
                        <a:rPr lang="it-IT" sz="1000" u="none" strike="noStrike" dirty="0" smtClean="0">
                          <a:effectLst/>
                          <a:latin typeface="Segoe UI Semibold" panose="020B0702040204020203" pitchFamily="34" charset="0"/>
                          <a:cs typeface="Segoe UI Semibold" panose="020B0702040204020203" pitchFamily="34" charset="0"/>
                        </a:rPr>
                        <a:t>64.9</a:t>
                      </a:r>
                      <a:endParaRPr lang="it-IT" sz="1000" b="1" i="0" u="none" strike="noStrike" dirty="0">
                        <a:solidFill>
                          <a:srgbClr val="000000"/>
                        </a:solidFill>
                        <a:effectLst/>
                        <a:latin typeface="Segoe UI Semibold" panose="020B0702040204020203" pitchFamily="34" charset="0"/>
                        <a:cs typeface="Segoe UI Semibold" panose="020B0702040204020203" pitchFamily="34" charset="0"/>
                      </a:endParaRPr>
                    </a:p>
                  </a:txBody>
                  <a:tcPr marL="4177" marR="4177" marT="4177" marB="0" anchor="b">
                    <a:solidFill>
                      <a:schemeClr val="bg1"/>
                    </a:solidFill>
                  </a:tcPr>
                </a:tc>
                <a:tc>
                  <a:txBody>
                    <a:bodyPr/>
                    <a:lstStyle/>
                    <a:p>
                      <a:pPr algn="ctr" fontAlgn="b"/>
                      <a:r>
                        <a:rPr lang="it-IT" sz="1000" u="none" strike="noStrike" dirty="0" smtClean="0">
                          <a:effectLst/>
                          <a:latin typeface="Segoe UI Semibold" panose="020B0702040204020203" pitchFamily="34" charset="0"/>
                          <a:cs typeface="Segoe UI Semibold" panose="020B0702040204020203" pitchFamily="34" charset="0"/>
                        </a:rPr>
                        <a:t>56.0</a:t>
                      </a:r>
                      <a:endParaRPr lang="it-IT" sz="1000" b="1" i="0" u="none" strike="noStrike" dirty="0">
                        <a:solidFill>
                          <a:srgbClr val="000000"/>
                        </a:solidFill>
                        <a:effectLst/>
                        <a:latin typeface="Segoe UI Semibold" panose="020B0702040204020203" pitchFamily="34" charset="0"/>
                        <a:cs typeface="Segoe UI Semibold" panose="020B0702040204020203" pitchFamily="34" charset="0"/>
                      </a:endParaRPr>
                    </a:p>
                  </a:txBody>
                  <a:tcPr marL="4177" marR="4177" marT="4177" marB="0" anchor="b">
                    <a:solidFill>
                      <a:schemeClr val="bg1"/>
                    </a:solidFill>
                  </a:tcPr>
                </a:tc>
                <a:extLst>
                  <a:ext uri="{0D108BD9-81ED-4DB2-BD59-A6C34878D82A}">
                    <a16:rowId xmlns:a16="http://schemas.microsoft.com/office/drawing/2014/main" val="2331843035"/>
                  </a:ext>
                </a:extLst>
              </a:tr>
              <a:tr h="160698">
                <a:tc>
                  <a:txBody>
                    <a:bodyPr/>
                    <a:lstStyle/>
                    <a:p>
                      <a:pPr algn="l" fontAlgn="b"/>
                      <a:r>
                        <a:rPr lang="it-IT" sz="1000" u="none" strike="noStrike" dirty="0">
                          <a:effectLst/>
                          <a:latin typeface="Segoe UI Light" panose="020B0502040204020203" pitchFamily="34" charset="0"/>
                          <a:cs typeface="Segoe UI Light" panose="020B0502040204020203" pitchFamily="34" charset="0"/>
                        </a:rPr>
                        <a:t>IFRS 16 NPV </a:t>
                      </a:r>
                      <a:r>
                        <a:rPr lang="it-IT" sz="1000" u="none" strike="noStrike" dirty="0" err="1">
                          <a:effectLst/>
                          <a:latin typeface="Segoe UI Light" panose="020B0502040204020203" pitchFamily="34" charset="0"/>
                          <a:cs typeface="Segoe UI Light" panose="020B0502040204020203" pitchFamily="34" charset="0"/>
                        </a:rPr>
                        <a:t>obligation</a:t>
                      </a:r>
                      <a:endParaRPr lang="it-IT" sz="1000" b="0" i="0" u="none" strike="noStrike" dirty="0">
                        <a:solidFill>
                          <a:srgbClr val="000000"/>
                        </a:solidFill>
                        <a:effectLst/>
                        <a:latin typeface="Segoe UI Light" panose="020B0502040204020203" pitchFamily="34" charset="0"/>
                        <a:cs typeface="Segoe UI Light" panose="020B0502040204020203" pitchFamily="34" charset="0"/>
                      </a:endParaRPr>
                    </a:p>
                  </a:txBody>
                  <a:tcPr marL="4177" marR="4177" marT="4177" marB="0" anchor="b">
                    <a:solidFill>
                      <a:schemeClr val="bg1"/>
                    </a:solidFill>
                  </a:tcPr>
                </a:tc>
                <a:tc>
                  <a:txBody>
                    <a:bodyPr/>
                    <a:lstStyle/>
                    <a:p>
                      <a:pPr algn="ctr" fontAlgn="b"/>
                      <a:r>
                        <a:rPr lang="it-IT" sz="1000" u="none" strike="noStrike" dirty="0">
                          <a:effectLst/>
                          <a:latin typeface="Segoe UI Light" panose="020B0502040204020203" pitchFamily="34" charset="0"/>
                          <a:cs typeface="Segoe UI Light" panose="020B0502040204020203" pitchFamily="34" charset="0"/>
                        </a:rPr>
                        <a:t>-</a:t>
                      </a:r>
                      <a:r>
                        <a:rPr lang="it-IT" sz="1000" u="none" strike="noStrike" dirty="0" smtClean="0">
                          <a:effectLst/>
                          <a:latin typeface="Segoe UI Light" panose="020B0502040204020203" pitchFamily="34" charset="0"/>
                          <a:cs typeface="Segoe UI Light" panose="020B0502040204020203" pitchFamily="34" charset="0"/>
                        </a:rPr>
                        <a:t>17.2</a:t>
                      </a:r>
                      <a:endParaRPr lang="it-IT" sz="1000" b="0" i="0" u="none" strike="noStrike" dirty="0">
                        <a:solidFill>
                          <a:srgbClr val="000000"/>
                        </a:solidFill>
                        <a:effectLst/>
                        <a:latin typeface="Segoe UI Light" panose="020B0502040204020203" pitchFamily="34" charset="0"/>
                        <a:cs typeface="Segoe UI Light" panose="020B0502040204020203" pitchFamily="34" charset="0"/>
                      </a:endParaRPr>
                    </a:p>
                  </a:txBody>
                  <a:tcPr marL="4177" marR="4177" marT="4177" marB="0" anchor="b">
                    <a:solidFill>
                      <a:schemeClr val="bg1"/>
                    </a:solidFill>
                  </a:tcPr>
                </a:tc>
                <a:tc>
                  <a:txBody>
                    <a:bodyPr/>
                    <a:lstStyle/>
                    <a:p>
                      <a:pPr algn="ctr" fontAlgn="b"/>
                      <a:r>
                        <a:rPr lang="it-IT" sz="1000" u="none" strike="noStrike" dirty="0">
                          <a:effectLst/>
                          <a:latin typeface="Segoe UI Light" panose="020B0502040204020203" pitchFamily="34" charset="0"/>
                          <a:cs typeface="Segoe UI Light" panose="020B0502040204020203" pitchFamily="34" charset="0"/>
                        </a:rPr>
                        <a:t>-</a:t>
                      </a:r>
                      <a:r>
                        <a:rPr lang="it-IT" sz="1000" u="none" strike="noStrike" dirty="0" smtClean="0">
                          <a:effectLst/>
                          <a:latin typeface="Segoe UI Light" panose="020B0502040204020203" pitchFamily="34" charset="0"/>
                          <a:cs typeface="Segoe UI Light" panose="020B0502040204020203" pitchFamily="34" charset="0"/>
                        </a:rPr>
                        <a:t>2.7</a:t>
                      </a:r>
                      <a:endParaRPr lang="it-IT" sz="1000" b="0" i="0" u="none" strike="noStrike" dirty="0">
                        <a:solidFill>
                          <a:srgbClr val="000000"/>
                        </a:solidFill>
                        <a:effectLst/>
                        <a:latin typeface="Segoe UI Light" panose="020B0502040204020203" pitchFamily="34" charset="0"/>
                        <a:cs typeface="Segoe UI Light" panose="020B0502040204020203" pitchFamily="34" charset="0"/>
                      </a:endParaRPr>
                    </a:p>
                  </a:txBody>
                  <a:tcPr marL="4177" marR="4177" marT="4177" marB="0" anchor="b">
                    <a:solidFill>
                      <a:schemeClr val="bg1"/>
                    </a:solidFill>
                  </a:tcPr>
                </a:tc>
                <a:tc>
                  <a:txBody>
                    <a:bodyPr/>
                    <a:lstStyle/>
                    <a:p>
                      <a:pPr algn="ctr" fontAlgn="b"/>
                      <a:r>
                        <a:rPr lang="it-IT" sz="1000" u="none" strike="noStrike" dirty="0">
                          <a:effectLst/>
                          <a:latin typeface="Segoe UI Light" panose="020B0502040204020203" pitchFamily="34" charset="0"/>
                          <a:cs typeface="Segoe UI Light" panose="020B0502040204020203" pitchFamily="34" charset="0"/>
                        </a:rPr>
                        <a:t>-</a:t>
                      </a:r>
                      <a:r>
                        <a:rPr lang="it-IT" sz="1000" u="none" strike="noStrike" dirty="0" smtClean="0">
                          <a:effectLst/>
                          <a:latin typeface="Segoe UI Light" panose="020B0502040204020203" pitchFamily="34" charset="0"/>
                          <a:cs typeface="Segoe UI Light" panose="020B0502040204020203" pitchFamily="34" charset="0"/>
                        </a:rPr>
                        <a:t>14.6</a:t>
                      </a:r>
                      <a:endParaRPr lang="it-IT" sz="1000" b="0" i="0" u="none" strike="noStrike" dirty="0">
                        <a:solidFill>
                          <a:srgbClr val="000000"/>
                        </a:solidFill>
                        <a:effectLst/>
                        <a:latin typeface="Segoe UI Light" panose="020B0502040204020203" pitchFamily="34" charset="0"/>
                        <a:cs typeface="Segoe UI Light" panose="020B0502040204020203" pitchFamily="34" charset="0"/>
                      </a:endParaRPr>
                    </a:p>
                  </a:txBody>
                  <a:tcPr marL="4177" marR="4177" marT="4177" marB="0" anchor="b">
                    <a:solidFill>
                      <a:schemeClr val="bg1"/>
                    </a:solidFill>
                  </a:tcPr>
                </a:tc>
                <a:extLst>
                  <a:ext uri="{0D108BD9-81ED-4DB2-BD59-A6C34878D82A}">
                    <a16:rowId xmlns:a16="http://schemas.microsoft.com/office/drawing/2014/main" val="111003962"/>
                  </a:ext>
                </a:extLst>
              </a:tr>
              <a:tr h="160698">
                <a:tc>
                  <a:txBody>
                    <a:bodyPr/>
                    <a:lstStyle/>
                    <a:p>
                      <a:pPr algn="l" fontAlgn="b"/>
                      <a:r>
                        <a:rPr lang="it-IT" sz="1000" u="none" strike="noStrike" dirty="0">
                          <a:effectLst/>
                          <a:latin typeface="Segoe UI Semibold" panose="020B0702040204020203" pitchFamily="34" charset="0"/>
                          <a:cs typeface="Segoe UI Semibold" panose="020B0702040204020203" pitchFamily="34" charset="0"/>
                        </a:rPr>
                        <a:t>NFP </a:t>
                      </a:r>
                      <a:r>
                        <a:rPr lang="it-IT" sz="1000" u="none" strike="noStrike" dirty="0" err="1">
                          <a:effectLst/>
                          <a:latin typeface="Segoe UI Semibold" panose="020B0702040204020203" pitchFamily="34" charset="0"/>
                          <a:cs typeface="Segoe UI Semibold" panose="020B0702040204020203" pitchFamily="34" charset="0"/>
                        </a:rPr>
                        <a:t>excluding</a:t>
                      </a:r>
                      <a:r>
                        <a:rPr lang="it-IT" sz="1000" u="none" strike="noStrike" dirty="0">
                          <a:effectLst/>
                          <a:latin typeface="Segoe UI Semibold" panose="020B0702040204020203" pitchFamily="34" charset="0"/>
                          <a:cs typeface="Segoe UI Semibold" panose="020B0702040204020203" pitchFamily="34" charset="0"/>
                        </a:rPr>
                        <a:t> IFRS 16</a:t>
                      </a:r>
                      <a:endParaRPr lang="it-IT" sz="1000" b="1" i="0" u="none" strike="noStrike" dirty="0">
                        <a:solidFill>
                          <a:srgbClr val="000000"/>
                        </a:solidFill>
                        <a:effectLst/>
                        <a:latin typeface="Segoe UI Semibold" panose="020B0702040204020203" pitchFamily="34" charset="0"/>
                        <a:cs typeface="Segoe UI Semibold" panose="020B0702040204020203" pitchFamily="34" charset="0"/>
                      </a:endParaRPr>
                    </a:p>
                  </a:txBody>
                  <a:tcPr marL="4177" marR="4177" marT="4177" marB="0" anchor="b">
                    <a:solidFill>
                      <a:schemeClr val="bg1"/>
                    </a:solidFill>
                  </a:tcPr>
                </a:tc>
                <a:tc>
                  <a:txBody>
                    <a:bodyPr/>
                    <a:lstStyle/>
                    <a:p>
                      <a:pPr algn="ctr" fontAlgn="b"/>
                      <a:r>
                        <a:rPr lang="it-IT" sz="1000" u="none" strike="noStrike" dirty="0" smtClean="0">
                          <a:effectLst/>
                          <a:latin typeface="Segoe UI Semibold" panose="020B0702040204020203" pitchFamily="34" charset="0"/>
                          <a:cs typeface="Segoe UI Semibold" panose="020B0702040204020203" pitchFamily="34" charset="0"/>
                        </a:rPr>
                        <a:t>8.4</a:t>
                      </a:r>
                      <a:endParaRPr lang="it-IT" sz="1000" b="1" i="0" u="none" strike="noStrike" dirty="0">
                        <a:solidFill>
                          <a:srgbClr val="000000"/>
                        </a:solidFill>
                        <a:effectLst/>
                        <a:latin typeface="Segoe UI Semibold" panose="020B0702040204020203" pitchFamily="34" charset="0"/>
                        <a:cs typeface="Segoe UI Semibold" panose="020B0702040204020203" pitchFamily="34" charset="0"/>
                      </a:endParaRPr>
                    </a:p>
                  </a:txBody>
                  <a:tcPr marL="4177" marR="4177" marT="4177" marB="0" anchor="b">
                    <a:solidFill>
                      <a:schemeClr val="bg1"/>
                    </a:solidFill>
                  </a:tcPr>
                </a:tc>
                <a:tc>
                  <a:txBody>
                    <a:bodyPr/>
                    <a:lstStyle/>
                    <a:p>
                      <a:pPr algn="ctr" fontAlgn="b"/>
                      <a:r>
                        <a:rPr lang="it-IT" sz="1000" u="none" strike="noStrike" dirty="0">
                          <a:effectLst/>
                          <a:latin typeface="Segoe UI Semibold" panose="020B0702040204020203" pitchFamily="34" charset="0"/>
                          <a:cs typeface="Segoe UI Semibold" panose="020B0702040204020203" pitchFamily="34" charset="0"/>
                        </a:rPr>
                        <a:t>-</a:t>
                      </a:r>
                      <a:r>
                        <a:rPr lang="it-IT" sz="1000" u="none" strike="noStrike" dirty="0" smtClean="0">
                          <a:effectLst/>
                          <a:latin typeface="Segoe UI Semibold" panose="020B0702040204020203" pitchFamily="34" charset="0"/>
                          <a:cs typeface="Segoe UI Semibold" panose="020B0702040204020203" pitchFamily="34" charset="0"/>
                        </a:rPr>
                        <a:t>62.2</a:t>
                      </a:r>
                      <a:endParaRPr lang="it-IT" sz="1000" b="1" i="0" u="none" strike="noStrike" dirty="0">
                        <a:solidFill>
                          <a:srgbClr val="000000"/>
                        </a:solidFill>
                        <a:effectLst/>
                        <a:latin typeface="Segoe UI Semibold" panose="020B0702040204020203" pitchFamily="34" charset="0"/>
                        <a:cs typeface="Segoe UI Semibold" panose="020B0702040204020203" pitchFamily="34" charset="0"/>
                      </a:endParaRPr>
                    </a:p>
                  </a:txBody>
                  <a:tcPr marL="4177" marR="4177" marT="4177" marB="0" anchor="b">
                    <a:solidFill>
                      <a:schemeClr val="bg1"/>
                    </a:solidFill>
                  </a:tcPr>
                </a:tc>
                <a:tc>
                  <a:txBody>
                    <a:bodyPr/>
                    <a:lstStyle/>
                    <a:p>
                      <a:pPr algn="ctr" fontAlgn="b"/>
                      <a:r>
                        <a:rPr lang="it-IT" sz="1000" u="none" strike="noStrike" dirty="0" smtClean="0">
                          <a:effectLst/>
                          <a:latin typeface="Segoe UI Semibold" panose="020B0702040204020203" pitchFamily="34" charset="0"/>
                          <a:cs typeface="Segoe UI Semibold" panose="020B0702040204020203" pitchFamily="34" charset="0"/>
                        </a:rPr>
                        <a:t>70.7</a:t>
                      </a:r>
                      <a:endParaRPr lang="it-IT" sz="1000" b="1" i="0" u="none" strike="noStrike" dirty="0">
                        <a:solidFill>
                          <a:srgbClr val="000000"/>
                        </a:solidFill>
                        <a:effectLst/>
                        <a:latin typeface="Segoe UI Semibold" panose="020B0702040204020203" pitchFamily="34" charset="0"/>
                        <a:cs typeface="Segoe UI Semibold" panose="020B0702040204020203" pitchFamily="34" charset="0"/>
                      </a:endParaRPr>
                    </a:p>
                  </a:txBody>
                  <a:tcPr marL="4177" marR="4177" marT="4177" marB="0" anchor="b">
                    <a:solidFill>
                      <a:schemeClr val="bg1"/>
                    </a:solidFill>
                  </a:tcPr>
                </a:tc>
                <a:extLst>
                  <a:ext uri="{0D108BD9-81ED-4DB2-BD59-A6C34878D82A}">
                    <a16:rowId xmlns:a16="http://schemas.microsoft.com/office/drawing/2014/main" val="1337341171"/>
                  </a:ext>
                </a:extLst>
              </a:tr>
              <a:tr h="145633">
                <a:tc>
                  <a:txBody>
                    <a:bodyPr/>
                    <a:lstStyle/>
                    <a:p>
                      <a:pPr algn="l" fontAlgn="b"/>
                      <a:endParaRPr lang="it-IT" sz="900" b="0" i="0" u="none" strike="noStrike" dirty="0">
                        <a:solidFill>
                          <a:srgbClr val="000000"/>
                        </a:solidFill>
                        <a:effectLst/>
                        <a:latin typeface="Calibri" panose="020F0502020204030204" pitchFamily="34" charset="0"/>
                      </a:endParaRPr>
                    </a:p>
                  </a:txBody>
                  <a:tcPr marL="4177" marR="4177" marT="4177" marB="0" anchor="b">
                    <a:solidFill>
                      <a:schemeClr val="bg1"/>
                    </a:solidFill>
                  </a:tcPr>
                </a:tc>
                <a:tc>
                  <a:txBody>
                    <a:bodyPr/>
                    <a:lstStyle/>
                    <a:p>
                      <a:pPr algn="l" fontAlgn="b"/>
                      <a:endParaRPr lang="it-IT" sz="900" b="0" i="0" u="none" strike="noStrike" dirty="0">
                        <a:solidFill>
                          <a:srgbClr val="000000"/>
                        </a:solidFill>
                        <a:effectLst/>
                        <a:latin typeface="Calibri" panose="020F0502020204030204" pitchFamily="34" charset="0"/>
                      </a:endParaRPr>
                    </a:p>
                  </a:txBody>
                  <a:tcPr marL="4177" marR="4177" marT="4177" marB="0" anchor="b">
                    <a:solidFill>
                      <a:schemeClr val="bg1"/>
                    </a:solidFill>
                  </a:tcPr>
                </a:tc>
                <a:tc>
                  <a:txBody>
                    <a:bodyPr/>
                    <a:lstStyle/>
                    <a:p>
                      <a:pPr algn="l" fontAlgn="b"/>
                      <a:endParaRPr lang="it-IT" sz="900" b="0" i="0" u="none" strike="noStrike" dirty="0">
                        <a:solidFill>
                          <a:srgbClr val="000000"/>
                        </a:solidFill>
                        <a:effectLst/>
                        <a:latin typeface="Calibri" panose="020F0502020204030204" pitchFamily="34" charset="0"/>
                      </a:endParaRPr>
                    </a:p>
                  </a:txBody>
                  <a:tcPr marL="4177" marR="4177" marT="4177" marB="0" anchor="b">
                    <a:solidFill>
                      <a:schemeClr val="bg1"/>
                    </a:solidFill>
                  </a:tcPr>
                </a:tc>
                <a:tc>
                  <a:txBody>
                    <a:bodyPr/>
                    <a:lstStyle/>
                    <a:p>
                      <a:pPr algn="l" fontAlgn="b"/>
                      <a:endParaRPr lang="it-IT" sz="900" b="0" i="0" u="none" strike="noStrike" dirty="0">
                        <a:solidFill>
                          <a:srgbClr val="000000"/>
                        </a:solidFill>
                        <a:effectLst/>
                        <a:latin typeface="Calibri" panose="020F0502020204030204" pitchFamily="34" charset="0"/>
                      </a:endParaRPr>
                    </a:p>
                  </a:txBody>
                  <a:tcPr marL="4177" marR="4177" marT="4177" marB="0" anchor="b">
                    <a:solidFill>
                      <a:schemeClr val="bg1"/>
                    </a:solidFill>
                  </a:tcPr>
                </a:tc>
                <a:extLst>
                  <a:ext uri="{0D108BD9-81ED-4DB2-BD59-A6C34878D82A}">
                    <a16:rowId xmlns:a16="http://schemas.microsoft.com/office/drawing/2014/main" val="1720598240"/>
                  </a:ext>
                </a:extLst>
              </a:tr>
              <a:tr h="155677">
                <a:tc>
                  <a:txBody>
                    <a:bodyPr/>
                    <a:lstStyle/>
                    <a:p>
                      <a:pPr algn="l" fontAlgn="b"/>
                      <a:r>
                        <a:rPr lang="it-IT" sz="1000" u="none" strike="noStrike" dirty="0" smtClean="0">
                          <a:effectLst/>
                          <a:latin typeface="Segoe UI Semibold" panose="020B0702040204020203" pitchFamily="34" charset="0"/>
                          <a:cs typeface="Segoe UI Semibold" panose="020B0702040204020203" pitchFamily="34" charset="0"/>
                        </a:rPr>
                        <a:t>FCF </a:t>
                      </a:r>
                      <a:r>
                        <a:rPr lang="it-IT" sz="1000" u="none" strike="noStrike" dirty="0">
                          <a:effectLst/>
                          <a:latin typeface="Segoe UI Semibold" panose="020B0702040204020203" pitchFamily="34" charset="0"/>
                          <a:cs typeface="Segoe UI Semibold" panose="020B0702040204020203" pitchFamily="34" charset="0"/>
                        </a:rPr>
                        <a:t>(</a:t>
                      </a:r>
                      <a:r>
                        <a:rPr lang="it-IT" sz="1000" u="none" strike="noStrike" dirty="0" err="1">
                          <a:effectLst/>
                          <a:latin typeface="Segoe UI Semibold" panose="020B0702040204020203" pitchFamily="34" charset="0"/>
                          <a:cs typeface="Segoe UI Semibold" panose="020B0702040204020203" pitchFamily="34" charset="0"/>
                        </a:rPr>
                        <a:t>Oper</a:t>
                      </a:r>
                      <a:r>
                        <a:rPr lang="it-IT" sz="1000" u="none" strike="noStrike" dirty="0">
                          <a:effectLst/>
                          <a:latin typeface="Segoe UI Semibold" panose="020B0702040204020203" pitchFamily="34" charset="0"/>
                          <a:cs typeface="Segoe UI Semibold" panose="020B0702040204020203" pitchFamily="34" charset="0"/>
                        </a:rPr>
                        <a:t>. CF-CAPEX-non </a:t>
                      </a:r>
                      <a:r>
                        <a:rPr lang="it-IT" sz="1000" u="none" strike="noStrike" dirty="0" err="1">
                          <a:effectLst/>
                          <a:latin typeface="Segoe UI Semibold" panose="020B0702040204020203" pitchFamily="34" charset="0"/>
                          <a:cs typeface="Segoe UI Semibold" panose="020B0702040204020203" pitchFamily="34" charset="0"/>
                        </a:rPr>
                        <a:t>contr.min</a:t>
                      </a:r>
                      <a:r>
                        <a:rPr lang="it-IT" sz="1000" u="none" strike="noStrike" dirty="0">
                          <a:effectLst/>
                          <a:latin typeface="Segoe UI Semibold" panose="020B0702040204020203" pitchFamily="34" charset="0"/>
                          <a:cs typeface="Segoe UI Semibold" panose="020B0702040204020203" pitchFamily="34" charset="0"/>
                        </a:rPr>
                        <a:t>.)</a:t>
                      </a:r>
                      <a:endParaRPr lang="it-IT" sz="1000" b="1" i="0" u="none" strike="noStrike" dirty="0">
                        <a:solidFill>
                          <a:srgbClr val="000000"/>
                        </a:solidFill>
                        <a:effectLst/>
                        <a:latin typeface="Segoe UI Semibold" panose="020B0702040204020203" pitchFamily="34" charset="0"/>
                        <a:cs typeface="Segoe UI Semibold" panose="020B0702040204020203" pitchFamily="34" charset="0"/>
                      </a:endParaRPr>
                    </a:p>
                  </a:txBody>
                  <a:tcPr marL="4177" marR="4177" marT="4177" marB="0" anchor="b">
                    <a:solidFill>
                      <a:schemeClr val="bg2"/>
                    </a:solidFill>
                  </a:tcPr>
                </a:tc>
                <a:tc>
                  <a:txBody>
                    <a:bodyPr/>
                    <a:lstStyle/>
                    <a:p>
                      <a:pPr algn="ctr" fontAlgn="b"/>
                      <a:r>
                        <a:rPr lang="it-IT" sz="1000" u="none" strike="noStrike" dirty="0" smtClean="0">
                          <a:effectLst/>
                          <a:latin typeface="Segoe UI Semibold" panose="020B0702040204020203" pitchFamily="34" charset="0"/>
                          <a:cs typeface="Segoe UI Semibold" panose="020B0702040204020203" pitchFamily="34" charset="0"/>
                        </a:rPr>
                        <a:t>30.8</a:t>
                      </a:r>
                      <a:endParaRPr lang="it-IT" sz="1000" b="1" i="0" u="none" strike="noStrike" dirty="0">
                        <a:solidFill>
                          <a:srgbClr val="000000"/>
                        </a:solidFill>
                        <a:effectLst/>
                        <a:latin typeface="Segoe UI Semibold" panose="020B0702040204020203" pitchFamily="34" charset="0"/>
                        <a:cs typeface="Segoe UI Semibold" panose="020B0702040204020203" pitchFamily="34" charset="0"/>
                      </a:endParaRPr>
                    </a:p>
                  </a:txBody>
                  <a:tcPr marL="4177" marR="4177" marT="4177" marB="0" anchor="b">
                    <a:solidFill>
                      <a:schemeClr val="bg2"/>
                    </a:solidFill>
                  </a:tcPr>
                </a:tc>
                <a:tc>
                  <a:txBody>
                    <a:bodyPr/>
                    <a:lstStyle/>
                    <a:p>
                      <a:pPr algn="ctr" fontAlgn="b"/>
                      <a:r>
                        <a:rPr lang="it-IT" sz="1000" u="none" strike="noStrike" dirty="0" smtClean="0">
                          <a:effectLst/>
                          <a:latin typeface="Segoe UI Semibold" panose="020B0702040204020203" pitchFamily="34" charset="0"/>
                          <a:cs typeface="Segoe UI Semibold" panose="020B0702040204020203" pitchFamily="34" charset="0"/>
                        </a:rPr>
                        <a:t>12.4</a:t>
                      </a:r>
                      <a:endParaRPr lang="it-IT" sz="1000" b="1" i="0" u="none" strike="noStrike" dirty="0">
                        <a:solidFill>
                          <a:srgbClr val="000000"/>
                        </a:solidFill>
                        <a:effectLst/>
                        <a:latin typeface="Segoe UI Semibold" panose="020B0702040204020203" pitchFamily="34" charset="0"/>
                        <a:cs typeface="Segoe UI Semibold" panose="020B0702040204020203" pitchFamily="34" charset="0"/>
                      </a:endParaRPr>
                    </a:p>
                  </a:txBody>
                  <a:tcPr marL="4177" marR="4177" marT="4177" marB="0" anchor="b">
                    <a:solidFill>
                      <a:schemeClr val="bg2"/>
                    </a:solidFill>
                  </a:tcPr>
                </a:tc>
                <a:tc>
                  <a:txBody>
                    <a:bodyPr/>
                    <a:lstStyle/>
                    <a:p>
                      <a:pPr algn="ctr" fontAlgn="b"/>
                      <a:r>
                        <a:rPr lang="it-IT" sz="1000" u="none" strike="noStrike" dirty="0" smtClean="0">
                          <a:effectLst/>
                          <a:latin typeface="Segoe UI Semibold" panose="020B0702040204020203" pitchFamily="34" charset="0"/>
                          <a:cs typeface="Segoe UI Semibold" panose="020B0702040204020203" pitchFamily="34" charset="0"/>
                        </a:rPr>
                        <a:t>18.4</a:t>
                      </a:r>
                      <a:endParaRPr lang="it-IT" sz="1000" b="1" i="0" u="none" strike="noStrike" dirty="0">
                        <a:solidFill>
                          <a:srgbClr val="000000"/>
                        </a:solidFill>
                        <a:effectLst/>
                        <a:latin typeface="Segoe UI Semibold" panose="020B0702040204020203" pitchFamily="34" charset="0"/>
                        <a:cs typeface="Segoe UI Semibold" panose="020B0702040204020203" pitchFamily="34" charset="0"/>
                      </a:endParaRPr>
                    </a:p>
                  </a:txBody>
                  <a:tcPr marL="4177" marR="4177" marT="4177" marB="0" anchor="b">
                    <a:solidFill>
                      <a:schemeClr val="bg2"/>
                    </a:solidFill>
                  </a:tcPr>
                </a:tc>
                <a:extLst>
                  <a:ext uri="{0D108BD9-81ED-4DB2-BD59-A6C34878D82A}">
                    <a16:rowId xmlns:a16="http://schemas.microsoft.com/office/drawing/2014/main" val="1286784650"/>
                  </a:ext>
                </a:extLst>
              </a:tr>
              <a:tr h="155677">
                <a:tc>
                  <a:txBody>
                    <a:bodyPr/>
                    <a:lstStyle/>
                    <a:p>
                      <a:pPr algn="l" fontAlgn="b"/>
                      <a:r>
                        <a:rPr lang="it-IT" sz="1000" u="none" strike="noStrike" dirty="0" err="1">
                          <a:effectLst/>
                          <a:latin typeface="Segoe UI Light" panose="020B0502040204020203" pitchFamily="34" charset="0"/>
                          <a:cs typeface="Segoe UI Light" panose="020B0502040204020203" pitchFamily="34" charset="0"/>
                        </a:rPr>
                        <a:t>Adj</a:t>
                      </a:r>
                      <a:r>
                        <a:rPr lang="it-IT" sz="1000" u="none" strike="noStrike" dirty="0">
                          <a:effectLst/>
                          <a:latin typeface="Segoe UI Light" panose="020B0502040204020203" pitchFamily="34" charset="0"/>
                          <a:cs typeface="Segoe UI Light" panose="020B0502040204020203" pitchFamily="34" charset="0"/>
                        </a:rPr>
                        <a:t>. EBITDA</a:t>
                      </a:r>
                      <a:endParaRPr lang="it-IT" sz="1000" b="0" i="0" u="none" strike="noStrike" dirty="0">
                        <a:solidFill>
                          <a:srgbClr val="000000"/>
                        </a:solidFill>
                        <a:effectLst/>
                        <a:latin typeface="Segoe UI Light" panose="020B0502040204020203" pitchFamily="34" charset="0"/>
                        <a:cs typeface="Segoe UI Light" panose="020B0502040204020203" pitchFamily="34" charset="0"/>
                      </a:endParaRPr>
                    </a:p>
                  </a:txBody>
                  <a:tcPr marL="4177" marR="4177" marT="4177" marB="0" anchor="b">
                    <a:solidFill>
                      <a:schemeClr val="bg1"/>
                    </a:solidFill>
                  </a:tcPr>
                </a:tc>
                <a:tc>
                  <a:txBody>
                    <a:bodyPr/>
                    <a:lstStyle/>
                    <a:p>
                      <a:pPr algn="ctr" fontAlgn="b"/>
                      <a:r>
                        <a:rPr lang="it-IT" sz="1000" u="none" strike="noStrike" dirty="0" smtClean="0">
                          <a:effectLst/>
                          <a:latin typeface="Segoe UI Light" panose="020B0502040204020203" pitchFamily="34" charset="0"/>
                          <a:cs typeface="Segoe UI Light" panose="020B0502040204020203" pitchFamily="34" charset="0"/>
                        </a:rPr>
                        <a:t>37.8</a:t>
                      </a:r>
                      <a:endParaRPr lang="it-IT" sz="1000" b="0" i="0" u="none" strike="noStrike" dirty="0">
                        <a:solidFill>
                          <a:srgbClr val="000000"/>
                        </a:solidFill>
                        <a:effectLst/>
                        <a:latin typeface="Segoe UI Light" panose="020B0502040204020203" pitchFamily="34" charset="0"/>
                        <a:cs typeface="Segoe UI Light" panose="020B0502040204020203" pitchFamily="34" charset="0"/>
                      </a:endParaRPr>
                    </a:p>
                  </a:txBody>
                  <a:tcPr marL="4177" marR="4177" marT="4177" marB="0" anchor="b">
                    <a:solidFill>
                      <a:schemeClr val="bg1"/>
                    </a:solidFill>
                  </a:tcPr>
                </a:tc>
                <a:tc>
                  <a:txBody>
                    <a:bodyPr/>
                    <a:lstStyle/>
                    <a:p>
                      <a:pPr algn="ctr" fontAlgn="b"/>
                      <a:r>
                        <a:rPr lang="it-IT" sz="1000" u="none" strike="noStrike" dirty="0" smtClean="0">
                          <a:effectLst/>
                          <a:latin typeface="Segoe UI Light" panose="020B0502040204020203" pitchFamily="34" charset="0"/>
                          <a:cs typeface="Segoe UI Light" panose="020B0502040204020203" pitchFamily="34" charset="0"/>
                        </a:rPr>
                        <a:t>13.6</a:t>
                      </a:r>
                      <a:endParaRPr lang="it-IT" sz="1000" b="0" i="0" u="none" strike="noStrike" dirty="0">
                        <a:solidFill>
                          <a:srgbClr val="000000"/>
                        </a:solidFill>
                        <a:effectLst/>
                        <a:latin typeface="Segoe UI Light" panose="020B0502040204020203" pitchFamily="34" charset="0"/>
                        <a:cs typeface="Segoe UI Light" panose="020B0502040204020203" pitchFamily="34" charset="0"/>
                      </a:endParaRPr>
                    </a:p>
                  </a:txBody>
                  <a:tcPr marL="4177" marR="4177" marT="4177" marB="0" anchor="b">
                    <a:solidFill>
                      <a:schemeClr val="bg1"/>
                    </a:solidFill>
                  </a:tcPr>
                </a:tc>
                <a:tc>
                  <a:txBody>
                    <a:bodyPr/>
                    <a:lstStyle/>
                    <a:p>
                      <a:pPr algn="ctr" fontAlgn="b"/>
                      <a:r>
                        <a:rPr lang="it-IT" sz="1000" u="none" strike="noStrike" dirty="0" smtClean="0">
                          <a:effectLst/>
                          <a:latin typeface="Segoe UI Light" panose="020B0502040204020203" pitchFamily="34" charset="0"/>
                          <a:cs typeface="Segoe UI Light" panose="020B0502040204020203" pitchFamily="34" charset="0"/>
                        </a:rPr>
                        <a:t>24.2</a:t>
                      </a:r>
                      <a:endParaRPr lang="it-IT" sz="1000" b="0" i="0" u="none" strike="noStrike" dirty="0">
                        <a:solidFill>
                          <a:srgbClr val="000000"/>
                        </a:solidFill>
                        <a:effectLst/>
                        <a:latin typeface="Segoe UI Light" panose="020B0502040204020203" pitchFamily="34" charset="0"/>
                        <a:cs typeface="Segoe UI Light" panose="020B0502040204020203" pitchFamily="34" charset="0"/>
                      </a:endParaRPr>
                    </a:p>
                  </a:txBody>
                  <a:tcPr marL="4177" marR="4177" marT="4177" marB="0" anchor="b">
                    <a:solidFill>
                      <a:schemeClr val="bg1"/>
                    </a:solidFill>
                  </a:tcPr>
                </a:tc>
                <a:extLst>
                  <a:ext uri="{0D108BD9-81ED-4DB2-BD59-A6C34878D82A}">
                    <a16:rowId xmlns:a16="http://schemas.microsoft.com/office/drawing/2014/main" val="1288310060"/>
                  </a:ext>
                </a:extLst>
              </a:tr>
              <a:tr h="155677">
                <a:tc>
                  <a:txBody>
                    <a:bodyPr/>
                    <a:lstStyle/>
                    <a:p>
                      <a:pPr algn="l" fontAlgn="b"/>
                      <a:r>
                        <a:rPr lang="it-IT" sz="1000" u="none" strike="noStrike" dirty="0">
                          <a:effectLst/>
                          <a:latin typeface="Segoe UI Semibold" panose="020B0702040204020203" pitchFamily="34" charset="0"/>
                          <a:cs typeface="Segoe UI Semibold" panose="020B0702040204020203" pitchFamily="34" charset="0"/>
                        </a:rPr>
                        <a:t>EBITDA FCF </a:t>
                      </a:r>
                      <a:r>
                        <a:rPr lang="it-IT" sz="1000" u="none" strike="noStrike" dirty="0" err="1">
                          <a:effectLst/>
                          <a:latin typeface="Segoe UI Semibold" panose="020B0702040204020203" pitchFamily="34" charset="0"/>
                          <a:cs typeface="Segoe UI Semibold" panose="020B0702040204020203" pitchFamily="34" charset="0"/>
                        </a:rPr>
                        <a:t>convertion</a:t>
                      </a:r>
                      <a:r>
                        <a:rPr lang="it-IT" sz="1000" u="none" strike="noStrike" dirty="0">
                          <a:effectLst/>
                          <a:latin typeface="Segoe UI Semibold" panose="020B0702040204020203" pitchFamily="34" charset="0"/>
                          <a:cs typeface="Segoe UI Semibold" panose="020B0702040204020203" pitchFamily="34" charset="0"/>
                        </a:rPr>
                        <a:t> post </a:t>
                      </a:r>
                      <a:r>
                        <a:rPr lang="it-IT" sz="1000" u="none" strike="noStrike" dirty="0" err="1">
                          <a:effectLst/>
                          <a:latin typeface="Segoe UI Semibold" panose="020B0702040204020203" pitchFamily="34" charset="0"/>
                          <a:cs typeface="Segoe UI Semibold" panose="020B0702040204020203" pitchFamily="34" charset="0"/>
                        </a:rPr>
                        <a:t>tax</a:t>
                      </a:r>
                      <a:endParaRPr lang="it-IT" sz="1000" b="1" i="0" u="none" strike="noStrike" dirty="0">
                        <a:solidFill>
                          <a:srgbClr val="000000"/>
                        </a:solidFill>
                        <a:effectLst/>
                        <a:latin typeface="Segoe UI Semibold" panose="020B0702040204020203" pitchFamily="34" charset="0"/>
                        <a:cs typeface="Segoe UI Semibold" panose="020B0702040204020203" pitchFamily="34" charset="0"/>
                      </a:endParaRPr>
                    </a:p>
                  </a:txBody>
                  <a:tcPr marL="4177" marR="4177" marT="4177" marB="0" anchor="b">
                    <a:solidFill>
                      <a:schemeClr val="bg2"/>
                    </a:solidFill>
                  </a:tcPr>
                </a:tc>
                <a:tc>
                  <a:txBody>
                    <a:bodyPr/>
                    <a:lstStyle/>
                    <a:p>
                      <a:pPr algn="ctr" fontAlgn="b"/>
                      <a:r>
                        <a:rPr lang="it-IT" sz="1000" u="none" strike="noStrike" dirty="0" smtClean="0">
                          <a:effectLst/>
                          <a:latin typeface="Segoe UI Semibold" panose="020B0702040204020203" pitchFamily="34" charset="0"/>
                          <a:cs typeface="Segoe UI Semibold" panose="020B0702040204020203" pitchFamily="34" charset="0"/>
                        </a:rPr>
                        <a:t>81.5</a:t>
                      </a:r>
                      <a:r>
                        <a:rPr lang="it-IT" sz="1000" u="none" strike="noStrike" dirty="0">
                          <a:effectLst/>
                          <a:latin typeface="Segoe UI Semibold" panose="020B0702040204020203" pitchFamily="34" charset="0"/>
                          <a:cs typeface="Segoe UI Semibold" panose="020B0702040204020203" pitchFamily="34" charset="0"/>
                        </a:rPr>
                        <a:t>%</a:t>
                      </a:r>
                      <a:endParaRPr lang="it-IT" sz="1000" b="1" i="0" u="none" strike="noStrike" dirty="0">
                        <a:solidFill>
                          <a:srgbClr val="000000"/>
                        </a:solidFill>
                        <a:effectLst/>
                        <a:latin typeface="Segoe UI Semibold" panose="020B0702040204020203" pitchFamily="34" charset="0"/>
                        <a:cs typeface="Segoe UI Semibold" panose="020B0702040204020203" pitchFamily="34" charset="0"/>
                      </a:endParaRPr>
                    </a:p>
                  </a:txBody>
                  <a:tcPr marL="4177" marR="4177" marT="4177" marB="0" anchor="b">
                    <a:solidFill>
                      <a:schemeClr val="bg2"/>
                    </a:solidFill>
                  </a:tcPr>
                </a:tc>
                <a:tc>
                  <a:txBody>
                    <a:bodyPr/>
                    <a:lstStyle/>
                    <a:p>
                      <a:pPr algn="ctr" fontAlgn="b"/>
                      <a:r>
                        <a:rPr lang="it-IT" sz="1000" u="none" strike="noStrike" dirty="0" smtClean="0">
                          <a:effectLst/>
                          <a:latin typeface="Segoe UI Semibold" panose="020B0702040204020203" pitchFamily="34" charset="0"/>
                          <a:cs typeface="Segoe UI Semibold" panose="020B0702040204020203" pitchFamily="34" charset="0"/>
                        </a:rPr>
                        <a:t>90.9</a:t>
                      </a:r>
                      <a:r>
                        <a:rPr lang="it-IT" sz="1000" u="none" strike="noStrike" dirty="0">
                          <a:effectLst/>
                          <a:latin typeface="Segoe UI Semibold" panose="020B0702040204020203" pitchFamily="34" charset="0"/>
                          <a:cs typeface="Segoe UI Semibold" panose="020B0702040204020203" pitchFamily="34" charset="0"/>
                        </a:rPr>
                        <a:t>%</a:t>
                      </a:r>
                      <a:endParaRPr lang="it-IT" sz="1000" b="1" i="0" u="none" strike="noStrike" dirty="0">
                        <a:solidFill>
                          <a:srgbClr val="000000"/>
                        </a:solidFill>
                        <a:effectLst/>
                        <a:latin typeface="Segoe UI Semibold" panose="020B0702040204020203" pitchFamily="34" charset="0"/>
                        <a:cs typeface="Segoe UI Semibold" panose="020B0702040204020203" pitchFamily="34" charset="0"/>
                      </a:endParaRPr>
                    </a:p>
                  </a:txBody>
                  <a:tcPr marL="4177" marR="4177" marT="4177" marB="0" anchor="b">
                    <a:solidFill>
                      <a:schemeClr val="bg2"/>
                    </a:solidFill>
                  </a:tcPr>
                </a:tc>
                <a:tc>
                  <a:txBody>
                    <a:bodyPr/>
                    <a:lstStyle/>
                    <a:p>
                      <a:pPr algn="ctr" fontAlgn="b"/>
                      <a:r>
                        <a:rPr lang="it-IT" sz="1000" u="none" strike="noStrike" dirty="0" smtClean="0">
                          <a:effectLst/>
                          <a:latin typeface="Segoe UI Semibold" panose="020B0702040204020203" pitchFamily="34" charset="0"/>
                          <a:cs typeface="Segoe UI Semibold" panose="020B0702040204020203" pitchFamily="34" charset="0"/>
                        </a:rPr>
                        <a:t>76.2</a:t>
                      </a:r>
                      <a:r>
                        <a:rPr lang="it-IT" sz="1000" u="none" strike="noStrike" dirty="0">
                          <a:effectLst/>
                          <a:latin typeface="Segoe UI Semibold" panose="020B0702040204020203" pitchFamily="34" charset="0"/>
                          <a:cs typeface="Segoe UI Semibold" panose="020B0702040204020203" pitchFamily="34" charset="0"/>
                        </a:rPr>
                        <a:t>%</a:t>
                      </a:r>
                      <a:endParaRPr lang="it-IT" sz="1000" b="1" i="0" u="none" strike="noStrike" dirty="0">
                        <a:solidFill>
                          <a:srgbClr val="000000"/>
                        </a:solidFill>
                        <a:effectLst/>
                        <a:latin typeface="Segoe UI Semibold" panose="020B0702040204020203" pitchFamily="34" charset="0"/>
                        <a:cs typeface="Segoe UI Semibold" panose="020B0702040204020203" pitchFamily="34" charset="0"/>
                      </a:endParaRPr>
                    </a:p>
                  </a:txBody>
                  <a:tcPr marL="4177" marR="4177" marT="4177" marB="0" anchor="b">
                    <a:solidFill>
                      <a:schemeClr val="bg2"/>
                    </a:solidFill>
                  </a:tcPr>
                </a:tc>
                <a:extLst>
                  <a:ext uri="{0D108BD9-81ED-4DB2-BD59-A6C34878D82A}">
                    <a16:rowId xmlns:a16="http://schemas.microsoft.com/office/drawing/2014/main" val="92034970"/>
                  </a:ext>
                </a:extLst>
              </a:tr>
            </a:tbl>
          </a:graphicData>
        </a:graphic>
      </p:graphicFrame>
      <p:sp>
        <p:nvSpPr>
          <p:cNvPr id="17" name="Ovale 16"/>
          <p:cNvSpPr/>
          <p:nvPr/>
        </p:nvSpPr>
        <p:spPr>
          <a:xfrm>
            <a:off x="7452320" y="4657700"/>
            <a:ext cx="511648" cy="22281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Ovale 15"/>
          <p:cNvSpPr/>
          <p:nvPr/>
        </p:nvSpPr>
        <p:spPr>
          <a:xfrm>
            <a:off x="7452320" y="4997715"/>
            <a:ext cx="511648" cy="18204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AA996104-5749-416D-BFAB-5B2B2D8F72AF}" type="slidenum">
              <a:rPr lang="it-IT" smtClean="0"/>
              <a:pPr/>
              <a:t>18</a:t>
            </a:fld>
            <a:endParaRPr lang="it-IT" dirty="0"/>
          </a:p>
        </p:txBody>
      </p:sp>
      <p:sp>
        <p:nvSpPr>
          <p:cNvPr id="5" name="Titolo 1"/>
          <p:cNvSpPr txBox="1">
            <a:spLocks/>
          </p:cNvSpPr>
          <p:nvPr/>
        </p:nvSpPr>
        <p:spPr>
          <a:xfrm>
            <a:off x="323528" y="0"/>
            <a:ext cx="8136904" cy="69726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it-IT" sz="2000" noProof="0" dirty="0" smtClean="0">
                <a:latin typeface="Segoe UI Semibold" pitchFamily="34" charset="0"/>
                <a:ea typeface="+mj-ea"/>
                <a:cs typeface="Segoe UI Semibold" pitchFamily="34" charset="0"/>
              </a:rPr>
              <a:t>2020 GUIDANCE</a:t>
            </a:r>
            <a:endParaRPr kumimoji="0" lang="it-IT" sz="2000" b="0" i="0" u="none" strike="noStrike" kern="1200" cap="none" spc="0" normalizeH="0" baseline="0" noProof="0" dirty="0">
              <a:ln>
                <a:noFill/>
              </a:ln>
              <a:solidFill>
                <a:schemeClr val="tx1"/>
              </a:solidFill>
              <a:effectLst/>
              <a:uLnTx/>
              <a:uFillTx/>
              <a:latin typeface="Segoe UI Semibold" pitchFamily="34" charset="0"/>
              <a:ea typeface="+mj-ea"/>
              <a:cs typeface="Segoe UI Semibold" pitchFamily="34" charset="0"/>
            </a:endParaRPr>
          </a:p>
        </p:txBody>
      </p:sp>
      <p:cxnSp>
        <p:nvCxnSpPr>
          <p:cNvPr id="6" name="Connettore 1 5"/>
          <p:cNvCxnSpPr/>
          <p:nvPr/>
        </p:nvCxnSpPr>
        <p:spPr>
          <a:xfrm>
            <a:off x="395536" y="553244"/>
            <a:ext cx="7416824"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CasellaDiTesto 14"/>
          <p:cNvSpPr txBox="1"/>
          <p:nvPr/>
        </p:nvSpPr>
        <p:spPr>
          <a:xfrm>
            <a:off x="401018" y="1409689"/>
            <a:ext cx="8136904" cy="3139321"/>
          </a:xfrm>
          <a:prstGeom prst="rect">
            <a:avLst/>
          </a:prstGeom>
          <a:noFill/>
        </p:spPr>
        <p:txBody>
          <a:bodyPr wrap="square" rtlCol="0">
            <a:spAutoFit/>
          </a:bodyPr>
          <a:lstStyle/>
          <a:p>
            <a:pPr marL="285750" indent="-285750" algn="just">
              <a:buFont typeface="Arial" panose="020B0604020202020204" pitchFamily="34" charset="0"/>
              <a:buChar char="•"/>
            </a:pPr>
            <a:r>
              <a:rPr lang="en-GB" dirty="0" smtClean="0">
                <a:latin typeface="Segoe UI Semibold" pitchFamily="34" charset="0"/>
                <a:cs typeface="Segoe UI Semibold" pitchFamily="34" charset="0"/>
              </a:rPr>
              <a:t>Organic growth should remain </a:t>
            </a:r>
            <a:r>
              <a:rPr lang="en-GB" dirty="0" smtClean="0">
                <a:latin typeface="Segoe UI Semibold" pitchFamily="34" charset="0"/>
                <a:cs typeface="Segoe UI Semibold" pitchFamily="34" charset="0"/>
              </a:rPr>
              <a:t>coherent with the market expectation of 3-3.5%.</a:t>
            </a:r>
            <a:endParaRPr lang="en-GB" dirty="0" smtClean="0">
              <a:latin typeface="Segoe UI Semibold" pitchFamily="34" charset="0"/>
              <a:cs typeface="Segoe UI Semibold" pitchFamily="34" charset="0"/>
            </a:endParaRPr>
          </a:p>
          <a:p>
            <a:pPr algn="just"/>
            <a:endParaRPr lang="en-GB" dirty="0">
              <a:latin typeface="Segoe UI Semibold" pitchFamily="34" charset="0"/>
              <a:cs typeface="Segoe UI Semibold" pitchFamily="34" charset="0"/>
            </a:endParaRPr>
          </a:p>
          <a:p>
            <a:pPr marL="285750" indent="-285750" algn="just">
              <a:buFont typeface="Arial" panose="020B0604020202020204" pitchFamily="34" charset="0"/>
              <a:buChar char="•"/>
            </a:pPr>
            <a:r>
              <a:rPr lang="en-GB" dirty="0" smtClean="0">
                <a:latin typeface="Segoe UI Semibold" pitchFamily="34" charset="0"/>
                <a:cs typeface="Segoe UI Semibold" pitchFamily="34" charset="0"/>
              </a:rPr>
              <a:t>Further optimisations of synergies between Newlat and </a:t>
            </a:r>
            <a:r>
              <a:rPr lang="en-GB" dirty="0" smtClean="0">
                <a:latin typeface="Segoe UI Semibold" pitchFamily="34" charset="0"/>
                <a:cs typeface="Segoe UI Semibold" pitchFamily="34" charset="0"/>
              </a:rPr>
              <a:t>CLI expected to support an additiona</a:t>
            </a:r>
            <a:r>
              <a:rPr lang="en-GB" dirty="0" smtClean="0">
                <a:latin typeface="Segoe UI Semibold" pitchFamily="34" charset="0"/>
                <a:cs typeface="Segoe UI Semibold" pitchFamily="34" charset="0"/>
              </a:rPr>
              <a:t>l quarter of profitability improvement.</a:t>
            </a:r>
            <a:endParaRPr lang="en-GB" dirty="0" smtClean="0">
              <a:latin typeface="Segoe UI Semibold" pitchFamily="34" charset="0"/>
              <a:cs typeface="Segoe UI Semibold" pitchFamily="34" charset="0"/>
            </a:endParaRPr>
          </a:p>
          <a:p>
            <a:pPr marL="285750" indent="-285750" algn="just">
              <a:buFont typeface="Arial" panose="020B0604020202020204" pitchFamily="34" charset="0"/>
              <a:buChar char="•"/>
            </a:pPr>
            <a:endParaRPr lang="en-GB" dirty="0">
              <a:latin typeface="Segoe UI Semibold" pitchFamily="34" charset="0"/>
              <a:cs typeface="Segoe UI Semibold" pitchFamily="34" charset="0"/>
            </a:endParaRPr>
          </a:p>
          <a:p>
            <a:pPr marL="285750" indent="-285750" algn="just">
              <a:buFont typeface="Arial" panose="020B0604020202020204" pitchFamily="34" charset="0"/>
              <a:buChar char="•"/>
            </a:pPr>
            <a:r>
              <a:rPr lang="en-GB" dirty="0" smtClean="0">
                <a:latin typeface="Segoe UI Semibold" pitchFamily="34" charset="0"/>
                <a:cs typeface="Segoe UI Semibold" pitchFamily="34" charset="0"/>
              </a:rPr>
              <a:t>Continuous </a:t>
            </a:r>
            <a:r>
              <a:rPr lang="en-GB" dirty="0">
                <a:latin typeface="Segoe UI Semibold" pitchFamily="34" charset="0"/>
                <a:cs typeface="Segoe UI Semibold" pitchFamily="34" charset="0"/>
              </a:rPr>
              <a:t>focus on M&amp;A targets likely to result in new deals by early 2021</a:t>
            </a:r>
          </a:p>
          <a:p>
            <a:pPr algn="just"/>
            <a:endParaRPr lang="en-GB" u="sng" dirty="0">
              <a:latin typeface="Segoe UI Semibold" pitchFamily="34" charset="0"/>
              <a:cs typeface="Segoe UI Semibold" pitchFamily="34" charset="0"/>
            </a:endParaRPr>
          </a:p>
          <a:p>
            <a:pPr algn="just"/>
            <a:r>
              <a:rPr lang="en-GB" dirty="0" smtClean="0">
                <a:latin typeface="Segoe UI Light" pitchFamily="34" charset="0"/>
                <a:cs typeface="Segoe UI Light" pitchFamily="34" charset="0"/>
              </a:rPr>
              <a:t>Management reiterates its message that </a:t>
            </a:r>
            <a:r>
              <a:rPr lang="en-GB" dirty="0" smtClean="0">
                <a:latin typeface="Segoe UI Semibold" pitchFamily="34" charset="0"/>
                <a:cs typeface="Segoe UI Semibold" pitchFamily="34" charset="0"/>
              </a:rPr>
              <a:t>the Company will meet analysts’ expectations for the years 2020-2021</a:t>
            </a:r>
            <a:r>
              <a:rPr lang="en-GB" dirty="0" smtClean="0">
                <a:latin typeface="Segoe UI Light" pitchFamily="34" charset="0"/>
                <a:cs typeface="Segoe UI Light" pitchFamily="34" charset="0"/>
              </a:rPr>
              <a: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Logo_Newlat_Food-a-multibrand-company Bianco.png"/>
          <p:cNvPicPr>
            <a:picLocks noChangeAspect="1"/>
          </p:cNvPicPr>
          <p:nvPr/>
        </p:nvPicPr>
        <p:blipFill>
          <a:blip r:embed="rId3" cstate="print"/>
          <a:stretch>
            <a:fillRect/>
          </a:stretch>
        </p:blipFill>
        <p:spPr>
          <a:xfrm>
            <a:off x="2987824" y="553244"/>
            <a:ext cx="5184576" cy="2792543"/>
          </a:xfrm>
          <a:prstGeom prst="rect">
            <a:avLst/>
          </a:prstGeom>
        </p:spPr>
      </p:pic>
      <p:sp>
        <p:nvSpPr>
          <p:cNvPr id="5" name="CasellaDiTesto 4"/>
          <p:cNvSpPr txBox="1"/>
          <p:nvPr/>
        </p:nvSpPr>
        <p:spPr>
          <a:xfrm>
            <a:off x="467544" y="4777714"/>
            <a:ext cx="3888432" cy="615553"/>
          </a:xfrm>
          <a:prstGeom prst="rect">
            <a:avLst/>
          </a:prstGeom>
          <a:noFill/>
        </p:spPr>
        <p:txBody>
          <a:bodyPr wrap="square" rtlCol="0">
            <a:spAutoFit/>
          </a:bodyPr>
          <a:lstStyle/>
          <a:p>
            <a:r>
              <a:rPr lang="it-IT" sz="2000" dirty="0" smtClean="0">
                <a:solidFill>
                  <a:schemeClr val="bg1"/>
                </a:solidFill>
                <a:latin typeface="Arial Black" pitchFamily="34" charset="0"/>
              </a:rPr>
              <a:t>9M &amp; Q3 2019 RESULTS</a:t>
            </a:r>
          </a:p>
          <a:p>
            <a:r>
              <a:rPr lang="it-IT" sz="1400" dirty="0" smtClean="0">
                <a:solidFill>
                  <a:schemeClr val="bg1"/>
                </a:solidFill>
                <a:latin typeface="Arial Black" pitchFamily="34" charset="0"/>
              </a:rPr>
              <a:t>NOVEMBER 15TH 2019</a:t>
            </a:r>
            <a:endParaRPr lang="it-IT" sz="1400" dirty="0">
              <a:solidFill>
                <a:schemeClr val="bg1"/>
              </a:solidFill>
              <a:latin typeface="Arial Black" pitchFamily="34" charset="0"/>
            </a:endParaRPr>
          </a:p>
        </p:txBody>
      </p:sp>
      <p:sp>
        <p:nvSpPr>
          <p:cNvPr id="7" name="Rettangolo 6"/>
          <p:cNvSpPr/>
          <p:nvPr/>
        </p:nvSpPr>
        <p:spPr>
          <a:xfrm>
            <a:off x="0" y="0"/>
            <a:ext cx="9144000" cy="5715000"/>
          </a:xfrm>
          <a:prstGeom prst="rect">
            <a:avLst/>
          </a:prstGeom>
          <a:solidFill>
            <a:srgbClr val="1F57AE"/>
          </a:solidFill>
          <a:ln>
            <a:solidFill>
              <a:srgbClr val="1F57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000" dirty="0" err="1" smtClean="0">
                <a:latin typeface="Segoe UI Semibold" pitchFamily="34" charset="0"/>
                <a:cs typeface="Segoe UI Semibold" pitchFamily="34" charset="0"/>
              </a:rPr>
              <a:t>Q&amp;A</a:t>
            </a:r>
            <a:endParaRPr lang="it-IT" sz="4000" dirty="0">
              <a:latin typeface="Segoe UI Semibold" pitchFamily="34" charset="0"/>
              <a:cs typeface="Segoe UI Semibold"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AA996104-5749-416D-BFAB-5B2B2D8F72AF}" type="slidenum">
              <a:rPr lang="it-IT" smtClean="0"/>
              <a:pPr/>
              <a:t>2</a:t>
            </a:fld>
            <a:endParaRPr lang="it-IT" dirty="0"/>
          </a:p>
        </p:txBody>
      </p:sp>
      <p:sp>
        <p:nvSpPr>
          <p:cNvPr id="5" name="Rettangolo 4"/>
          <p:cNvSpPr/>
          <p:nvPr/>
        </p:nvSpPr>
        <p:spPr>
          <a:xfrm>
            <a:off x="0" y="0"/>
            <a:ext cx="9144000" cy="5715000"/>
          </a:xfrm>
          <a:prstGeom prst="rect">
            <a:avLst/>
          </a:prstGeom>
          <a:solidFill>
            <a:srgbClr val="1F57AE"/>
          </a:solidFill>
          <a:ln>
            <a:solidFill>
              <a:srgbClr val="1F57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Titolo 1"/>
          <p:cNvSpPr txBox="1">
            <a:spLocks/>
          </p:cNvSpPr>
          <p:nvPr/>
        </p:nvSpPr>
        <p:spPr>
          <a:xfrm>
            <a:off x="323528" y="0"/>
            <a:ext cx="8229600" cy="76926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it-IT" sz="2400" b="0" i="0" u="none" strike="noStrike" kern="1200" cap="none" spc="0" normalizeH="0" baseline="0" noProof="0" dirty="0" smtClean="0">
                <a:ln>
                  <a:noFill/>
                </a:ln>
                <a:solidFill>
                  <a:schemeClr val="bg1"/>
                </a:solidFill>
                <a:effectLst/>
                <a:uLnTx/>
                <a:uFillTx/>
                <a:latin typeface="Segoe UI Semibold" pitchFamily="34" charset="0"/>
                <a:ea typeface="+mj-ea"/>
                <a:cs typeface="Segoe UI Semibold" pitchFamily="34" charset="0"/>
              </a:rPr>
              <a:t>DISCLAIMER</a:t>
            </a:r>
            <a:endParaRPr kumimoji="0" lang="it-IT" sz="2400" b="0" i="0" u="none" strike="noStrike" kern="1200" cap="none" spc="0" normalizeH="0" baseline="0" noProof="0" dirty="0">
              <a:ln>
                <a:noFill/>
              </a:ln>
              <a:solidFill>
                <a:schemeClr val="bg1"/>
              </a:solidFill>
              <a:effectLst/>
              <a:uLnTx/>
              <a:uFillTx/>
              <a:latin typeface="Segoe UI Semibold" pitchFamily="34" charset="0"/>
              <a:ea typeface="+mj-ea"/>
              <a:cs typeface="Segoe UI Semibold" pitchFamily="34" charset="0"/>
            </a:endParaRPr>
          </a:p>
        </p:txBody>
      </p:sp>
      <p:sp>
        <p:nvSpPr>
          <p:cNvPr id="8" name="CasellaDiTesto 7"/>
          <p:cNvSpPr txBox="1"/>
          <p:nvPr/>
        </p:nvSpPr>
        <p:spPr>
          <a:xfrm>
            <a:off x="431540" y="872341"/>
            <a:ext cx="8280920" cy="3970318"/>
          </a:xfrm>
          <a:prstGeom prst="rect">
            <a:avLst/>
          </a:prstGeom>
          <a:noFill/>
        </p:spPr>
        <p:txBody>
          <a:bodyPr wrap="square" rtlCol="0">
            <a:spAutoFit/>
          </a:bodyPr>
          <a:lstStyle/>
          <a:p>
            <a:pPr algn="just"/>
            <a:r>
              <a:rPr lang="en-US" sz="1400" dirty="0" smtClean="0">
                <a:solidFill>
                  <a:schemeClr val="bg1"/>
                </a:solidFill>
                <a:latin typeface="Segoe UI Light" pitchFamily="34" charset="0"/>
                <a:cs typeface="Segoe UI Light" pitchFamily="34" charset="0"/>
              </a:rPr>
              <a:t>This presentation might contain certain forward-looking statements that reflect the Company’s management’s current views with respect to future events and financial and operational performance of the Company and its subsidiaries. These forward-looking statements are based on </a:t>
            </a:r>
            <a:r>
              <a:rPr lang="en-US" sz="1400" dirty="0" err="1" smtClean="0">
                <a:solidFill>
                  <a:schemeClr val="bg1"/>
                </a:solidFill>
                <a:latin typeface="Segoe UI Light" pitchFamily="34" charset="0"/>
                <a:cs typeface="Segoe UI Light" pitchFamily="34" charset="0"/>
              </a:rPr>
              <a:t>Newlat</a:t>
            </a:r>
            <a:r>
              <a:rPr lang="en-US" sz="1400" dirty="0" smtClean="0">
                <a:solidFill>
                  <a:schemeClr val="bg1"/>
                </a:solidFill>
                <a:latin typeface="Segoe UI Light" pitchFamily="34" charset="0"/>
                <a:cs typeface="Segoe UI Light" pitchFamily="34" charset="0"/>
              </a:rPr>
              <a:t> Food </a:t>
            </a:r>
            <a:r>
              <a:rPr lang="en-US" sz="1400" dirty="0" err="1" smtClean="0">
                <a:solidFill>
                  <a:schemeClr val="bg1"/>
                </a:solidFill>
                <a:latin typeface="Segoe UI Light" pitchFamily="34" charset="0"/>
                <a:cs typeface="Segoe UI Light" pitchFamily="34" charset="0"/>
              </a:rPr>
              <a:t>S.p.A.’s</a:t>
            </a:r>
            <a:r>
              <a:rPr lang="en-US" sz="1400" dirty="0" smtClean="0">
                <a:solidFill>
                  <a:schemeClr val="bg1"/>
                </a:solidFill>
                <a:latin typeface="Segoe UI Light" pitchFamily="34" charset="0"/>
                <a:cs typeface="Segoe UI Light" pitchFamily="34" charset="0"/>
              </a:rPr>
              <a:t> current expectations and projections about future events. </a:t>
            </a:r>
          </a:p>
          <a:p>
            <a:pPr algn="just"/>
            <a:r>
              <a:rPr lang="en-US" sz="1400" dirty="0" smtClean="0">
                <a:solidFill>
                  <a:schemeClr val="bg1"/>
                </a:solidFill>
                <a:latin typeface="Segoe UI Light" pitchFamily="34" charset="0"/>
                <a:cs typeface="Segoe UI Light" pitchFamily="34" charset="0"/>
              </a:rPr>
              <a:t>Any reference to past performance of </a:t>
            </a:r>
            <a:r>
              <a:rPr lang="en-US" sz="1400" dirty="0" err="1" smtClean="0">
                <a:solidFill>
                  <a:schemeClr val="bg1"/>
                </a:solidFill>
                <a:latin typeface="Segoe UI Light" pitchFamily="34" charset="0"/>
                <a:cs typeface="Segoe UI Light" pitchFamily="34" charset="0"/>
              </a:rPr>
              <a:t>Newlat</a:t>
            </a:r>
            <a:r>
              <a:rPr lang="en-US" sz="1400" dirty="0" smtClean="0">
                <a:solidFill>
                  <a:schemeClr val="bg1"/>
                </a:solidFill>
                <a:latin typeface="Segoe UI Light" pitchFamily="34" charset="0"/>
                <a:cs typeface="Segoe UI Light" pitchFamily="34" charset="0"/>
              </a:rPr>
              <a:t> Food shall not be taken as a representation or indication that such performance will continue in the future.</a:t>
            </a:r>
          </a:p>
          <a:p>
            <a:pPr algn="just"/>
            <a:r>
              <a:rPr lang="en-US" sz="1400" dirty="0" smtClean="0">
                <a:solidFill>
                  <a:schemeClr val="bg1"/>
                </a:solidFill>
                <a:latin typeface="Segoe UI Light" pitchFamily="34" charset="0"/>
                <a:cs typeface="Segoe UI Light" pitchFamily="34" charset="0"/>
              </a:rPr>
              <a:t>This presentation does not constitute an offer to sell or the solicitation of an offer to buy Newlat’s securities, nor shall the document form the basis of or be relied on in connection with any contract or investment decision relating thereto, or constitute a recommendation regarding the securities of </a:t>
            </a:r>
            <a:r>
              <a:rPr lang="en-US" sz="1400" dirty="0" err="1" smtClean="0">
                <a:solidFill>
                  <a:schemeClr val="bg1"/>
                </a:solidFill>
                <a:latin typeface="Segoe UI Light" pitchFamily="34" charset="0"/>
                <a:cs typeface="Segoe UI Light" pitchFamily="34" charset="0"/>
              </a:rPr>
              <a:t>Newlat</a:t>
            </a:r>
            <a:r>
              <a:rPr lang="en-US" sz="1400" dirty="0" smtClean="0">
                <a:solidFill>
                  <a:schemeClr val="bg1"/>
                </a:solidFill>
                <a:latin typeface="Segoe UI Light" pitchFamily="34" charset="0"/>
                <a:cs typeface="Segoe UI Light" pitchFamily="34" charset="0"/>
              </a:rPr>
              <a:t> Food.</a:t>
            </a:r>
          </a:p>
          <a:p>
            <a:pPr algn="just">
              <a:buNone/>
            </a:pPr>
            <a:r>
              <a:rPr lang="en-US" sz="1400" dirty="0" smtClean="0">
                <a:solidFill>
                  <a:schemeClr val="bg1"/>
                </a:solidFill>
                <a:latin typeface="Segoe UI Light" pitchFamily="34" charset="0"/>
                <a:cs typeface="Segoe UI Light" pitchFamily="34" charset="0"/>
              </a:rPr>
              <a:t>Newlat’s securities referred to in this document have not been and will not be registered under the U.S. Securities Act of 1933 and may not be offered or sold in the United States absent registration or an applicable exemption from registration requirements. </a:t>
            </a:r>
          </a:p>
          <a:p>
            <a:pPr algn="just">
              <a:buNone/>
            </a:pPr>
            <a:endParaRPr lang="en-US" sz="1400" dirty="0" smtClean="0">
              <a:solidFill>
                <a:schemeClr val="bg1"/>
              </a:solidFill>
              <a:latin typeface="Segoe UI Light" pitchFamily="34" charset="0"/>
              <a:cs typeface="Segoe UI Light" pitchFamily="34" charset="0"/>
            </a:endParaRPr>
          </a:p>
          <a:p>
            <a:pPr algn="just">
              <a:buNone/>
            </a:pPr>
            <a:r>
              <a:rPr lang="en-US" sz="1400" i="1" dirty="0" smtClean="0">
                <a:solidFill>
                  <a:schemeClr val="bg1"/>
                </a:solidFill>
                <a:latin typeface="Segoe UI Semibold" pitchFamily="34" charset="0"/>
                <a:cs typeface="Segoe UI Semibold" pitchFamily="34" charset="0"/>
              </a:rPr>
              <a:t>Statement</a:t>
            </a:r>
          </a:p>
          <a:p>
            <a:pPr algn="just">
              <a:buNone/>
            </a:pPr>
            <a:endParaRPr lang="en-US" sz="1400" i="1" dirty="0" smtClean="0">
              <a:solidFill>
                <a:schemeClr val="bg1"/>
              </a:solidFill>
              <a:latin typeface="Segoe UI Semibold" pitchFamily="34" charset="0"/>
              <a:cs typeface="Segoe UI Semibold" pitchFamily="34" charset="0"/>
            </a:endParaRPr>
          </a:p>
          <a:p>
            <a:pPr algn="just">
              <a:buNone/>
            </a:pPr>
            <a:r>
              <a:rPr lang="en-US" sz="1400" dirty="0" smtClean="0">
                <a:solidFill>
                  <a:schemeClr val="bg1"/>
                </a:solidFill>
                <a:latin typeface="Segoe UI Light" pitchFamily="34" charset="0"/>
                <a:cs typeface="Segoe UI Light" pitchFamily="34" charset="0"/>
              </a:rPr>
              <a:t>Rocco </a:t>
            </a:r>
            <a:r>
              <a:rPr lang="en-US" sz="1400" dirty="0" err="1" smtClean="0">
                <a:solidFill>
                  <a:schemeClr val="bg1"/>
                </a:solidFill>
                <a:latin typeface="Segoe UI Light" pitchFamily="34" charset="0"/>
                <a:cs typeface="Segoe UI Light" pitchFamily="34" charset="0"/>
              </a:rPr>
              <a:t>Sergi</a:t>
            </a:r>
            <a:r>
              <a:rPr lang="en-US" sz="1400" dirty="0" smtClean="0">
                <a:solidFill>
                  <a:schemeClr val="bg1"/>
                </a:solidFill>
                <a:latin typeface="Segoe UI Light" pitchFamily="34" charset="0"/>
                <a:cs typeface="Segoe UI Light" pitchFamily="34" charset="0"/>
              </a:rPr>
              <a:t>, the Manager responsible for preparing the corporate accounting documents, declares that, pursuant to art. 154-bis, paragraph 2, of the Legislative Decree no. 58 of February 24, 1998, the accounting information contained herein correspond to document results, books and accounting records.</a:t>
            </a:r>
          </a:p>
        </p:txBody>
      </p:sp>
      <p:pic>
        <p:nvPicPr>
          <p:cNvPr id="9" name="Immagine 8" descr="Logo_Newlat_Food-a-multibrand-company Bianco.png"/>
          <p:cNvPicPr>
            <a:picLocks noChangeAspect="1"/>
          </p:cNvPicPr>
          <p:nvPr/>
        </p:nvPicPr>
        <p:blipFill>
          <a:blip r:embed="rId2" cstate="print"/>
          <a:stretch>
            <a:fillRect/>
          </a:stretch>
        </p:blipFill>
        <p:spPr>
          <a:xfrm>
            <a:off x="8162356" y="121197"/>
            <a:ext cx="802131" cy="432048"/>
          </a:xfrm>
          <a:prstGeom prst="rect">
            <a:avLst/>
          </a:prstGeom>
        </p:spPr>
      </p:pic>
      <p:cxnSp>
        <p:nvCxnSpPr>
          <p:cNvPr id="10" name="Connettore 1 9"/>
          <p:cNvCxnSpPr/>
          <p:nvPr/>
        </p:nvCxnSpPr>
        <p:spPr>
          <a:xfrm>
            <a:off x="395536" y="553244"/>
            <a:ext cx="741682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Logo_Newlat_Food-a-multibrand-company Bianco.png"/>
          <p:cNvPicPr>
            <a:picLocks noChangeAspect="1"/>
          </p:cNvPicPr>
          <p:nvPr/>
        </p:nvPicPr>
        <p:blipFill>
          <a:blip r:embed="rId3" cstate="print"/>
          <a:stretch>
            <a:fillRect/>
          </a:stretch>
        </p:blipFill>
        <p:spPr>
          <a:xfrm>
            <a:off x="2987824" y="553244"/>
            <a:ext cx="5184576" cy="2792543"/>
          </a:xfrm>
          <a:prstGeom prst="rect">
            <a:avLst/>
          </a:prstGeom>
        </p:spPr>
      </p:pic>
      <p:sp>
        <p:nvSpPr>
          <p:cNvPr id="5" name="CasellaDiTesto 4"/>
          <p:cNvSpPr txBox="1"/>
          <p:nvPr/>
        </p:nvSpPr>
        <p:spPr>
          <a:xfrm>
            <a:off x="467544" y="4777714"/>
            <a:ext cx="3888432" cy="615553"/>
          </a:xfrm>
          <a:prstGeom prst="rect">
            <a:avLst/>
          </a:prstGeom>
          <a:noFill/>
        </p:spPr>
        <p:txBody>
          <a:bodyPr wrap="square" rtlCol="0">
            <a:spAutoFit/>
          </a:bodyPr>
          <a:lstStyle/>
          <a:p>
            <a:r>
              <a:rPr lang="it-IT" sz="2000" dirty="0" smtClean="0">
                <a:solidFill>
                  <a:schemeClr val="bg1"/>
                </a:solidFill>
                <a:latin typeface="Arial Black" pitchFamily="34" charset="0"/>
              </a:rPr>
              <a:t>9M &amp; Q3 2019 RESULTS</a:t>
            </a:r>
          </a:p>
          <a:p>
            <a:r>
              <a:rPr lang="it-IT" sz="1400" dirty="0" smtClean="0">
                <a:solidFill>
                  <a:schemeClr val="bg1"/>
                </a:solidFill>
                <a:latin typeface="Arial Black" pitchFamily="34" charset="0"/>
              </a:rPr>
              <a:t>NOVEMBER 15TH 2019</a:t>
            </a:r>
            <a:endParaRPr lang="it-IT" sz="1400" dirty="0">
              <a:solidFill>
                <a:schemeClr val="bg1"/>
              </a:solidFill>
              <a:latin typeface="Arial Black" pitchFamily="34" charset="0"/>
            </a:endParaRPr>
          </a:p>
        </p:txBody>
      </p:sp>
      <p:sp>
        <p:nvSpPr>
          <p:cNvPr id="7" name="Rettangolo 6"/>
          <p:cNvSpPr/>
          <p:nvPr/>
        </p:nvSpPr>
        <p:spPr>
          <a:xfrm>
            <a:off x="0" y="0"/>
            <a:ext cx="9144000" cy="5715000"/>
          </a:xfrm>
          <a:prstGeom prst="rect">
            <a:avLst/>
          </a:prstGeom>
          <a:solidFill>
            <a:srgbClr val="1F57AE"/>
          </a:solidFill>
          <a:ln>
            <a:solidFill>
              <a:srgbClr val="1F57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000" dirty="0" err="1" smtClean="0">
                <a:latin typeface="Segoe UI Semibold" pitchFamily="34" charset="0"/>
                <a:cs typeface="Segoe UI Semibold" pitchFamily="34" charset="0"/>
              </a:rPr>
              <a:t>Appendix</a:t>
            </a:r>
            <a:endParaRPr lang="it-IT" sz="4000" dirty="0">
              <a:latin typeface="Segoe UI Semibold" pitchFamily="34" charset="0"/>
              <a:cs typeface="Segoe UI Semibold"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AA996104-5749-416D-BFAB-5B2B2D8F72AF}" type="slidenum">
              <a:rPr lang="it-IT" smtClean="0"/>
              <a:pPr/>
              <a:t>21</a:t>
            </a:fld>
            <a:endParaRPr lang="it-IT" dirty="0"/>
          </a:p>
        </p:txBody>
      </p:sp>
      <p:sp>
        <p:nvSpPr>
          <p:cNvPr id="9" name="Titolo 1"/>
          <p:cNvSpPr>
            <a:spLocks noGrp="1"/>
          </p:cNvSpPr>
          <p:nvPr>
            <p:ph type="title"/>
          </p:nvPr>
        </p:nvSpPr>
        <p:spPr>
          <a:xfrm>
            <a:off x="323528" y="0"/>
            <a:ext cx="8229600" cy="769268"/>
          </a:xfrm>
          <a:noFill/>
        </p:spPr>
        <p:txBody>
          <a:bodyPr>
            <a:normAutofit/>
          </a:bodyPr>
          <a:lstStyle/>
          <a:p>
            <a:pPr algn="l"/>
            <a:r>
              <a:rPr lang="it-IT" dirty="0" smtClean="0"/>
              <a:t>AGGREGATE INCOME STATEMENT </a:t>
            </a:r>
            <a:endParaRPr lang="it-IT" dirty="0"/>
          </a:p>
        </p:txBody>
      </p:sp>
      <p:cxnSp>
        <p:nvCxnSpPr>
          <p:cNvPr id="10" name="Connettore 1 9"/>
          <p:cNvCxnSpPr/>
          <p:nvPr/>
        </p:nvCxnSpPr>
        <p:spPr>
          <a:xfrm>
            <a:off x="395536" y="553244"/>
            <a:ext cx="7416824"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5" name="Tabella 4"/>
          <p:cNvGraphicFramePr>
            <a:graphicFrameLocks noGrp="1"/>
          </p:cNvGraphicFramePr>
          <p:nvPr>
            <p:extLst>
              <p:ext uri="{D42A27DB-BD31-4B8C-83A1-F6EECF244321}">
                <p14:modId xmlns:p14="http://schemas.microsoft.com/office/powerpoint/2010/main" val="582958815"/>
              </p:ext>
            </p:extLst>
          </p:nvPr>
        </p:nvGraphicFramePr>
        <p:xfrm>
          <a:off x="539552" y="697262"/>
          <a:ext cx="7992890" cy="4920201"/>
        </p:xfrm>
        <a:graphic>
          <a:graphicData uri="http://schemas.openxmlformats.org/drawingml/2006/table">
            <a:tbl>
              <a:tblPr>
                <a:tableStyleId>{2D5ABB26-0587-4C30-8999-92F81FD0307C}</a:tableStyleId>
              </a:tblPr>
              <a:tblGrid>
                <a:gridCol w="4781618">
                  <a:extLst>
                    <a:ext uri="{9D8B030D-6E8A-4147-A177-3AD203B41FA5}">
                      <a16:colId xmlns:a16="http://schemas.microsoft.com/office/drawing/2014/main" val="20000"/>
                    </a:ext>
                  </a:extLst>
                </a:gridCol>
                <a:gridCol w="1605636">
                  <a:extLst>
                    <a:ext uri="{9D8B030D-6E8A-4147-A177-3AD203B41FA5}">
                      <a16:colId xmlns:a16="http://schemas.microsoft.com/office/drawing/2014/main" val="20001"/>
                    </a:ext>
                  </a:extLst>
                </a:gridCol>
                <a:gridCol w="1605636">
                  <a:extLst>
                    <a:ext uri="{9D8B030D-6E8A-4147-A177-3AD203B41FA5}">
                      <a16:colId xmlns:a16="http://schemas.microsoft.com/office/drawing/2014/main" val="20002"/>
                    </a:ext>
                  </a:extLst>
                </a:gridCol>
              </a:tblGrid>
              <a:tr h="296397">
                <a:tc rowSpan="2">
                  <a:txBody>
                    <a:bodyPr/>
                    <a:lstStyle/>
                    <a:p>
                      <a:pPr>
                        <a:lnSpc>
                          <a:spcPct val="115000"/>
                        </a:lnSpc>
                        <a:spcAft>
                          <a:spcPts val="0"/>
                        </a:spcAft>
                      </a:pPr>
                      <a:r>
                        <a:rPr lang="it-IT" sz="1200" dirty="0">
                          <a:solidFill>
                            <a:schemeClr val="bg1"/>
                          </a:solidFill>
                          <a:latin typeface="Segoe UI Light" pitchFamily="34" charset="0"/>
                          <a:cs typeface="Segoe UI Light" pitchFamily="34" charset="0"/>
                        </a:rPr>
                        <a:t>(In € </a:t>
                      </a:r>
                      <a:r>
                        <a:rPr lang="it-IT" sz="1200" dirty="0" err="1">
                          <a:solidFill>
                            <a:schemeClr val="bg1"/>
                          </a:solidFill>
                          <a:latin typeface="Segoe UI Light" pitchFamily="34" charset="0"/>
                          <a:cs typeface="Segoe UI Light" pitchFamily="34" charset="0"/>
                        </a:rPr>
                        <a:t>thousand</a:t>
                      </a:r>
                      <a:r>
                        <a:rPr lang="it-IT" sz="1200" dirty="0">
                          <a:solidFill>
                            <a:schemeClr val="bg1"/>
                          </a:solidFill>
                          <a:latin typeface="Segoe UI Light" pitchFamily="34" charset="0"/>
                          <a:cs typeface="Segoe UI Light" pitchFamily="34" charset="0"/>
                        </a:rPr>
                        <a:t>)</a:t>
                      </a:r>
                      <a:endParaRPr lang="it-IT" sz="1200" dirty="0">
                        <a:solidFill>
                          <a:schemeClr val="bg1"/>
                        </a:solidFill>
                        <a:latin typeface="Segoe UI Light" pitchFamily="34" charset="0"/>
                        <a:ea typeface="Calibri"/>
                        <a:cs typeface="Segoe UI Light" pitchFamily="34" charset="0"/>
                      </a:endParaRPr>
                    </a:p>
                  </a:txBody>
                  <a:tcPr marL="44450" marR="44450" marT="0" marB="0" anchor="ctr">
                    <a:solidFill>
                      <a:schemeClr val="tx2"/>
                    </a:solidFill>
                  </a:tcPr>
                </a:tc>
                <a:tc gridSpan="2">
                  <a:txBody>
                    <a:bodyPr/>
                    <a:lstStyle/>
                    <a:p>
                      <a:pPr algn="ctr">
                        <a:lnSpc>
                          <a:spcPct val="115000"/>
                        </a:lnSpc>
                        <a:spcAft>
                          <a:spcPts val="0"/>
                        </a:spcAft>
                      </a:pPr>
                      <a:r>
                        <a:rPr lang="it-IT" sz="1200" dirty="0" err="1">
                          <a:solidFill>
                            <a:schemeClr val="bg1"/>
                          </a:solidFill>
                          <a:latin typeface="Segoe UI Semibold" pitchFamily="34" charset="0"/>
                          <a:cs typeface="Segoe UI Semibold" pitchFamily="34" charset="0"/>
                        </a:rPr>
                        <a:t>Ended</a:t>
                      </a:r>
                      <a:r>
                        <a:rPr lang="it-IT" sz="1200" dirty="0">
                          <a:solidFill>
                            <a:schemeClr val="bg1"/>
                          </a:solidFill>
                          <a:latin typeface="Segoe UI Semibold" pitchFamily="34" charset="0"/>
                          <a:cs typeface="Segoe UI Semibold" pitchFamily="34" charset="0"/>
                        </a:rPr>
                        <a:t> </a:t>
                      </a:r>
                      <a:r>
                        <a:rPr lang="it-IT" sz="1200" dirty="0" smtClean="0">
                          <a:solidFill>
                            <a:schemeClr val="bg1"/>
                          </a:solidFill>
                          <a:latin typeface="Segoe UI Semibold" pitchFamily="34" charset="0"/>
                          <a:cs typeface="Segoe UI Semibold" pitchFamily="34" charset="0"/>
                        </a:rPr>
                        <a:t>30</a:t>
                      </a:r>
                      <a:r>
                        <a:rPr lang="it-IT" sz="1200" baseline="0" dirty="0" smtClean="0">
                          <a:solidFill>
                            <a:schemeClr val="bg1"/>
                          </a:solidFill>
                          <a:latin typeface="Segoe UI Semibold" pitchFamily="34" charset="0"/>
                          <a:cs typeface="Segoe UI Semibold" pitchFamily="34" charset="0"/>
                        </a:rPr>
                        <a:t> </a:t>
                      </a:r>
                      <a:r>
                        <a:rPr lang="it-IT" sz="1200" baseline="0" dirty="0" err="1" smtClean="0">
                          <a:solidFill>
                            <a:schemeClr val="bg1"/>
                          </a:solidFill>
                          <a:latin typeface="Segoe UI Semibold" pitchFamily="34" charset="0"/>
                          <a:cs typeface="Segoe UI Semibold" pitchFamily="34" charset="0"/>
                        </a:rPr>
                        <a:t>September</a:t>
                      </a:r>
                      <a:endParaRPr lang="it-IT" sz="1200" dirty="0">
                        <a:solidFill>
                          <a:schemeClr val="bg1"/>
                        </a:solidFill>
                        <a:latin typeface="Segoe UI Semibold" pitchFamily="34" charset="0"/>
                        <a:ea typeface="Calibri"/>
                        <a:cs typeface="Segoe UI Semibold" pitchFamily="34" charset="0"/>
                      </a:endParaRPr>
                    </a:p>
                  </a:txBody>
                  <a:tcPr marL="44450" marR="44450" marT="0" marB="0" anchor="ctr">
                    <a:solidFill>
                      <a:schemeClr val="tx2"/>
                    </a:solidFill>
                  </a:tcPr>
                </a:tc>
                <a:tc hMerge="1">
                  <a:txBody>
                    <a:bodyPr/>
                    <a:lstStyle/>
                    <a:p>
                      <a:endParaRPr lang="it-IT"/>
                    </a:p>
                  </a:txBody>
                  <a:tcPr/>
                </a:tc>
                <a:extLst>
                  <a:ext uri="{0D108BD9-81ED-4DB2-BD59-A6C34878D82A}">
                    <a16:rowId xmlns:a16="http://schemas.microsoft.com/office/drawing/2014/main" val="10000"/>
                  </a:ext>
                </a:extLst>
              </a:tr>
              <a:tr h="256878">
                <a:tc vMerge="1">
                  <a:txBody>
                    <a:bodyPr/>
                    <a:lstStyle/>
                    <a:p>
                      <a:endParaRPr lang="it-IT"/>
                    </a:p>
                  </a:txBody>
                  <a:tcPr/>
                </a:tc>
                <a:tc>
                  <a:txBody>
                    <a:bodyPr/>
                    <a:lstStyle/>
                    <a:p>
                      <a:pPr algn="ctr">
                        <a:lnSpc>
                          <a:spcPct val="115000"/>
                        </a:lnSpc>
                        <a:spcAft>
                          <a:spcPts val="0"/>
                        </a:spcAft>
                      </a:pPr>
                      <a:r>
                        <a:rPr lang="it-IT" sz="1200" dirty="0" smtClean="0">
                          <a:solidFill>
                            <a:schemeClr val="bg1"/>
                          </a:solidFill>
                          <a:latin typeface="Segoe UI Semibold" pitchFamily="34" charset="0"/>
                          <a:ea typeface="+mn-ea"/>
                          <a:cs typeface="Segoe UI Semibold" pitchFamily="34" charset="0"/>
                        </a:rPr>
                        <a:t>2019</a:t>
                      </a:r>
                      <a:endParaRPr lang="it-IT" sz="1200" dirty="0">
                        <a:solidFill>
                          <a:schemeClr val="bg1"/>
                        </a:solidFill>
                        <a:latin typeface="Segoe UI Semibold" pitchFamily="34" charset="0"/>
                        <a:ea typeface="Calibri"/>
                        <a:cs typeface="Segoe UI Semibold" pitchFamily="34" charset="0"/>
                      </a:endParaRPr>
                    </a:p>
                  </a:txBody>
                  <a:tcPr marL="44450" marR="44450" marT="0" marB="0" anchor="ctr">
                    <a:solidFill>
                      <a:schemeClr val="tx2"/>
                    </a:solidFill>
                  </a:tcPr>
                </a:tc>
                <a:tc>
                  <a:txBody>
                    <a:bodyPr/>
                    <a:lstStyle/>
                    <a:p>
                      <a:pPr algn="ctr">
                        <a:lnSpc>
                          <a:spcPct val="115000"/>
                        </a:lnSpc>
                        <a:spcAft>
                          <a:spcPts val="0"/>
                        </a:spcAft>
                      </a:pPr>
                      <a:r>
                        <a:rPr lang="it-IT" sz="1200" dirty="0" smtClean="0">
                          <a:solidFill>
                            <a:schemeClr val="bg1"/>
                          </a:solidFill>
                          <a:latin typeface="Segoe UI Semibold" pitchFamily="34" charset="0"/>
                          <a:cs typeface="Segoe UI Semibold" pitchFamily="34" charset="0"/>
                        </a:rPr>
                        <a:t>2020</a:t>
                      </a:r>
                      <a:endParaRPr lang="it-IT" sz="1200" dirty="0">
                        <a:solidFill>
                          <a:schemeClr val="bg1"/>
                        </a:solidFill>
                        <a:latin typeface="Segoe UI Semibold" pitchFamily="34" charset="0"/>
                        <a:ea typeface="Calibri"/>
                        <a:cs typeface="Segoe UI Semibold" pitchFamily="34" charset="0"/>
                      </a:endParaRPr>
                    </a:p>
                  </a:txBody>
                  <a:tcPr marL="44450" marR="44450" marT="0" marB="0" anchor="ctr">
                    <a:solidFill>
                      <a:schemeClr val="tx2"/>
                    </a:solidFill>
                  </a:tcPr>
                </a:tc>
                <a:extLst>
                  <a:ext uri="{0D108BD9-81ED-4DB2-BD59-A6C34878D82A}">
                    <a16:rowId xmlns:a16="http://schemas.microsoft.com/office/drawing/2014/main" val="10001"/>
                  </a:ext>
                </a:extLst>
              </a:tr>
              <a:tr h="256878">
                <a:tc>
                  <a:txBody>
                    <a:bodyPr/>
                    <a:lstStyle/>
                    <a:p>
                      <a:pPr>
                        <a:lnSpc>
                          <a:spcPct val="115000"/>
                        </a:lnSpc>
                        <a:spcAft>
                          <a:spcPts val="0"/>
                        </a:spcAft>
                      </a:pPr>
                      <a:r>
                        <a:rPr lang="it-IT" sz="1200" dirty="0" err="1">
                          <a:latin typeface="Segoe UI Light" pitchFamily="34" charset="0"/>
                          <a:cs typeface="Segoe UI Light" pitchFamily="34" charset="0"/>
                        </a:rPr>
                        <a:t>Revenues</a:t>
                      </a:r>
                      <a:r>
                        <a:rPr lang="it-IT" sz="1200" dirty="0">
                          <a:latin typeface="Segoe UI Light" pitchFamily="34" charset="0"/>
                          <a:cs typeface="Segoe UI Light" pitchFamily="34" charset="0"/>
                        </a:rPr>
                        <a:t> </a:t>
                      </a:r>
                      <a:r>
                        <a:rPr lang="it-IT" sz="1200" dirty="0" err="1">
                          <a:latin typeface="Segoe UI Light" pitchFamily="34" charset="0"/>
                          <a:cs typeface="Segoe UI Light" pitchFamily="34" charset="0"/>
                        </a:rPr>
                        <a:t>from</a:t>
                      </a:r>
                      <a:r>
                        <a:rPr lang="it-IT" sz="1200" dirty="0">
                          <a:latin typeface="Segoe UI Light" pitchFamily="34" charset="0"/>
                          <a:cs typeface="Segoe UI Light" pitchFamily="34" charset="0"/>
                        </a:rPr>
                        <a:t> </a:t>
                      </a:r>
                      <a:r>
                        <a:rPr lang="it-IT" sz="1200" dirty="0" err="1">
                          <a:latin typeface="Segoe UI Light" pitchFamily="34" charset="0"/>
                          <a:cs typeface="Segoe UI Light" pitchFamily="34" charset="0"/>
                        </a:rPr>
                        <a:t>clients</a:t>
                      </a:r>
                      <a:r>
                        <a:rPr lang="it-IT" sz="1200" dirty="0">
                          <a:latin typeface="Segoe UI Light" pitchFamily="34" charset="0"/>
                          <a:cs typeface="Segoe UI Light" pitchFamily="34" charset="0"/>
                        </a:rPr>
                        <a:t>’ </a:t>
                      </a:r>
                      <a:r>
                        <a:rPr lang="it-IT" sz="1200" dirty="0" err="1">
                          <a:latin typeface="Segoe UI Light" pitchFamily="34" charset="0"/>
                          <a:cs typeface="Segoe UI Light" pitchFamily="34" charset="0"/>
                        </a:rPr>
                        <a:t>contracts</a:t>
                      </a:r>
                      <a:endParaRPr lang="it-IT" sz="1200" dirty="0">
                        <a:latin typeface="Segoe UI Light" pitchFamily="34" charset="0"/>
                        <a:ea typeface="Calibri"/>
                        <a:cs typeface="Segoe UI Light" pitchFamily="34" charset="0"/>
                      </a:endParaRPr>
                    </a:p>
                  </a:txBody>
                  <a:tcPr marL="44450" marR="44450" marT="0" marB="0" anchor="b"/>
                </a:tc>
                <a:tc>
                  <a:txBody>
                    <a:bodyPr/>
                    <a:lstStyle/>
                    <a:p>
                      <a:pPr algn="r">
                        <a:lnSpc>
                          <a:spcPct val="115000"/>
                        </a:lnSpc>
                        <a:spcAft>
                          <a:spcPts val="0"/>
                        </a:spcAft>
                      </a:pPr>
                      <a:r>
                        <a:rPr lang="it-IT" sz="1200" dirty="0" smtClean="0">
                          <a:solidFill>
                            <a:srgbClr val="000000"/>
                          </a:solidFill>
                          <a:latin typeface="Segoe UI Light"/>
                          <a:ea typeface="Times New Roman"/>
                          <a:cs typeface="Arial"/>
                        </a:rPr>
                        <a:t>353,595 </a:t>
                      </a:r>
                      <a:endParaRPr lang="it-IT" sz="1200" dirty="0">
                        <a:latin typeface="Calibri"/>
                        <a:ea typeface="Calibri"/>
                        <a:cs typeface="Times New Roman"/>
                      </a:endParaRPr>
                    </a:p>
                  </a:txBody>
                  <a:tcPr marL="44450" marR="44450" marT="0" marB="0" anchor="b"/>
                </a:tc>
                <a:tc>
                  <a:txBody>
                    <a:bodyPr/>
                    <a:lstStyle/>
                    <a:p>
                      <a:pPr algn="r">
                        <a:lnSpc>
                          <a:spcPct val="115000"/>
                        </a:lnSpc>
                        <a:spcAft>
                          <a:spcPts val="0"/>
                        </a:spcAft>
                      </a:pPr>
                      <a:r>
                        <a:rPr lang="it-IT" sz="1200" dirty="0" smtClean="0">
                          <a:solidFill>
                            <a:srgbClr val="000000"/>
                          </a:solidFill>
                          <a:latin typeface="Segoe UI Light" pitchFamily="34" charset="0"/>
                          <a:ea typeface="Times New Roman"/>
                          <a:cs typeface="Segoe UI Light" pitchFamily="34" charset="0"/>
                        </a:rPr>
                        <a:t>372,664 </a:t>
                      </a:r>
                      <a:endParaRPr lang="it-IT" sz="1200" dirty="0">
                        <a:latin typeface="Segoe UI Light" pitchFamily="34" charset="0"/>
                        <a:ea typeface="Calibri"/>
                        <a:cs typeface="Segoe UI Light" pitchFamily="34" charset="0"/>
                      </a:endParaRPr>
                    </a:p>
                  </a:txBody>
                  <a:tcPr marL="44450" marR="44450" marT="0" marB="0" anchor="b"/>
                </a:tc>
                <a:extLst>
                  <a:ext uri="{0D108BD9-81ED-4DB2-BD59-A6C34878D82A}">
                    <a16:rowId xmlns:a16="http://schemas.microsoft.com/office/drawing/2014/main" val="10002"/>
                  </a:ext>
                </a:extLst>
              </a:tr>
              <a:tr h="256878">
                <a:tc>
                  <a:txBody>
                    <a:bodyPr/>
                    <a:lstStyle/>
                    <a:p>
                      <a:pPr>
                        <a:lnSpc>
                          <a:spcPct val="115000"/>
                        </a:lnSpc>
                        <a:spcAft>
                          <a:spcPts val="0"/>
                        </a:spcAft>
                      </a:pPr>
                      <a:r>
                        <a:rPr lang="it-IT" sz="1200" dirty="0" err="1">
                          <a:latin typeface="Segoe UI Light" pitchFamily="34" charset="0"/>
                          <a:cs typeface="Segoe UI Light" pitchFamily="34" charset="0"/>
                        </a:rPr>
                        <a:t>Cost</a:t>
                      </a:r>
                      <a:r>
                        <a:rPr lang="it-IT" sz="1200" dirty="0">
                          <a:latin typeface="Segoe UI Light" pitchFamily="34" charset="0"/>
                          <a:cs typeface="Segoe UI Light" pitchFamily="34" charset="0"/>
                        </a:rPr>
                        <a:t> </a:t>
                      </a:r>
                      <a:r>
                        <a:rPr lang="it-IT" sz="1200" dirty="0" err="1">
                          <a:latin typeface="Segoe UI Light" pitchFamily="34" charset="0"/>
                          <a:cs typeface="Segoe UI Light" pitchFamily="34" charset="0"/>
                        </a:rPr>
                        <a:t>of</a:t>
                      </a:r>
                      <a:r>
                        <a:rPr lang="it-IT" sz="1200" dirty="0">
                          <a:latin typeface="Segoe UI Light" pitchFamily="34" charset="0"/>
                          <a:cs typeface="Segoe UI Light" pitchFamily="34" charset="0"/>
                        </a:rPr>
                        <a:t> </a:t>
                      </a:r>
                      <a:r>
                        <a:rPr lang="it-IT" sz="1200" dirty="0" err="1">
                          <a:latin typeface="Segoe UI Light" pitchFamily="34" charset="0"/>
                          <a:cs typeface="Segoe UI Light" pitchFamily="34" charset="0"/>
                        </a:rPr>
                        <a:t>goods</a:t>
                      </a:r>
                      <a:r>
                        <a:rPr lang="it-IT" sz="1200" dirty="0">
                          <a:latin typeface="Segoe UI Light" pitchFamily="34" charset="0"/>
                          <a:cs typeface="Segoe UI Light" pitchFamily="34" charset="0"/>
                        </a:rPr>
                        <a:t> sold</a:t>
                      </a:r>
                      <a:endParaRPr lang="it-IT" sz="1200" dirty="0">
                        <a:latin typeface="Segoe UI Light" pitchFamily="34" charset="0"/>
                        <a:ea typeface="Calibri"/>
                        <a:cs typeface="Segoe UI Light" pitchFamily="34" charset="0"/>
                      </a:endParaRPr>
                    </a:p>
                  </a:txBody>
                  <a:tcPr marL="44450" marR="44450" marT="0" marB="0" anchor="b"/>
                </a:tc>
                <a:tc>
                  <a:txBody>
                    <a:bodyPr/>
                    <a:lstStyle/>
                    <a:p>
                      <a:pPr algn="r">
                        <a:lnSpc>
                          <a:spcPct val="115000"/>
                        </a:lnSpc>
                        <a:spcAft>
                          <a:spcPts val="0"/>
                        </a:spcAft>
                      </a:pPr>
                      <a:r>
                        <a:rPr lang="it-IT" sz="1200" dirty="0" smtClean="0">
                          <a:solidFill>
                            <a:srgbClr val="000000"/>
                          </a:solidFill>
                          <a:latin typeface="Segoe UI Light"/>
                          <a:ea typeface="Times New Roman"/>
                          <a:cs typeface="Arial"/>
                        </a:rPr>
                        <a:t>(283,338)</a:t>
                      </a:r>
                      <a:endParaRPr lang="it-IT" sz="1200" dirty="0">
                        <a:latin typeface="Calibri"/>
                        <a:ea typeface="Calibri"/>
                        <a:cs typeface="Times New Roman"/>
                      </a:endParaRPr>
                    </a:p>
                  </a:txBody>
                  <a:tcPr marL="44450" marR="44450" marT="0" marB="0" anchor="b"/>
                </a:tc>
                <a:tc>
                  <a:txBody>
                    <a:bodyPr/>
                    <a:lstStyle/>
                    <a:p>
                      <a:pPr algn="r">
                        <a:lnSpc>
                          <a:spcPct val="115000"/>
                        </a:lnSpc>
                        <a:spcAft>
                          <a:spcPts val="0"/>
                        </a:spcAft>
                      </a:pPr>
                      <a:r>
                        <a:rPr lang="it-IT" sz="1200" dirty="0" smtClean="0">
                          <a:solidFill>
                            <a:srgbClr val="000000"/>
                          </a:solidFill>
                          <a:latin typeface="Segoe UI Light" pitchFamily="34" charset="0"/>
                          <a:ea typeface="Times New Roman"/>
                          <a:cs typeface="Segoe UI Light" pitchFamily="34" charset="0"/>
                        </a:rPr>
                        <a:t>(288,497)</a:t>
                      </a:r>
                      <a:endParaRPr lang="it-IT" sz="1200" dirty="0">
                        <a:latin typeface="Segoe UI Light" pitchFamily="34" charset="0"/>
                        <a:ea typeface="Calibri"/>
                        <a:cs typeface="Segoe UI Light" pitchFamily="34" charset="0"/>
                      </a:endParaRPr>
                    </a:p>
                  </a:txBody>
                  <a:tcPr marL="44450" marR="44450" marT="0" marB="0" anchor="b"/>
                </a:tc>
                <a:extLst>
                  <a:ext uri="{0D108BD9-81ED-4DB2-BD59-A6C34878D82A}">
                    <a16:rowId xmlns:a16="http://schemas.microsoft.com/office/drawing/2014/main" val="10003"/>
                  </a:ext>
                </a:extLst>
              </a:tr>
              <a:tr h="256878">
                <a:tc>
                  <a:txBody>
                    <a:bodyPr/>
                    <a:lstStyle/>
                    <a:p>
                      <a:pPr>
                        <a:lnSpc>
                          <a:spcPct val="115000"/>
                        </a:lnSpc>
                        <a:spcAft>
                          <a:spcPts val="0"/>
                        </a:spcAft>
                      </a:pPr>
                      <a:r>
                        <a:rPr lang="it-IT" sz="1200" dirty="0" err="1">
                          <a:latin typeface="Segoe UI Semibold" pitchFamily="34" charset="0"/>
                          <a:cs typeface="Segoe UI Semibold" pitchFamily="34" charset="0"/>
                        </a:rPr>
                        <a:t>Gross</a:t>
                      </a:r>
                      <a:r>
                        <a:rPr lang="it-IT" sz="1200" dirty="0">
                          <a:latin typeface="Segoe UI Semibold" pitchFamily="34" charset="0"/>
                          <a:cs typeface="Segoe UI Semibold" pitchFamily="34" charset="0"/>
                        </a:rPr>
                        <a:t> margin</a:t>
                      </a:r>
                      <a:endParaRPr lang="it-IT" sz="1200" dirty="0">
                        <a:latin typeface="Segoe UI Semibold" pitchFamily="34" charset="0"/>
                        <a:ea typeface="Calibri"/>
                        <a:cs typeface="Segoe UI Semibold" pitchFamily="34" charset="0"/>
                      </a:endParaRPr>
                    </a:p>
                  </a:txBody>
                  <a:tcPr marL="44450" marR="44450" marT="0" marB="0" anchor="b">
                    <a:solidFill>
                      <a:schemeClr val="bg2"/>
                    </a:solidFill>
                  </a:tcPr>
                </a:tc>
                <a:tc>
                  <a:txBody>
                    <a:bodyPr/>
                    <a:lstStyle/>
                    <a:p>
                      <a:pPr algn="r">
                        <a:lnSpc>
                          <a:spcPct val="115000"/>
                        </a:lnSpc>
                        <a:spcAft>
                          <a:spcPts val="0"/>
                        </a:spcAft>
                      </a:pPr>
                      <a:r>
                        <a:rPr lang="it-IT" sz="1200" b="1" kern="1200" dirty="0" smtClean="0">
                          <a:solidFill>
                            <a:schemeClr val="tx1"/>
                          </a:solidFill>
                          <a:latin typeface="+mn-lt"/>
                          <a:ea typeface="+mn-ea"/>
                          <a:cs typeface="+mn-cs"/>
                        </a:rPr>
                        <a:t>70,257 </a:t>
                      </a:r>
                      <a:endParaRPr lang="it-IT" sz="1200" dirty="0">
                        <a:latin typeface="Segoe UI Semibold" pitchFamily="34" charset="0"/>
                        <a:ea typeface="Calibri"/>
                        <a:cs typeface="Segoe UI Semibold" pitchFamily="34" charset="0"/>
                      </a:endParaRPr>
                    </a:p>
                  </a:txBody>
                  <a:tcPr marL="44450" marR="44450" marT="0" marB="0" anchor="b">
                    <a:solidFill>
                      <a:schemeClr val="bg2"/>
                    </a:solidFill>
                  </a:tcPr>
                </a:tc>
                <a:tc>
                  <a:txBody>
                    <a:bodyPr/>
                    <a:lstStyle/>
                    <a:p>
                      <a:pPr algn="r">
                        <a:lnSpc>
                          <a:spcPct val="115000"/>
                        </a:lnSpc>
                        <a:spcAft>
                          <a:spcPts val="0"/>
                        </a:spcAft>
                      </a:pPr>
                      <a:r>
                        <a:rPr lang="it-IT" sz="1200" b="1" dirty="0" smtClean="0">
                          <a:solidFill>
                            <a:srgbClr val="000000"/>
                          </a:solidFill>
                          <a:latin typeface="Segoe UI Semibold" pitchFamily="34" charset="0"/>
                          <a:ea typeface="Times New Roman"/>
                          <a:cs typeface="Segoe UI Semibold" pitchFamily="34" charset="0"/>
                        </a:rPr>
                        <a:t>84,185</a:t>
                      </a:r>
                      <a:r>
                        <a:rPr lang="it-IT" sz="1200" b="1" dirty="0" smtClean="0">
                          <a:solidFill>
                            <a:srgbClr val="000000"/>
                          </a:solidFill>
                          <a:latin typeface="Segoe UI Light" pitchFamily="34" charset="0"/>
                          <a:ea typeface="Times New Roman"/>
                          <a:cs typeface="Segoe UI Light" pitchFamily="34" charset="0"/>
                        </a:rPr>
                        <a:t> </a:t>
                      </a:r>
                      <a:endParaRPr lang="it-IT" sz="1200" dirty="0">
                        <a:latin typeface="Segoe UI Light" pitchFamily="34" charset="0"/>
                        <a:ea typeface="Calibri"/>
                        <a:cs typeface="Segoe UI Light" pitchFamily="34" charset="0"/>
                      </a:endParaRPr>
                    </a:p>
                  </a:txBody>
                  <a:tcPr marL="44450" marR="44450" marT="0" marB="0" anchor="b">
                    <a:solidFill>
                      <a:schemeClr val="bg2"/>
                    </a:solidFill>
                  </a:tcPr>
                </a:tc>
                <a:extLst>
                  <a:ext uri="{0D108BD9-81ED-4DB2-BD59-A6C34878D82A}">
                    <a16:rowId xmlns:a16="http://schemas.microsoft.com/office/drawing/2014/main" val="10004"/>
                  </a:ext>
                </a:extLst>
              </a:tr>
              <a:tr h="256878">
                <a:tc>
                  <a:txBody>
                    <a:bodyPr/>
                    <a:lstStyle/>
                    <a:p>
                      <a:pPr>
                        <a:lnSpc>
                          <a:spcPct val="115000"/>
                        </a:lnSpc>
                        <a:spcAft>
                          <a:spcPts val="0"/>
                        </a:spcAft>
                      </a:pPr>
                      <a:r>
                        <a:rPr lang="it-IT" sz="1200" dirty="0" err="1">
                          <a:latin typeface="Segoe UI Light" pitchFamily="34" charset="0"/>
                          <a:cs typeface="Segoe UI Light" pitchFamily="34" charset="0"/>
                        </a:rPr>
                        <a:t>Sales</a:t>
                      </a:r>
                      <a:r>
                        <a:rPr lang="it-IT" sz="1200" dirty="0">
                          <a:latin typeface="Segoe UI Light" pitchFamily="34" charset="0"/>
                          <a:cs typeface="Segoe UI Light" pitchFamily="34" charset="0"/>
                        </a:rPr>
                        <a:t> and </a:t>
                      </a:r>
                      <a:r>
                        <a:rPr lang="it-IT" sz="1200" dirty="0" err="1">
                          <a:latin typeface="Segoe UI Light" pitchFamily="34" charset="0"/>
                          <a:cs typeface="Segoe UI Light" pitchFamily="34" charset="0"/>
                        </a:rPr>
                        <a:t>distribution</a:t>
                      </a:r>
                      <a:r>
                        <a:rPr lang="it-IT" sz="1200" dirty="0">
                          <a:latin typeface="Segoe UI Light" pitchFamily="34" charset="0"/>
                          <a:cs typeface="Segoe UI Light" pitchFamily="34" charset="0"/>
                        </a:rPr>
                        <a:t> </a:t>
                      </a:r>
                      <a:r>
                        <a:rPr lang="it-IT" sz="1200" dirty="0" err="1">
                          <a:latin typeface="Segoe UI Light" pitchFamily="34" charset="0"/>
                          <a:cs typeface="Segoe UI Light" pitchFamily="34" charset="0"/>
                        </a:rPr>
                        <a:t>expenses</a:t>
                      </a:r>
                      <a:endParaRPr lang="it-IT" sz="1200" dirty="0">
                        <a:latin typeface="Segoe UI Light" pitchFamily="34" charset="0"/>
                        <a:ea typeface="Calibri"/>
                        <a:cs typeface="Segoe UI Light" pitchFamily="34" charset="0"/>
                      </a:endParaRPr>
                    </a:p>
                  </a:txBody>
                  <a:tcPr marL="44450" marR="44450" marT="0" marB="0" anchor="b"/>
                </a:tc>
                <a:tc>
                  <a:txBody>
                    <a:bodyPr/>
                    <a:lstStyle/>
                    <a:p>
                      <a:pPr algn="r">
                        <a:lnSpc>
                          <a:spcPct val="115000"/>
                        </a:lnSpc>
                        <a:spcAft>
                          <a:spcPts val="0"/>
                        </a:spcAft>
                      </a:pPr>
                      <a:r>
                        <a:rPr lang="it-IT" sz="1200" dirty="0" smtClean="0">
                          <a:solidFill>
                            <a:srgbClr val="000000"/>
                          </a:solidFill>
                          <a:latin typeface="Segoe UI Light"/>
                          <a:ea typeface="Times New Roman"/>
                          <a:cs typeface="Arial"/>
                        </a:rPr>
                        <a:t>(45,792)</a:t>
                      </a:r>
                      <a:endParaRPr lang="it-IT" sz="1200" dirty="0">
                        <a:latin typeface="Calibri"/>
                        <a:ea typeface="Calibri"/>
                        <a:cs typeface="Times New Roman"/>
                      </a:endParaRPr>
                    </a:p>
                  </a:txBody>
                  <a:tcPr marL="44450" marR="44450" marT="0" marB="0" anchor="b"/>
                </a:tc>
                <a:tc>
                  <a:txBody>
                    <a:bodyPr/>
                    <a:lstStyle/>
                    <a:p>
                      <a:pPr algn="r">
                        <a:lnSpc>
                          <a:spcPct val="115000"/>
                        </a:lnSpc>
                        <a:spcAft>
                          <a:spcPts val="0"/>
                        </a:spcAft>
                      </a:pPr>
                      <a:r>
                        <a:rPr lang="it-IT" sz="1200" dirty="0" smtClean="0">
                          <a:solidFill>
                            <a:srgbClr val="000000"/>
                          </a:solidFill>
                          <a:latin typeface="Segoe UI Light" pitchFamily="34" charset="0"/>
                          <a:ea typeface="Times New Roman"/>
                          <a:cs typeface="Segoe UI Light" pitchFamily="34" charset="0"/>
                        </a:rPr>
                        <a:t>(46,756)</a:t>
                      </a:r>
                      <a:endParaRPr lang="it-IT" sz="1200" dirty="0">
                        <a:latin typeface="Segoe UI Light" pitchFamily="34" charset="0"/>
                        <a:ea typeface="Calibri"/>
                        <a:cs typeface="Segoe UI Light" pitchFamily="34" charset="0"/>
                      </a:endParaRPr>
                    </a:p>
                  </a:txBody>
                  <a:tcPr marL="44450" marR="44450" marT="0" marB="0" anchor="b"/>
                </a:tc>
                <a:extLst>
                  <a:ext uri="{0D108BD9-81ED-4DB2-BD59-A6C34878D82A}">
                    <a16:rowId xmlns:a16="http://schemas.microsoft.com/office/drawing/2014/main" val="10005"/>
                  </a:ext>
                </a:extLst>
              </a:tr>
              <a:tr h="256878">
                <a:tc>
                  <a:txBody>
                    <a:bodyPr/>
                    <a:lstStyle/>
                    <a:p>
                      <a:pPr>
                        <a:lnSpc>
                          <a:spcPct val="115000"/>
                        </a:lnSpc>
                        <a:spcAft>
                          <a:spcPts val="0"/>
                        </a:spcAft>
                      </a:pPr>
                      <a:r>
                        <a:rPr lang="it-IT" sz="1200" dirty="0" err="1">
                          <a:latin typeface="Segoe UI Light" pitchFamily="34" charset="0"/>
                          <a:cs typeface="Segoe UI Light" pitchFamily="34" charset="0"/>
                        </a:rPr>
                        <a:t>Administrative</a:t>
                      </a:r>
                      <a:r>
                        <a:rPr lang="it-IT" sz="1200" dirty="0">
                          <a:latin typeface="Segoe UI Light" pitchFamily="34" charset="0"/>
                          <a:cs typeface="Segoe UI Light" pitchFamily="34" charset="0"/>
                        </a:rPr>
                        <a:t> </a:t>
                      </a:r>
                      <a:r>
                        <a:rPr lang="it-IT" sz="1200" dirty="0" err="1">
                          <a:latin typeface="Segoe UI Light" pitchFamily="34" charset="0"/>
                          <a:cs typeface="Segoe UI Light" pitchFamily="34" charset="0"/>
                        </a:rPr>
                        <a:t>expenses</a:t>
                      </a:r>
                      <a:endParaRPr lang="it-IT" sz="1200" dirty="0">
                        <a:latin typeface="Segoe UI Light" pitchFamily="34" charset="0"/>
                        <a:ea typeface="Calibri"/>
                        <a:cs typeface="Segoe UI Light" pitchFamily="34" charset="0"/>
                      </a:endParaRPr>
                    </a:p>
                  </a:txBody>
                  <a:tcPr marL="44450" marR="44450" marT="0" marB="0" anchor="b"/>
                </a:tc>
                <a:tc>
                  <a:txBody>
                    <a:bodyPr/>
                    <a:lstStyle/>
                    <a:p>
                      <a:pPr algn="r">
                        <a:lnSpc>
                          <a:spcPct val="115000"/>
                        </a:lnSpc>
                        <a:spcAft>
                          <a:spcPts val="0"/>
                        </a:spcAft>
                      </a:pPr>
                      <a:r>
                        <a:rPr lang="it-IT" sz="1200" dirty="0">
                          <a:solidFill>
                            <a:srgbClr val="000000"/>
                          </a:solidFill>
                          <a:latin typeface="Segoe UI Light"/>
                          <a:ea typeface="Times New Roman"/>
                          <a:cs typeface="Arial"/>
                        </a:rPr>
                        <a:t>(</a:t>
                      </a:r>
                      <a:r>
                        <a:rPr lang="it-IT" sz="1200" dirty="0" smtClean="0">
                          <a:solidFill>
                            <a:srgbClr val="000000"/>
                          </a:solidFill>
                          <a:latin typeface="Segoe UI Light"/>
                          <a:ea typeface="Times New Roman"/>
                          <a:cs typeface="Arial"/>
                        </a:rPr>
                        <a:t>19,947)</a:t>
                      </a:r>
                      <a:endParaRPr lang="it-IT" sz="1200" dirty="0">
                        <a:latin typeface="Calibri"/>
                        <a:ea typeface="Calibri"/>
                        <a:cs typeface="Times New Roman"/>
                      </a:endParaRPr>
                    </a:p>
                  </a:txBody>
                  <a:tcPr marL="44450" marR="44450" marT="0" marB="0" anchor="b"/>
                </a:tc>
                <a:tc>
                  <a:txBody>
                    <a:bodyPr/>
                    <a:lstStyle/>
                    <a:p>
                      <a:pPr algn="r">
                        <a:lnSpc>
                          <a:spcPct val="115000"/>
                        </a:lnSpc>
                        <a:spcAft>
                          <a:spcPts val="0"/>
                        </a:spcAft>
                      </a:pPr>
                      <a:r>
                        <a:rPr lang="it-IT" sz="1200" dirty="0">
                          <a:solidFill>
                            <a:srgbClr val="000000"/>
                          </a:solidFill>
                          <a:latin typeface="Segoe UI Light" pitchFamily="34" charset="0"/>
                          <a:ea typeface="Times New Roman"/>
                          <a:cs typeface="Segoe UI Light" pitchFamily="34" charset="0"/>
                        </a:rPr>
                        <a:t>(</a:t>
                      </a:r>
                      <a:r>
                        <a:rPr lang="it-IT" sz="1200" dirty="0" smtClean="0">
                          <a:solidFill>
                            <a:srgbClr val="000000"/>
                          </a:solidFill>
                          <a:latin typeface="Segoe UI Light" pitchFamily="34" charset="0"/>
                          <a:ea typeface="Times New Roman"/>
                          <a:cs typeface="Segoe UI Light" pitchFamily="34" charset="0"/>
                        </a:rPr>
                        <a:t>19,626)</a:t>
                      </a:r>
                      <a:endParaRPr lang="it-IT" sz="1200" dirty="0">
                        <a:latin typeface="Segoe UI Light" pitchFamily="34" charset="0"/>
                        <a:ea typeface="Calibri"/>
                        <a:cs typeface="Segoe UI Light" pitchFamily="34" charset="0"/>
                      </a:endParaRPr>
                    </a:p>
                  </a:txBody>
                  <a:tcPr marL="44450" marR="44450" marT="0" marB="0" anchor="b"/>
                </a:tc>
                <a:extLst>
                  <a:ext uri="{0D108BD9-81ED-4DB2-BD59-A6C34878D82A}">
                    <a16:rowId xmlns:a16="http://schemas.microsoft.com/office/drawing/2014/main" val="10006"/>
                  </a:ext>
                </a:extLst>
              </a:tr>
              <a:tr h="256878">
                <a:tc>
                  <a:txBody>
                    <a:bodyPr/>
                    <a:lstStyle/>
                    <a:p>
                      <a:pPr>
                        <a:lnSpc>
                          <a:spcPct val="115000"/>
                        </a:lnSpc>
                        <a:spcAft>
                          <a:spcPts val="0"/>
                        </a:spcAft>
                      </a:pPr>
                      <a:r>
                        <a:rPr lang="en-US" sz="1200" dirty="0">
                          <a:latin typeface="Segoe UI Light" pitchFamily="34" charset="0"/>
                          <a:cs typeface="Segoe UI Light" pitchFamily="34" charset="0"/>
                        </a:rPr>
                        <a:t>Net write-offs of financial activities</a:t>
                      </a:r>
                      <a:endParaRPr lang="it-IT" sz="1200" dirty="0">
                        <a:latin typeface="Segoe UI Light" pitchFamily="34" charset="0"/>
                        <a:ea typeface="Calibri"/>
                        <a:cs typeface="Segoe UI Light" pitchFamily="34" charset="0"/>
                      </a:endParaRPr>
                    </a:p>
                  </a:txBody>
                  <a:tcPr marL="44450" marR="44450" marT="0" marB="0" anchor="b"/>
                </a:tc>
                <a:tc>
                  <a:txBody>
                    <a:bodyPr/>
                    <a:lstStyle/>
                    <a:p>
                      <a:pPr algn="r">
                        <a:lnSpc>
                          <a:spcPct val="115000"/>
                        </a:lnSpc>
                        <a:spcAft>
                          <a:spcPts val="0"/>
                        </a:spcAft>
                      </a:pPr>
                      <a:r>
                        <a:rPr lang="it-IT" sz="1200" dirty="0">
                          <a:solidFill>
                            <a:srgbClr val="000000"/>
                          </a:solidFill>
                          <a:latin typeface="Segoe UI Light"/>
                          <a:ea typeface="Times New Roman"/>
                          <a:cs typeface="Arial"/>
                        </a:rPr>
                        <a:t>(</a:t>
                      </a:r>
                      <a:r>
                        <a:rPr lang="it-IT" sz="1200" dirty="0" smtClean="0">
                          <a:solidFill>
                            <a:srgbClr val="000000"/>
                          </a:solidFill>
                          <a:latin typeface="Segoe UI Light"/>
                          <a:ea typeface="Times New Roman"/>
                          <a:cs typeface="Arial"/>
                        </a:rPr>
                        <a:t>1,250)</a:t>
                      </a:r>
                      <a:endParaRPr lang="it-IT" sz="1200" dirty="0">
                        <a:latin typeface="Calibri"/>
                        <a:ea typeface="Calibri"/>
                        <a:cs typeface="Times New Roman"/>
                      </a:endParaRPr>
                    </a:p>
                  </a:txBody>
                  <a:tcPr marL="44450" marR="44450" marT="0" marB="0" anchor="b"/>
                </a:tc>
                <a:tc>
                  <a:txBody>
                    <a:bodyPr/>
                    <a:lstStyle/>
                    <a:p>
                      <a:pPr algn="r">
                        <a:lnSpc>
                          <a:spcPct val="115000"/>
                        </a:lnSpc>
                        <a:spcAft>
                          <a:spcPts val="0"/>
                        </a:spcAft>
                      </a:pPr>
                      <a:r>
                        <a:rPr lang="it-IT" sz="1200" dirty="0" smtClean="0">
                          <a:solidFill>
                            <a:srgbClr val="000000"/>
                          </a:solidFill>
                          <a:latin typeface="Segoe UI Light" pitchFamily="34" charset="0"/>
                          <a:ea typeface="Times New Roman"/>
                          <a:cs typeface="Segoe UI Light" pitchFamily="34" charset="0"/>
                        </a:rPr>
                        <a:t>(1,095)</a:t>
                      </a:r>
                      <a:endParaRPr lang="it-IT" sz="1200" dirty="0">
                        <a:latin typeface="Segoe UI Light" pitchFamily="34" charset="0"/>
                        <a:ea typeface="Calibri"/>
                        <a:cs typeface="Segoe UI Light" pitchFamily="34" charset="0"/>
                      </a:endParaRPr>
                    </a:p>
                  </a:txBody>
                  <a:tcPr marL="44450" marR="44450" marT="0" marB="0" anchor="b"/>
                </a:tc>
                <a:extLst>
                  <a:ext uri="{0D108BD9-81ED-4DB2-BD59-A6C34878D82A}">
                    <a16:rowId xmlns:a16="http://schemas.microsoft.com/office/drawing/2014/main" val="10007"/>
                  </a:ext>
                </a:extLst>
              </a:tr>
              <a:tr h="256878">
                <a:tc>
                  <a:txBody>
                    <a:bodyPr/>
                    <a:lstStyle/>
                    <a:p>
                      <a:pPr>
                        <a:lnSpc>
                          <a:spcPct val="115000"/>
                        </a:lnSpc>
                        <a:spcAft>
                          <a:spcPts val="0"/>
                        </a:spcAft>
                      </a:pPr>
                      <a:r>
                        <a:rPr lang="it-IT" sz="1200" dirty="0" err="1">
                          <a:latin typeface="Segoe UI Light" pitchFamily="34" charset="0"/>
                          <a:cs typeface="Segoe UI Light" pitchFamily="34" charset="0"/>
                        </a:rPr>
                        <a:t>Other</a:t>
                      </a:r>
                      <a:r>
                        <a:rPr lang="it-IT" sz="1200" dirty="0">
                          <a:latin typeface="Segoe UI Light" pitchFamily="34" charset="0"/>
                          <a:cs typeface="Segoe UI Light" pitchFamily="34" charset="0"/>
                        </a:rPr>
                        <a:t> </a:t>
                      </a:r>
                      <a:r>
                        <a:rPr lang="it-IT" sz="1200" dirty="0" err="1">
                          <a:latin typeface="Segoe UI Light" pitchFamily="34" charset="0"/>
                          <a:cs typeface="Segoe UI Light" pitchFamily="34" charset="0"/>
                        </a:rPr>
                        <a:t>income</a:t>
                      </a:r>
                      <a:r>
                        <a:rPr lang="it-IT" sz="1200" dirty="0">
                          <a:latin typeface="Segoe UI Light" pitchFamily="34" charset="0"/>
                          <a:cs typeface="Segoe UI Light" pitchFamily="34" charset="0"/>
                        </a:rPr>
                        <a:t> and </a:t>
                      </a:r>
                      <a:r>
                        <a:rPr lang="it-IT" sz="1200" dirty="0" err="1">
                          <a:latin typeface="Segoe UI Light" pitchFamily="34" charset="0"/>
                          <a:cs typeface="Segoe UI Light" pitchFamily="34" charset="0"/>
                        </a:rPr>
                        <a:t>revenues</a:t>
                      </a:r>
                      <a:endParaRPr lang="it-IT" sz="1200" dirty="0">
                        <a:latin typeface="Segoe UI Light" pitchFamily="34" charset="0"/>
                        <a:ea typeface="Calibri"/>
                        <a:cs typeface="Segoe UI Light" pitchFamily="34" charset="0"/>
                      </a:endParaRPr>
                    </a:p>
                  </a:txBody>
                  <a:tcPr marL="44450" marR="44450" marT="0" marB="0" anchor="b"/>
                </a:tc>
                <a:tc>
                  <a:txBody>
                    <a:bodyPr/>
                    <a:lstStyle/>
                    <a:p>
                      <a:pPr algn="r">
                        <a:lnSpc>
                          <a:spcPct val="115000"/>
                        </a:lnSpc>
                        <a:spcAft>
                          <a:spcPts val="0"/>
                        </a:spcAft>
                      </a:pPr>
                      <a:r>
                        <a:rPr lang="it-IT" sz="1200" dirty="0" smtClean="0">
                          <a:solidFill>
                            <a:srgbClr val="000000"/>
                          </a:solidFill>
                          <a:latin typeface="Segoe UI Light"/>
                          <a:ea typeface="Times New Roman"/>
                          <a:cs typeface="Arial"/>
                        </a:rPr>
                        <a:t>6,001 </a:t>
                      </a:r>
                      <a:endParaRPr lang="it-IT" sz="1200" dirty="0">
                        <a:latin typeface="Calibri"/>
                        <a:ea typeface="Calibri"/>
                        <a:cs typeface="Times New Roman"/>
                      </a:endParaRPr>
                    </a:p>
                  </a:txBody>
                  <a:tcPr marL="44450" marR="44450" marT="0" marB="0" anchor="b"/>
                </a:tc>
                <a:tc>
                  <a:txBody>
                    <a:bodyPr/>
                    <a:lstStyle/>
                    <a:p>
                      <a:pPr algn="r">
                        <a:lnSpc>
                          <a:spcPct val="115000"/>
                        </a:lnSpc>
                        <a:spcAft>
                          <a:spcPts val="0"/>
                        </a:spcAft>
                      </a:pPr>
                      <a:r>
                        <a:rPr lang="it-IT" sz="1200" dirty="0" smtClean="0">
                          <a:solidFill>
                            <a:srgbClr val="000000"/>
                          </a:solidFill>
                          <a:latin typeface="Segoe UI Light" pitchFamily="34" charset="0"/>
                          <a:ea typeface="Times New Roman"/>
                          <a:cs typeface="Segoe UI Light" pitchFamily="34" charset="0"/>
                        </a:rPr>
                        <a:t>6,341 </a:t>
                      </a:r>
                      <a:endParaRPr lang="it-IT" sz="1200" dirty="0">
                        <a:latin typeface="Segoe UI Light" pitchFamily="34" charset="0"/>
                        <a:ea typeface="Calibri"/>
                        <a:cs typeface="Segoe UI Light" pitchFamily="34" charset="0"/>
                      </a:endParaRPr>
                    </a:p>
                  </a:txBody>
                  <a:tcPr marL="44450" marR="44450" marT="0" marB="0" anchor="b"/>
                </a:tc>
                <a:extLst>
                  <a:ext uri="{0D108BD9-81ED-4DB2-BD59-A6C34878D82A}">
                    <a16:rowId xmlns:a16="http://schemas.microsoft.com/office/drawing/2014/main" val="10008"/>
                  </a:ext>
                </a:extLst>
              </a:tr>
              <a:tr h="256878">
                <a:tc>
                  <a:txBody>
                    <a:bodyPr/>
                    <a:lstStyle/>
                    <a:p>
                      <a:pPr>
                        <a:lnSpc>
                          <a:spcPct val="115000"/>
                        </a:lnSpc>
                        <a:spcAft>
                          <a:spcPts val="0"/>
                        </a:spcAft>
                      </a:pPr>
                      <a:r>
                        <a:rPr lang="it-IT" sz="1200" dirty="0" err="1" smtClean="0">
                          <a:latin typeface="Segoe UI Light" pitchFamily="34" charset="0"/>
                          <a:ea typeface="Calibri"/>
                          <a:cs typeface="Segoe UI Light" pitchFamily="34" charset="0"/>
                        </a:rPr>
                        <a:t>Profits</a:t>
                      </a:r>
                      <a:r>
                        <a:rPr lang="it-IT" sz="1200" baseline="0" dirty="0" smtClean="0">
                          <a:latin typeface="Segoe UI Light" pitchFamily="34" charset="0"/>
                          <a:ea typeface="Calibri"/>
                          <a:cs typeface="Segoe UI Light" pitchFamily="34" charset="0"/>
                        </a:rPr>
                        <a:t> </a:t>
                      </a:r>
                      <a:r>
                        <a:rPr lang="it-IT" sz="1200" baseline="0" dirty="0" err="1" smtClean="0">
                          <a:latin typeface="Segoe UI Light" pitchFamily="34" charset="0"/>
                          <a:ea typeface="Calibri"/>
                          <a:cs typeface="Segoe UI Light" pitchFamily="34" charset="0"/>
                        </a:rPr>
                        <a:t>arising</a:t>
                      </a:r>
                      <a:r>
                        <a:rPr lang="it-IT" sz="1200" baseline="0" dirty="0" smtClean="0">
                          <a:latin typeface="Segoe UI Light" pitchFamily="34" charset="0"/>
                          <a:ea typeface="Calibri"/>
                          <a:cs typeface="Segoe UI Light" pitchFamily="34" charset="0"/>
                        </a:rPr>
                        <a:t> </a:t>
                      </a:r>
                      <a:r>
                        <a:rPr lang="it-IT" sz="1200" baseline="0" dirty="0" err="1" smtClean="0">
                          <a:latin typeface="Segoe UI Light" pitchFamily="34" charset="0"/>
                          <a:ea typeface="Calibri"/>
                          <a:cs typeface="Segoe UI Light" pitchFamily="34" charset="0"/>
                        </a:rPr>
                        <a:t>from</a:t>
                      </a:r>
                      <a:r>
                        <a:rPr lang="it-IT" sz="1200" baseline="0" dirty="0" smtClean="0">
                          <a:latin typeface="Segoe UI Light" pitchFamily="34" charset="0"/>
                          <a:ea typeface="Calibri"/>
                          <a:cs typeface="Segoe UI Light" pitchFamily="34" charset="0"/>
                        </a:rPr>
                        <a:t> business </a:t>
                      </a:r>
                      <a:r>
                        <a:rPr lang="it-IT" sz="1200" baseline="0" dirty="0" err="1" smtClean="0">
                          <a:latin typeface="Segoe UI Light" pitchFamily="34" charset="0"/>
                          <a:ea typeface="Calibri"/>
                          <a:cs typeface="Segoe UI Light" pitchFamily="34" charset="0"/>
                        </a:rPr>
                        <a:t>combination</a:t>
                      </a:r>
                      <a:endParaRPr lang="it-IT" sz="1200" dirty="0">
                        <a:latin typeface="Segoe UI Light" pitchFamily="34" charset="0"/>
                        <a:ea typeface="Calibri"/>
                        <a:cs typeface="Segoe UI Light" pitchFamily="34" charset="0"/>
                      </a:endParaRPr>
                    </a:p>
                  </a:txBody>
                  <a:tcPr marL="44450" marR="44450" marT="0" marB="0" anchor="b"/>
                </a:tc>
                <a:tc>
                  <a:txBody>
                    <a:bodyPr/>
                    <a:lstStyle/>
                    <a:p>
                      <a:pPr algn="r">
                        <a:lnSpc>
                          <a:spcPct val="115000"/>
                        </a:lnSpc>
                        <a:spcAft>
                          <a:spcPts val="0"/>
                        </a:spcAft>
                      </a:pPr>
                      <a:r>
                        <a:rPr lang="it-IT" sz="1200" dirty="0" smtClean="0">
                          <a:latin typeface="Calibri"/>
                          <a:ea typeface="Calibri"/>
                          <a:cs typeface="Times New Roman"/>
                        </a:rPr>
                        <a:t>-</a:t>
                      </a:r>
                      <a:endParaRPr lang="it-IT" sz="1200" dirty="0">
                        <a:latin typeface="Calibri"/>
                        <a:ea typeface="Calibri"/>
                        <a:cs typeface="Times New Roman"/>
                      </a:endParaRPr>
                    </a:p>
                  </a:txBody>
                  <a:tcPr marL="44450" marR="44450" marT="0" marB="0" anchor="b"/>
                </a:tc>
                <a:tc>
                  <a:txBody>
                    <a:bodyPr/>
                    <a:lstStyle/>
                    <a:p>
                      <a:pPr algn="r">
                        <a:lnSpc>
                          <a:spcPct val="115000"/>
                        </a:lnSpc>
                        <a:spcAft>
                          <a:spcPts val="0"/>
                        </a:spcAft>
                      </a:pPr>
                      <a:r>
                        <a:rPr lang="it-IT" sz="1200" dirty="0" smtClean="0">
                          <a:solidFill>
                            <a:srgbClr val="000000"/>
                          </a:solidFill>
                          <a:latin typeface="Segoe UI Light" pitchFamily="34" charset="0"/>
                          <a:ea typeface="Times New Roman"/>
                          <a:cs typeface="Segoe UI Light" pitchFamily="34" charset="0"/>
                        </a:rPr>
                        <a:t>19,271 </a:t>
                      </a:r>
                      <a:endParaRPr lang="it-IT" sz="1200" dirty="0">
                        <a:latin typeface="Segoe UI Light" pitchFamily="34" charset="0"/>
                        <a:ea typeface="Calibri"/>
                        <a:cs typeface="Segoe UI Light" pitchFamily="34" charset="0"/>
                      </a:endParaRPr>
                    </a:p>
                  </a:txBody>
                  <a:tcPr marL="44450" marR="44450" marT="0" marB="0" anchor="b"/>
                </a:tc>
                <a:extLst>
                  <a:ext uri="{0D108BD9-81ED-4DB2-BD59-A6C34878D82A}">
                    <a16:rowId xmlns:a16="http://schemas.microsoft.com/office/drawing/2014/main" val="10009"/>
                  </a:ext>
                </a:extLst>
              </a:tr>
              <a:tr h="256878">
                <a:tc>
                  <a:txBody>
                    <a:bodyPr/>
                    <a:lstStyle/>
                    <a:p>
                      <a:pPr>
                        <a:lnSpc>
                          <a:spcPct val="115000"/>
                        </a:lnSpc>
                        <a:spcAft>
                          <a:spcPts val="0"/>
                        </a:spcAft>
                      </a:pPr>
                      <a:r>
                        <a:rPr lang="it-IT" sz="1200">
                          <a:latin typeface="Segoe UI Light" pitchFamily="34" charset="0"/>
                          <a:cs typeface="Segoe UI Light" pitchFamily="34" charset="0"/>
                        </a:rPr>
                        <a:t>Other operating costs</a:t>
                      </a:r>
                      <a:endParaRPr lang="it-IT" sz="1200">
                        <a:latin typeface="Segoe UI Light" pitchFamily="34" charset="0"/>
                        <a:ea typeface="Calibri"/>
                        <a:cs typeface="Segoe UI Light" pitchFamily="34" charset="0"/>
                      </a:endParaRPr>
                    </a:p>
                  </a:txBody>
                  <a:tcPr marL="44450" marR="44450" marT="0" marB="0" anchor="b"/>
                </a:tc>
                <a:tc>
                  <a:txBody>
                    <a:bodyPr/>
                    <a:lstStyle/>
                    <a:p>
                      <a:pPr algn="r">
                        <a:lnSpc>
                          <a:spcPct val="115000"/>
                        </a:lnSpc>
                        <a:spcAft>
                          <a:spcPts val="0"/>
                        </a:spcAft>
                      </a:pPr>
                      <a:r>
                        <a:rPr lang="it-IT" sz="1200" dirty="0" smtClean="0">
                          <a:solidFill>
                            <a:srgbClr val="000000"/>
                          </a:solidFill>
                          <a:latin typeface="Segoe UI Light"/>
                          <a:ea typeface="Times New Roman"/>
                          <a:cs typeface="Arial"/>
                        </a:rPr>
                        <a:t>(3,712)</a:t>
                      </a:r>
                      <a:endParaRPr lang="it-IT" sz="1200" dirty="0">
                        <a:latin typeface="Calibri"/>
                        <a:ea typeface="Calibri"/>
                        <a:cs typeface="Times New Roman"/>
                      </a:endParaRPr>
                    </a:p>
                  </a:txBody>
                  <a:tcPr marL="44450" marR="44450" marT="0" marB="0" anchor="b"/>
                </a:tc>
                <a:tc>
                  <a:txBody>
                    <a:bodyPr/>
                    <a:lstStyle/>
                    <a:p>
                      <a:pPr algn="r">
                        <a:lnSpc>
                          <a:spcPct val="115000"/>
                        </a:lnSpc>
                        <a:spcAft>
                          <a:spcPts val="0"/>
                        </a:spcAft>
                      </a:pPr>
                      <a:r>
                        <a:rPr lang="it-IT" sz="1200" dirty="0" smtClean="0">
                          <a:solidFill>
                            <a:srgbClr val="000000"/>
                          </a:solidFill>
                          <a:latin typeface="Segoe UI Light" pitchFamily="34" charset="0"/>
                          <a:ea typeface="Times New Roman"/>
                          <a:cs typeface="Segoe UI Light" pitchFamily="34" charset="0"/>
                        </a:rPr>
                        <a:t>(4,375)</a:t>
                      </a:r>
                      <a:endParaRPr lang="it-IT" sz="1200" dirty="0">
                        <a:latin typeface="Segoe UI Light" pitchFamily="34" charset="0"/>
                        <a:ea typeface="Calibri"/>
                        <a:cs typeface="Segoe UI Light" pitchFamily="34" charset="0"/>
                      </a:endParaRPr>
                    </a:p>
                  </a:txBody>
                  <a:tcPr marL="44450" marR="44450" marT="0" marB="0" anchor="b"/>
                </a:tc>
                <a:extLst>
                  <a:ext uri="{0D108BD9-81ED-4DB2-BD59-A6C34878D82A}">
                    <a16:rowId xmlns:a16="http://schemas.microsoft.com/office/drawing/2014/main" val="10010"/>
                  </a:ext>
                </a:extLst>
              </a:tr>
              <a:tr h="256878">
                <a:tc>
                  <a:txBody>
                    <a:bodyPr/>
                    <a:lstStyle/>
                    <a:p>
                      <a:pPr>
                        <a:lnSpc>
                          <a:spcPct val="115000"/>
                        </a:lnSpc>
                        <a:spcAft>
                          <a:spcPts val="0"/>
                        </a:spcAft>
                      </a:pPr>
                      <a:r>
                        <a:rPr lang="it-IT" sz="1200" dirty="0">
                          <a:latin typeface="Segoe UI Semibold" pitchFamily="34" charset="0"/>
                          <a:cs typeface="Segoe UI Semibold" pitchFamily="34" charset="0"/>
                        </a:rPr>
                        <a:t>EBIT</a:t>
                      </a:r>
                      <a:endParaRPr lang="it-IT" sz="1200" dirty="0">
                        <a:latin typeface="Segoe UI Semibold" pitchFamily="34" charset="0"/>
                        <a:ea typeface="Calibri"/>
                        <a:cs typeface="Segoe UI Semibold" pitchFamily="34" charset="0"/>
                      </a:endParaRPr>
                    </a:p>
                  </a:txBody>
                  <a:tcPr marL="44450" marR="44450" marT="0" marB="0" anchor="b">
                    <a:solidFill>
                      <a:schemeClr val="bg2"/>
                    </a:solidFill>
                  </a:tcPr>
                </a:tc>
                <a:tc>
                  <a:txBody>
                    <a:bodyPr/>
                    <a:lstStyle/>
                    <a:p>
                      <a:pPr algn="r">
                        <a:lnSpc>
                          <a:spcPct val="115000"/>
                        </a:lnSpc>
                        <a:spcAft>
                          <a:spcPts val="0"/>
                        </a:spcAft>
                      </a:pPr>
                      <a:r>
                        <a:rPr lang="it-IT" sz="1200" b="1" dirty="0" smtClean="0">
                          <a:solidFill>
                            <a:srgbClr val="000000"/>
                          </a:solidFill>
                          <a:latin typeface="Segoe UI Semibold" pitchFamily="34" charset="0"/>
                          <a:ea typeface="Times New Roman"/>
                          <a:cs typeface="Segoe UI Semibold" pitchFamily="34" charset="0"/>
                        </a:rPr>
                        <a:t>5,557 </a:t>
                      </a:r>
                      <a:endParaRPr lang="it-IT" sz="1200" dirty="0">
                        <a:latin typeface="Segoe UI Semibold" pitchFamily="34" charset="0"/>
                        <a:ea typeface="Calibri"/>
                        <a:cs typeface="Segoe UI Semibold" pitchFamily="34" charset="0"/>
                      </a:endParaRPr>
                    </a:p>
                  </a:txBody>
                  <a:tcPr marL="44450" marR="44450" marT="0" marB="0" anchor="b">
                    <a:solidFill>
                      <a:schemeClr val="bg2"/>
                    </a:solidFill>
                  </a:tcPr>
                </a:tc>
                <a:tc>
                  <a:txBody>
                    <a:bodyPr/>
                    <a:lstStyle/>
                    <a:p>
                      <a:pPr algn="r">
                        <a:lnSpc>
                          <a:spcPct val="115000"/>
                        </a:lnSpc>
                        <a:spcAft>
                          <a:spcPts val="0"/>
                        </a:spcAft>
                      </a:pPr>
                      <a:r>
                        <a:rPr lang="it-IT" sz="1200" b="1" dirty="0" smtClean="0">
                          <a:solidFill>
                            <a:srgbClr val="000000"/>
                          </a:solidFill>
                          <a:latin typeface="Segoe UI Semibold" pitchFamily="34" charset="0"/>
                          <a:ea typeface="Times New Roman"/>
                          <a:cs typeface="Segoe UI Semibold" pitchFamily="34" charset="0"/>
                        </a:rPr>
                        <a:t>37,946 </a:t>
                      </a:r>
                      <a:endParaRPr lang="it-IT" sz="1200" dirty="0">
                        <a:latin typeface="Segoe UI Semibold" pitchFamily="34" charset="0"/>
                        <a:ea typeface="Calibri"/>
                        <a:cs typeface="Segoe UI Semibold" pitchFamily="34" charset="0"/>
                      </a:endParaRPr>
                    </a:p>
                  </a:txBody>
                  <a:tcPr marL="44450" marR="44450" marT="0" marB="0" anchor="b">
                    <a:solidFill>
                      <a:schemeClr val="bg2"/>
                    </a:solidFill>
                  </a:tcPr>
                </a:tc>
                <a:extLst>
                  <a:ext uri="{0D108BD9-81ED-4DB2-BD59-A6C34878D82A}">
                    <a16:rowId xmlns:a16="http://schemas.microsoft.com/office/drawing/2014/main" val="10011"/>
                  </a:ext>
                </a:extLst>
              </a:tr>
              <a:tr h="256878">
                <a:tc>
                  <a:txBody>
                    <a:bodyPr/>
                    <a:lstStyle/>
                    <a:p>
                      <a:pPr>
                        <a:lnSpc>
                          <a:spcPct val="115000"/>
                        </a:lnSpc>
                        <a:spcAft>
                          <a:spcPts val="0"/>
                        </a:spcAft>
                      </a:pPr>
                      <a:r>
                        <a:rPr lang="it-IT" sz="1200" dirty="0">
                          <a:latin typeface="Segoe UI Light" pitchFamily="34" charset="0"/>
                          <a:cs typeface="Segoe UI Light" pitchFamily="34" charset="0"/>
                        </a:rPr>
                        <a:t>Financial </a:t>
                      </a:r>
                      <a:r>
                        <a:rPr lang="it-IT" sz="1200" dirty="0" err="1">
                          <a:latin typeface="Segoe UI Light" pitchFamily="34" charset="0"/>
                          <a:cs typeface="Segoe UI Light" pitchFamily="34" charset="0"/>
                        </a:rPr>
                        <a:t>income</a:t>
                      </a:r>
                      <a:endParaRPr lang="it-IT" sz="1200" dirty="0">
                        <a:latin typeface="Segoe UI Light" pitchFamily="34" charset="0"/>
                        <a:ea typeface="Calibri"/>
                        <a:cs typeface="Segoe UI Light" pitchFamily="34" charset="0"/>
                      </a:endParaRPr>
                    </a:p>
                  </a:txBody>
                  <a:tcPr marL="44450" marR="44450" marT="0" marB="0" anchor="b"/>
                </a:tc>
                <a:tc>
                  <a:txBody>
                    <a:bodyPr/>
                    <a:lstStyle/>
                    <a:p>
                      <a:pPr algn="r">
                        <a:lnSpc>
                          <a:spcPct val="115000"/>
                        </a:lnSpc>
                        <a:spcAft>
                          <a:spcPts val="0"/>
                        </a:spcAft>
                      </a:pPr>
                      <a:r>
                        <a:rPr lang="it-IT" sz="1200" dirty="0" smtClean="0">
                          <a:solidFill>
                            <a:srgbClr val="000000"/>
                          </a:solidFill>
                          <a:latin typeface="Segoe UI Light"/>
                          <a:ea typeface="Times New Roman"/>
                          <a:cs typeface="Arial"/>
                        </a:rPr>
                        <a:t>579 </a:t>
                      </a:r>
                      <a:endParaRPr lang="it-IT" sz="1200" dirty="0">
                        <a:latin typeface="Calibri"/>
                        <a:ea typeface="Calibri"/>
                        <a:cs typeface="Times New Roman"/>
                      </a:endParaRPr>
                    </a:p>
                  </a:txBody>
                  <a:tcPr marL="44450" marR="44450" marT="0" marB="0" anchor="b"/>
                </a:tc>
                <a:tc>
                  <a:txBody>
                    <a:bodyPr/>
                    <a:lstStyle/>
                    <a:p>
                      <a:pPr algn="r">
                        <a:lnSpc>
                          <a:spcPct val="115000"/>
                        </a:lnSpc>
                        <a:spcAft>
                          <a:spcPts val="0"/>
                        </a:spcAft>
                      </a:pPr>
                      <a:r>
                        <a:rPr lang="it-IT" sz="1200" dirty="0" smtClean="0">
                          <a:solidFill>
                            <a:srgbClr val="000000"/>
                          </a:solidFill>
                          <a:latin typeface="Segoe UI Light" pitchFamily="34" charset="0"/>
                          <a:ea typeface="Times New Roman"/>
                          <a:cs typeface="Segoe UI Light" pitchFamily="34" charset="0"/>
                        </a:rPr>
                        <a:t>497</a:t>
                      </a:r>
                      <a:endParaRPr lang="it-IT" sz="1200" dirty="0">
                        <a:latin typeface="Segoe UI Light" pitchFamily="34" charset="0"/>
                        <a:ea typeface="Calibri"/>
                        <a:cs typeface="Segoe UI Light" pitchFamily="34" charset="0"/>
                      </a:endParaRPr>
                    </a:p>
                  </a:txBody>
                  <a:tcPr marL="44450" marR="44450" marT="0" marB="0" anchor="b"/>
                </a:tc>
                <a:extLst>
                  <a:ext uri="{0D108BD9-81ED-4DB2-BD59-A6C34878D82A}">
                    <a16:rowId xmlns:a16="http://schemas.microsoft.com/office/drawing/2014/main" val="10012"/>
                  </a:ext>
                </a:extLst>
              </a:tr>
              <a:tr h="256878">
                <a:tc>
                  <a:txBody>
                    <a:bodyPr/>
                    <a:lstStyle/>
                    <a:p>
                      <a:pPr>
                        <a:lnSpc>
                          <a:spcPct val="115000"/>
                        </a:lnSpc>
                        <a:spcAft>
                          <a:spcPts val="0"/>
                        </a:spcAft>
                      </a:pPr>
                      <a:r>
                        <a:rPr lang="it-IT" sz="1200" dirty="0">
                          <a:latin typeface="Segoe UI Light" pitchFamily="34" charset="0"/>
                          <a:cs typeface="Segoe UI Light" pitchFamily="34" charset="0"/>
                        </a:rPr>
                        <a:t>Financial </a:t>
                      </a:r>
                      <a:r>
                        <a:rPr lang="it-IT" sz="1200" dirty="0" err="1">
                          <a:latin typeface="Segoe UI Light" pitchFamily="34" charset="0"/>
                          <a:cs typeface="Segoe UI Light" pitchFamily="34" charset="0"/>
                        </a:rPr>
                        <a:t>expenses</a:t>
                      </a:r>
                      <a:endParaRPr lang="it-IT" sz="1200" dirty="0">
                        <a:latin typeface="Segoe UI Light" pitchFamily="34" charset="0"/>
                        <a:ea typeface="Calibri"/>
                        <a:cs typeface="Segoe UI Light" pitchFamily="34" charset="0"/>
                      </a:endParaRPr>
                    </a:p>
                  </a:txBody>
                  <a:tcPr marL="44450" marR="44450" marT="0" marB="0" anchor="b"/>
                </a:tc>
                <a:tc>
                  <a:txBody>
                    <a:bodyPr/>
                    <a:lstStyle/>
                    <a:p>
                      <a:pPr algn="r">
                        <a:lnSpc>
                          <a:spcPct val="115000"/>
                        </a:lnSpc>
                        <a:spcAft>
                          <a:spcPts val="0"/>
                        </a:spcAft>
                      </a:pPr>
                      <a:r>
                        <a:rPr lang="it-IT" sz="1200" kern="1200" dirty="0" smtClean="0">
                          <a:solidFill>
                            <a:schemeClr val="tx1"/>
                          </a:solidFill>
                          <a:latin typeface="Segoe UI Light" pitchFamily="34" charset="0"/>
                          <a:ea typeface="+mn-ea"/>
                          <a:cs typeface="Segoe UI Light" pitchFamily="34" charset="0"/>
                        </a:rPr>
                        <a:t>(2,596)</a:t>
                      </a:r>
                      <a:endParaRPr lang="it-IT" sz="1200" dirty="0">
                        <a:latin typeface="Segoe UI Light" pitchFamily="34" charset="0"/>
                        <a:ea typeface="Calibri"/>
                        <a:cs typeface="Segoe UI Light" pitchFamily="34" charset="0"/>
                      </a:endParaRPr>
                    </a:p>
                  </a:txBody>
                  <a:tcPr marL="44450" marR="44450" marT="0" marB="0" anchor="b"/>
                </a:tc>
                <a:tc>
                  <a:txBody>
                    <a:bodyPr/>
                    <a:lstStyle/>
                    <a:p>
                      <a:pPr algn="r">
                        <a:lnSpc>
                          <a:spcPct val="115000"/>
                        </a:lnSpc>
                        <a:spcAft>
                          <a:spcPts val="0"/>
                        </a:spcAft>
                      </a:pPr>
                      <a:r>
                        <a:rPr lang="it-IT" sz="1200" kern="1200" dirty="0" smtClean="0">
                          <a:solidFill>
                            <a:schemeClr val="tx1"/>
                          </a:solidFill>
                          <a:latin typeface="Segoe UI Light" pitchFamily="34" charset="0"/>
                          <a:ea typeface="+mn-ea"/>
                          <a:cs typeface="Segoe UI Light" pitchFamily="34" charset="0"/>
                        </a:rPr>
                        <a:t>(2,993)</a:t>
                      </a:r>
                      <a:endParaRPr lang="it-IT" sz="1200" dirty="0">
                        <a:latin typeface="Segoe UI Light" pitchFamily="34" charset="0"/>
                        <a:ea typeface="Calibri"/>
                        <a:cs typeface="Segoe UI Light" pitchFamily="34" charset="0"/>
                      </a:endParaRPr>
                    </a:p>
                  </a:txBody>
                  <a:tcPr marL="44450" marR="44450" marT="0" marB="0" anchor="b"/>
                </a:tc>
                <a:extLst>
                  <a:ext uri="{0D108BD9-81ED-4DB2-BD59-A6C34878D82A}">
                    <a16:rowId xmlns:a16="http://schemas.microsoft.com/office/drawing/2014/main" val="10013"/>
                  </a:ext>
                </a:extLst>
              </a:tr>
              <a:tr h="256878">
                <a:tc>
                  <a:txBody>
                    <a:bodyPr/>
                    <a:lstStyle/>
                    <a:p>
                      <a:pPr>
                        <a:lnSpc>
                          <a:spcPct val="115000"/>
                        </a:lnSpc>
                        <a:spcAft>
                          <a:spcPts val="0"/>
                        </a:spcAft>
                      </a:pPr>
                      <a:r>
                        <a:rPr lang="it-IT" sz="1200" dirty="0">
                          <a:latin typeface="Segoe UI Semibold" pitchFamily="34" charset="0"/>
                          <a:cs typeface="Segoe UI Semibold" pitchFamily="34" charset="0"/>
                        </a:rPr>
                        <a:t>EBT</a:t>
                      </a:r>
                      <a:endParaRPr lang="it-IT" sz="1200" dirty="0">
                        <a:latin typeface="Segoe UI Semibold" pitchFamily="34" charset="0"/>
                        <a:ea typeface="Calibri"/>
                        <a:cs typeface="Segoe UI Semibold" pitchFamily="34" charset="0"/>
                      </a:endParaRPr>
                    </a:p>
                  </a:txBody>
                  <a:tcPr marL="44450" marR="44450" marT="0" marB="0" anchor="b">
                    <a:solidFill>
                      <a:schemeClr val="bg2"/>
                    </a:solidFill>
                  </a:tcPr>
                </a:tc>
                <a:tc>
                  <a:txBody>
                    <a:bodyPr/>
                    <a:lstStyle/>
                    <a:p>
                      <a:pPr algn="r">
                        <a:lnSpc>
                          <a:spcPct val="115000"/>
                        </a:lnSpc>
                        <a:spcAft>
                          <a:spcPts val="0"/>
                        </a:spcAft>
                      </a:pPr>
                      <a:r>
                        <a:rPr lang="it-IT" sz="1200" b="1" kern="1200" dirty="0" smtClean="0">
                          <a:solidFill>
                            <a:schemeClr val="tx1"/>
                          </a:solidFill>
                          <a:latin typeface="Segoe UI Semibold" pitchFamily="34" charset="0"/>
                          <a:ea typeface="+mn-ea"/>
                          <a:cs typeface="Segoe UI Semibold" pitchFamily="34" charset="0"/>
                        </a:rPr>
                        <a:t>3,539</a:t>
                      </a:r>
                      <a:endParaRPr lang="it-IT" sz="1200" dirty="0">
                        <a:latin typeface="Segoe UI Semibold" pitchFamily="34" charset="0"/>
                        <a:ea typeface="Calibri"/>
                        <a:cs typeface="Segoe UI Semibold" pitchFamily="34" charset="0"/>
                      </a:endParaRPr>
                    </a:p>
                  </a:txBody>
                  <a:tcPr marL="44450" marR="44450" marT="0" marB="0" anchor="b">
                    <a:solidFill>
                      <a:schemeClr val="bg2"/>
                    </a:solidFill>
                  </a:tcPr>
                </a:tc>
                <a:tc>
                  <a:txBody>
                    <a:bodyPr/>
                    <a:lstStyle/>
                    <a:p>
                      <a:pPr algn="r">
                        <a:lnSpc>
                          <a:spcPct val="115000"/>
                        </a:lnSpc>
                        <a:spcAft>
                          <a:spcPts val="0"/>
                        </a:spcAft>
                      </a:pPr>
                      <a:r>
                        <a:rPr lang="it-IT" sz="1200" b="1" dirty="0" smtClean="0">
                          <a:solidFill>
                            <a:srgbClr val="000000"/>
                          </a:solidFill>
                          <a:latin typeface="Segoe UI Semibold" pitchFamily="34" charset="0"/>
                          <a:ea typeface="Times New Roman"/>
                          <a:cs typeface="Segoe UI Semibold" pitchFamily="34" charset="0"/>
                        </a:rPr>
                        <a:t>35,450 </a:t>
                      </a:r>
                      <a:endParaRPr lang="it-IT" sz="1200" dirty="0">
                        <a:latin typeface="Segoe UI Semibold" pitchFamily="34" charset="0"/>
                        <a:ea typeface="Calibri"/>
                        <a:cs typeface="Segoe UI Semibold" pitchFamily="34" charset="0"/>
                      </a:endParaRPr>
                    </a:p>
                  </a:txBody>
                  <a:tcPr marL="44450" marR="44450" marT="0" marB="0" anchor="b">
                    <a:solidFill>
                      <a:schemeClr val="bg2"/>
                    </a:solidFill>
                  </a:tcPr>
                </a:tc>
                <a:extLst>
                  <a:ext uri="{0D108BD9-81ED-4DB2-BD59-A6C34878D82A}">
                    <a16:rowId xmlns:a16="http://schemas.microsoft.com/office/drawing/2014/main" val="10014"/>
                  </a:ext>
                </a:extLst>
              </a:tr>
              <a:tr h="256878">
                <a:tc>
                  <a:txBody>
                    <a:bodyPr/>
                    <a:lstStyle/>
                    <a:p>
                      <a:pPr>
                        <a:lnSpc>
                          <a:spcPct val="115000"/>
                        </a:lnSpc>
                        <a:spcAft>
                          <a:spcPts val="0"/>
                        </a:spcAft>
                      </a:pPr>
                      <a:r>
                        <a:rPr lang="it-IT" sz="1200" dirty="0" err="1">
                          <a:latin typeface="Segoe UI Light" pitchFamily="34" charset="0"/>
                          <a:cs typeface="Segoe UI Light" pitchFamily="34" charset="0"/>
                        </a:rPr>
                        <a:t>Taxes</a:t>
                      </a:r>
                      <a:endParaRPr lang="it-IT" sz="1200" dirty="0">
                        <a:latin typeface="Segoe UI Light" pitchFamily="34" charset="0"/>
                        <a:ea typeface="Calibri"/>
                        <a:cs typeface="Segoe UI Light" pitchFamily="34" charset="0"/>
                      </a:endParaRPr>
                    </a:p>
                  </a:txBody>
                  <a:tcPr marL="44450" marR="44450" marT="0" marB="0" anchor="b"/>
                </a:tc>
                <a:tc>
                  <a:txBody>
                    <a:bodyPr/>
                    <a:lstStyle/>
                    <a:p>
                      <a:pPr algn="r">
                        <a:lnSpc>
                          <a:spcPct val="115000"/>
                        </a:lnSpc>
                        <a:spcAft>
                          <a:spcPts val="0"/>
                        </a:spcAft>
                      </a:pPr>
                      <a:r>
                        <a:rPr lang="it-IT" sz="1200" kern="1200" dirty="0" smtClean="0">
                          <a:solidFill>
                            <a:schemeClr val="tx1"/>
                          </a:solidFill>
                          <a:latin typeface="Segoe UI Light" pitchFamily="34" charset="0"/>
                          <a:ea typeface="+mn-ea"/>
                          <a:cs typeface="Segoe UI Light" pitchFamily="34" charset="0"/>
                        </a:rPr>
                        <a:t>(1,390)</a:t>
                      </a:r>
                      <a:endParaRPr lang="it-IT" sz="1200" dirty="0">
                        <a:latin typeface="Segoe UI Light" pitchFamily="34" charset="0"/>
                        <a:ea typeface="Calibri"/>
                        <a:cs typeface="Segoe UI Light" pitchFamily="34" charset="0"/>
                      </a:endParaRPr>
                    </a:p>
                  </a:txBody>
                  <a:tcPr marL="44450" marR="44450" marT="0" marB="0" anchor="b"/>
                </a:tc>
                <a:tc>
                  <a:txBody>
                    <a:bodyPr/>
                    <a:lstStyle/>
                    <a:p>
                      <a:pPr algn="r">
                        <a:lnSpc>
                          <a:spcPct val="115000"/>
                        </a:lnSpc>
                        <a:spcAft>
                          <a:spcPts val="0"/>
                        </a:spcAft>
                      </a:pPr>
                      <a:r>
                        <a:rPr lang="it-IT" sz="1200" dirty="0" smtClean="0">
                          <a:solidFill>
                            <a:srgbClr val="000000"/>
                          </a:solidFill>
                          <a:latin typeface="Segoe UI Light" pitchFamily="34" charset="0"/>
                          <a:ea typeface="Times New Roman"/>
                          <a:cs typeface="Segoe UI Light" pitchFamily="34" charset="0"/>
                        </a:rPr>
                        <a:t>(4,921)</a:t>
                      </a:r>
                      <a:endParaRPr lang="it-IT" sz="1200" dirty="0">
                        <a:latin typeface="Segoe UI Light" pitchFamily="34" charset="0"/>
                        <a:ea typeface="Calibri"/>
                        <a:cs typeface="Segoe UI Light" pitchFamily="34" charset="0"/>
                      </a:endParaRPr>
                    </a:p>
                  </a:txBody>
                  <a:tcPr marL="44450" marR="44450" marT="0" marB="0" anchor="b"/>
                </a:tc>
                <a:extLst>
                  <a:ext uri="{0D108BD9-81ED-4DB2-BD59-A6C34878D82A}">
                    <a16:rowId xmlns:a16="http://schemas.microsoft.com/office/drawing/2014/main" val="10015"/>
                  </a:ext>
                </a:extLst>
              </a:tr>
              <a:tr h="256878">
                <a:tc>
                  <a:txBody>
                    <a:bodyPr/>
                    <a:lstStyle/>
                    <a:p>
                      <a:pPr>
                        <a:lnSpc>
                          <a:spcPct val="115000"/>
                        </a:lnSpc>
                        <a:spcAft>
                          <a:spcPts val="0"/>
                        </a:spcAft>
                      </a:pPr>
                      <a:r>
                        <a:rPr lang="it-IT" sz="1200" dirty="0">
                          <a:latin typeface="Segoe UI Semibold" pitchFamily="34" charset="0"/>
                          <a:cs typeface="Segoe UI Semibold" pitchFamily="34" charset="0"/>
                        </a:rPr>
                        <a:t>Net </a:t>
                      </a:r>
                      <a:r>
                        <a:rPr lang="it-IT" sz="1200" dirty="0" err="1">
                          <a:latin typeface="Segoe UI Semibold" pitchFamily="34" charset="0"/>
                          <a:cs typeface="Segoe UI Semibold" pitchFamily="34" charset="0"/>
                        </a:rPr>
                        <a:t>Income</a:t>
                      </a:r>
                      <a:endParaRPr lang="it-IT" sz="1200" dirty="0">
                        <a:latin typeface="Segoe UI Semibold" pitchFamily="34" charset="0"/>
                        <a:ea typeface="Calibri"/>
                        <a:cs typeface="Segoe UI Semibold" pitchFamily="34" charset="0"/>
                      </a:endParaRPr>
                    </a:p>
                  </a:txBody>
                  <a:tcPr marL="44450" marR="44450" marT="0" marB="0" anchor="b">
                    <a:solidFill>
                      <a:schemeClr val="bg2"/>
                    </a:solidFill>
                  </a:tcPr>
                </a:tc>
                <a:tc>
                  <a:txBody>
                    <a:bodyPr/>
                    <a:lstStyle/>
                    <a:p>
                      <a:pPr algn="r">
                        <a:lnSpc>
                          <a:spcPct val="115000"/>
                        </a:lnSpc>
                        <a:spcAft>
                          <a:spcPts val="0"/>
                        </a:spcAft>
                      </a:pPr>
                      <a:r>
                        <a:rPr lang="it-IT" sz="1200" dirty="0" smtClean="0">
                          <a:latin typeface="Segoe UI Semibold" pitchFamily="34" charset="0"/>
                          <a:ea typeface="Calibri"/>
                          <a:cs typeface="Segoe UI Semibold" pitchFamily="34" charset="0"/>
                        </a:rPr>
                        <a:t>2,149</a:t>
                      </a:r>
                      <a:endParaRPr lang="it-IT" sz="1200" dirty="0">
                        <a:latin typeface="Segoe UI Semibold" pitchFamily="34" charset="0"/>
                        <a:ea typeface="Calibri"/>
                        <a:cs typeface="Segoe UI Semibold" pitchFamily="34" charset="0"/>
                      </a:endParaRPr>
                    </a:p>
                  </a:txBody>
                  <a:tcPr marL="44450" marR="44450" marT="0" marB="0" anchor="b">
                    <a:solidFill>
                      <a:schemeClr val="bg2"/>
                    </a:solidFill>
                  </a:tcPr>
                </a:tc>
                <a:tc>
                  <a:txBody>
                    <a:bodyPr/>
                    <a:lstStyle/>
                    <a:p>
                      <a:pPr algn="r">
                        <a:lnSpc>
                          <a:spcPct val="115000"/>
                        </a:lnSpc>
                        <a:spcAft>
                          <a:spcPts val="0"/>
                        </a:spcAft>
                      </a:pPr>
                      <a:r>
                        <a:rPr lang="it-IT" sz="1200" b="1" dirty="0" smtClean="0">
                          <a:solidFill>
                            <a:srgbClr val="000000"/>
                          </a:solidFill>
                          <a:latin typeface="Segoe UI Semibold" pitchFamily="34" charset="0"/>
                          <a:ea typeface="Times New Roman"/>
                          <a:cs typeface="Segoe UI Semibold" pitchFamily="34" charset="0"/>
                        </a:rPr>
                        <a:t>30,529 </a:t>
                      </a:r>
                      <a:endParaRPr lang="it-IT" sz="1200" dirty="0">
                        <a:latin typeface="Segoe UI Semibold" pitchFamily="34" charset="0"/>
                        <a:ea typeface="Calibri"/>
                        <a:cs typeface="Segoe UI Semibold" pitchFamily="34" charset="0"/>
                      </a:endParaRPr>
                    </a:p>
                  </a:txBody>
                  <a:tcPr marL="44450" marR="44450" marT="0" marB="0" anchor="b">
                    <a:solidFill>
                      <a:schemeClr val="bg2"/>
                    </a:solidFill>
                  </a:tcPr>
                </a:tc>
                <a:extLst>
                  <a:ext uri="{0D108BD9-81ED-4DB2-BD59-A6C34878D82A}">
                    <a16:rowId xmlns:a16="http://schemas.microsoft.com/office/drawing/2014/main" val="10016"/>
                  </a:ext>
                </a:extLst>
              </a:tr>
              <a:tr h="256878">
                <a:tc>
                  <a:txBody>
                    <a:bodyPr/>
                    <a:lstStyle/>
                    <a:p>
                      <a:pPr>
                        <a:lnSpc>
                          <a:spcPct val="115000"/>
                        </a:lnSpc>
                        <a:spcAft>
                          <a:spcPts val="0"/>
                        </a:spcAft>
                      </a:pPr>
                      <a:r>
                        <a:rPr lang="it-IT" sz="1200" dirty="0" err="1" smtClean="0">
                          <a:latin typeface="Segoe UI Light" pitchFamily="34" charset="0"/>
                          <a:ea typeface="Calibri"/>
                          <a:cs typeface="Segoe UI Light" pitchFamily="34" charset="0"/>
                        </a:rPr>
                        <a:t>Less</a:t>
                      </a:r>
                      <a:r>
                        <a:rPr lang="it-IT" sz="1200" dirty="0" smtClean="0">
                          <a:latin typeface="Segoe UI Light" pitchFamily="34" charset="0"/>
                          <a:ea typeface="Calibri"/>
                          <a:cs typeface="Segoe UI Light" pitchFamily="34" charset="0"/>
                        </a:rPr>
                        <a:t> Net </a:t>
                      </a:r>
                      <a:r>
                        <a:rPr lang="it-IT" sz="1200" dirty="0" err="1" smtClean="0">
                          <a:latin typeface="Segoe UI Light" pitchFamily="34" charset="0"/>
                          <a:ea typeface="Calibri"/>
                          <a:cs typeface="Segoe UI Light" pitchFamily="34" charset="0"/>
                        </a:rPr>
                        <a:t>Income</a:t>
                      </a:r>
                      <a:r>
                        <a:rPr lang="it-IT" sz="1200" baseline="0" dirty="0" smtClean="0">
                          <a:latin typeface="Segoe UI Light" pitchFamily="34" charset="0"/>
                          <a:ea typeface="Calibri"/>
                          <a:cs typeface="Segoe UI Light" pitchFamily="34" charset="0"/>
                        </a:rPr>
                        <a:t> </a:t>
                      </a:r>
                      <a:r>
                        <a:rPr lang="it-IT" sz="1200" baseline="0" dirty="0" err="1" smtClean="0">
                          <a:latin typeface="Segoe UI Light" pitchFamily="34" charset="0"/>
                          <a:ea typeface="Calibri"/>
                          <a:cs typeface="Segoe UI Light" pitchFamily="34" charset="0"/>
                        </a:rPr>
                        <a:t>attributable</a:t>
                      </a:r>
                      <a:r>
                        <a:rPr lang="it-IT" sz="1200" baseline="0" dirty="0" smtClean="0">
                          <a:latin typeface="Segoe UI Light" pitchFamily="34" charset="0"/>
                          <a:ea typeface="Calibri"/>
                          <a:cs typeface="Segoe UI Light" pitchFamily="34" charset="0"/>
                        </a:rPr>
                        <a:t> </a:t>
                      </a:r>
                      <a:r>
                        <a:rPr lang="it-IT" sz="1200" baseline="0" dirty="0" err="1" smtClean="0">
                          <a:latin typeface="Segoe UI Light" pitchFamily="34" charset="0"/>
                          <a:ea typeface="Calibri"/>
                          <a:cs typeface="Segoe UI Light" pitchFamily="34" charset="0"/>
                        </a:rPr>
                        <a:t>to</a:t>
                      </a:r>
                      <a:r>
                        <a:rPr lang="it-IT" sz="1200" baseline="0" dirty="0" smtClean="0">
                          <a:latin typeface="Segoe UI Light" pitchFamily="34" charset="0"/>
                          <a:ea typeface="Calibri"/>
                          <a:cs typeface="Segoe UI Light" pitchFamily="34" charset="0"/>
                        </a:rPr>
                        <a:t> </a:t>
                      </a:r>
                      <a:r>
                        <a:rPr lang="it-IT" sz="1200" baseline="0" dirty="0" err="1" smtClean="0">
                          <a:latin typeface="Segoe UI Light" pitchFamily="34" charset="0"/>
                          <a:ea typeface="Calibri"/>
                          <a:cs typeface="Segoe UI Light" pitchFamily="34" charset="0"/>
                        </a:rPr>
                        <a:t>non-controlling</a:t>
                      </a:r>
                      <a:r>
                        <a:rPr lang="it-IT" sz="1200" baseline="0" dirty="0" smtClean="0">
                          <a:latin typeface="Segoe UI Light" pitchFamily="34" charset="0"/>
                          <a:ea typeface="Calibri"/>
                          <a:cs typeface="Segoe UI Light" pitchFamily="34" charset="0"/>
                        </a:rPr>
                        <a:t> interest</a:t>
                      </a:r>
                      <a:endParaRPr lang="it-IT" sz="1200" dirty="0">
                        <a:latin typeface="Segoe UI Light" pitchFamily="34" charset="0"/>
                        <a:ea typeface="Calibri"/>
                        <a:cs typeface="Segoe UI Light" pitchFamily="34" charset="0"/>
                      </a:endParaRPr>
                    </a:p>
                  </a:txBody>
                  <a:tcPr marL="44450" marR="44450" marT="0" marB="0" anchor="b">
                    <a:noFill/>
                  </a:tcPr>
                </a:tc>
                <a:tc>
                  <a:txBody>
                    <a:bodyPr/>
                    <a:lstStyle/>
                    <a:p>
                      <a:pPr algn="r">
                        <a:lnSpc>
                          <a:spcPct val="115000"/>
                        </a:lnSpc>
                        <a:spcAft>
                          <a:spcPts val="0"/>
                        </a:spcAft>
                      </a:pPr>
                      <a:r>
                        <a:rPr lang="it-IT" sz="1200" dirty="0" smtClean="0">
                          <a:latin typeface="Segoe UI Light" pitchFamily="34" charset="0"/>
                          <a:ea typeface="Calibri"/>
                          <a:cs typeface="Segoe UI Light" pitchFamily="34" charset="0"/>
                        </a:rPr>
                        <a:t>(1,714)</a:t>
                      </a:r>
                      <a:endParaRPr lang="it-IT" sz="1200" dirty="0">
                        <a:latin typeface="Segoe UI Light" pitchFamily="34" charset="0"/>
                        <a:ea typeface="Calibri"/>
                        <a:cs typeface="Segoe UI Light" pitchFamily="34" charset="0"/>
                      </a:endParaRPr>
                    </a:p>
                  </a:txBody>
                  <a:tcPr marL="44450" marR="44450" marT="0" marB="0" anchor="b">
                    <a:noFill/>
                  </a:tcPr>
                </a:tc>
                <a:tc>
                  <a:txBody>
                    <a:bodyPr/>
                    <a:lstStyle/>
                    <a:p>
                      <a:pPr algn="r">
                        <a:lnSpc>
                          <a:spcPct val="115000"/>
                        </a:lnSpc>
                        <a:spcAft>
                          <a:spcPts val="0"/>
                        </a:spcAft>
                      </a:pPr>
                      <a:r>
                        <a:rPr lang="it-IT" sz="1200" b="1" dirty="0" smtClean="0">
                          <a:solidFill>
                            <a:srgbClr val="000000"/>
                          </a:solidFill>
                          <a:latin typeface="Segoe UI Light" pitchFamily="34" charset="0"/>
                          <a:ea typeface="Times New Roman"/>
                          <a:cs typeface="Segoe UI Light" pitchFamily="34" charset="0"/>
                        </a:rPr>
                        <a:t>1,050 </a:t>
                      </a:r>
                      <a:endParaRPr lang="it-IT" sz="1200" dirty="0">
                        <a:latin typeface="Segoe UI Light" pitchFamily="34" charset="0"/>
                        <a:ea typeface="Calibri"/>
                        <a:cs typeface="Segoe UI Light" pitchFamily="34" charset="0"/>
                      </a:endParaRPr>
                    </a:p>
                  </a:txBody>
                  <a:tcPr marL="44450" marR="44450" marT="0" marB="0" anchor="b">
                    <a:noFill/>
                  </a:tcPr>
                </a:tc>
                <a:extLst>
                  <a:ext uri="{0D108BD9-81ED-4DB2-BD59-A6C34878D82A}">
                    <a16:rowId xmlns:a16="http://schemas.microsoft.com/office/drawing/2014/main" val="10017"/>
                  </a:ext>
                </a:extLst>
              </a:tr>
              <a:tr h="256878">
                <a:tc>
                  <a:txBody>
                    <a:bodyPr/>
                    <a:lstStyle/>
                    <a:p>
                      <a:pPr>
                        <a:lnSpc>
                          <a:spcPct val="115000"/>
                        </a:lnSpc>
                        <a:spcAft>
                          <a:spcPts val="0"/>
                        </a:spcAft>
                      </a:pPr>
                      <a:r>
                        <a:rPr lang="it-IT" sz="1200" dirty="0" smtClean="0">
                          <a:latin typeface="Segoe UI Semibold" pitchFamily="34" charset="0"/>
                          <a:ea typeface="Calibri"/>
                          <a:cs typeface="Segoe UI Semibold" pitchFamily="34" charset="0"/>
                        </a:rPr>
                        <a:t>Group</a:t>
                      </a:r>
                      <a:r>
                        <a:rPr lang="it-IT" sz="1200" baseline="0" dirty="0" smtClean="0">
                          <a:latin typeface="Segoe UI Semibold" pitchFamily="34" charset="0"/>
                          <a:ea typeface="Calibri"/>
                          <a:cs typeface="Segoe UI Semibold" pitchFamily="34" charset="0"/>
                        </a:rPr>
                        <a:t> Net </a:t>
                      </a:r>
                      <a:r>
                        <a:rPr lang="it-IT" sz="1200" baseline="0" dirty="0" err="1" smtClean="0">
                          <a:latin typeface="Segoe UI Semibold" pitchFamily="34" charset="0"/>
                          <a:ea typeface="Calibri"/>
                          <a:cs typeface="Segoe UI Semibold" pitchFamily="34" charset="0"/>
                        </a:rPr>
                        <a:t>Income</a:t>
                      </a:r>
                      <a:endParaRPr lang="it-IT" sz="1200" dirty="0">
                        <a:latin typeface="Segoe UI Semibold" pitchFamily="34" charset="0"/>
                        <a:ea typeface="Calibri"/>
                        <a:cs typeface="Segoe UI Semibold" pitchFamily="34" charset="0"/>
                      </a:endParaRPr>
                    </a:p>
                  </a:txBody>
                  <a:tcPr marL="44450" marR="44450" marT="0" marB="0" anchor="b">
                    <a:noFill/>
                  </a:tcPr>
                </a:tc>
                <a:tc>
                  <a:txBody>
                    <a:bodyPr/>
                    <a:lstStyle/>
                    <a:p>
                      <a:pPr algn="r">
                        <a:lnSpc>
                          <a:spcPct val="115000"/>
                        </a:lnSpc>
                        <a:spcAft>
                          <a:spcPts val="0"/>
                        </a:spcAft>
                      </a:pPr>
                      <a:r>
                        <a:rPr lang="it-IT" sz="1200" dirty="0" smtClean="0">
                          <a:latin typeface="Segoe UI Semibold" pitchFamily="34" charset="0"/>
                          <a:ea typeface="Calibri"/>
                          <a:cs typeface="Segoe UI Semibold" pitchFamily="34" charset="0"/>
                        </a:rPr>
                        <a:t>795</a:t>
                      </a:r>
                      <a:endParaRPr lang="it-IT" sz="1200" dirty="0">
                        <a:latin typeface="Segoe UI Semibold" pitchFamily="34" charset="0"/>
                        <a:ea typeface="Calibri"/>
                        <a:cs typeface="Segoe UI Semibold" pitchFamily="34" charset="0"/>
                      </a:endParaRPr>
                    </a:p>
                  </a:txBody>
                  <a:tcPr marL="44450" marR="44450" marT="0" marB="0" anchor="b">
                    <a:noFill/>
                  </a:tcPr>
                </a:tc>
                <a:tc>
                  <a:txBody>
                    <a:bodyPr/>
                    <a:lstStyle/>
                    <a:p>
                      <a:pPr algn="r">
                        <a:lnSpc>
                          <a:spcPct val="115000"/>
                        </a:lnSpc>
                        <a:spcAft>
                          <a:spcPts val="0"/>
                        </a:spcAft>
                      </a:pPr>
                      <a:r>
                        <a:rPr lang="it-IT" sz="1200" b="1" dirty="0" smtClean="0">
                          <a:solidFill>
                            <a:srgbClr val="000000"/>
                          </a:solidFill>
                          <a:latin typeface="Segoe UI Semibold" pitchFamily="34" charset="0"/>
                          <a:ea typeface="Times New Roman"/>
                          <a:cs typeface="Segoe UI Semibold" pitchFamily="34" charset="0"/>
                        </a:rPr>
                        <a:t>29,479 </a:t>
                      </a:r>
                      <a:endParaRPr lang="it-IT" sz="1200" dirty="0">
                        <a:latin typeface="Segoe UI Semibold" pitchFamily="34" charset="0"/>
                        <a:ea typeface="Calibri"/>
                        <a:cs typeface="Segoe UI Semibold" pitchFamily="34" charset="0"/>
                      </a:endParaRPr>
                    </a:p>
                  </a:txBody>
                  <a:tcPr marL="44450" marR="44450" marT="0" marB="0" anchor="b">
                    <a:noFill/>
                  </a:tcPr>
                </a:tc>
                <a:extLst>
                  <a:ext uri="{0D108BD9-81ED-4DB2-BD59-A6C34878D82A}">
                    <a16:rowId xmlns:a16="http://schemas.microsoft.com/office/drawing/2014/main" val="10018"/>
                  </a:ext>
                </a:extLst>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AA996104-5749-416D-BFAB-5B2B2D8F72AF}" type="slidenum">
              <a:rPr lang="it-IT" smtClean="0"/>
              <a:pPr/>
              <a:t>22</a:t>
            </a:fld>
            <a:endParaRPr lang="it-IT" dirty="0"/>
          </a:p>
        </p:txBody>
      </p:sp>
      <p:sp>
        <p:nvSpPr>
          <p:cNvPr id="5" name="Titolo 1"/>
          <p:cNvSpPr txBox="1">
            <a:spLocks/>
          </p:cNvSpPr>
          <p:nvPr/>
        </p:nvSpPr>
        <p:spPr>
          <a:xfrm>
            <a:off x="323528" y="0"/>
            <a:ext cx="8229600" cy="769268"/>
          </a:xfrm>
          <a:prstGeom prst="rect">
            <a:avLst/>
          </a:prstGeom>
          <a:noFill/>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it-IT" sz="2400" noProof="0" dirty="0" smtClean="0">
                <a:latin typeface="Segoe UI Semibold" pitchFamily="34" charset="0"/>
                <a:ea typeface="+mj-ea"/>
                <a:cs typeface="Segoe UI Semibold" pitchFamily="34" charset="0"/>
              </a:rPr>
              <a:t>BALANCE SHEET</a:t>
            </a:r>
            <a:endParaRPr kumimoji="0" lang="it-IT" sz="2400" b="0" i="0" u="none" strike="noStrike" kern="1200" cap="none" spc="0" normalizeH="0" baseline="0" noProof="0" dirty="0">
              <a:ln>
                <a:noFill/>
              </a:ln>
              <a:solidFill>
                <a:schemeClr val="tx1"/>
              </a:solidFill>
              <a:effectLst/>
              <a:uLnTx/>
              <a:uFillTx/>
              <a:latin typeface="Segoe UI Semibold" pitchFamily="34" charset="0"/>
              <a:ea typeface="+mj-ea"/>
              <a:cs typeface="Segoe UI Semibold" pitchFamily="34" charset="0"/>
            </a:endParaRPr>
          </a:p>
        </p:txBody>
      </p:sp>
      <p:cxnSp>
        <p:nvCxnSpPr>
          <p:cNvPr id="6" name="Connettore 1 5"/>
          <p:cNvCxnSpPr/>
          <p:nvPr/>
        </p:nvCxnSpPr>
        <p:spPr>
          <a:xfrm>
            <a:off x="395536" y="553244"/>
            <a:ext cx="7416824"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13" name="Tabella 12"/>
          <p:cNvGraphicFramePr>
            <a:graphicFrameLocks noGrp="1"/>
          </p:cNvGraphicFramePr>
          <p:nvPr>
            <p:extLst>
              <p:ext uri="{D42A27DB-BD31-4B8C-83A1-F6EECF244321}">
                <p14:modId xmlns:p14="http://schemas.microsoft.com/office/powerpoint/2010/main" val="2809680239"/>
              </p:ext>
            </p:extLst>
          </p:nvPr>
        </p:nvGraphicFramePr>
        <p:xfrm>
          <a:off x="827584" y="625252"/>
          <a:ext cx="7488833" cy="5247950"/>
        </p:xfrm>
        <a:graphic>
          <a:graphicData uri="http://schemas.openxmlformats.org/drawingml/2006/table">
            <a:tbl>
              <a:tblPr/>
              <a:tblGrid>
                <a:gridCol w="4464496">
                  <a:extLst>
                    <a:ext uri="{9D8B030D-6E8A-4147-A177-3AD203B41FA5}">
                      <a16:colId xmlns:a16="http://schemas.microsoft.com/office/drawing/2014/main" val="20000"/>
                    </a:ext>
                  </a:extLst>
                </a:gridCol>
                <a:gridCol w="1519957">
                  <a:extLst>
                    <a:ext uri="{9D8B030D-6E8A-4147-A177-3AD203B41FA5}">
                      <a16:colId xmlns:a16="http://schemas.microsoft.com/office/drawing/2014/main" val="20001"/>
                    </a:ext>
                  </a:extLst>
                </a:gridCol>
                <a:gridCol w="1504380">
                  <a:extLst>
                    <a:ext uri="{9D8B030D-6E8A-4147-A177-3AD203B41FA5}">
                      <a16:colId xmlns:a16="http://schemas.microsoft.com/office/drawing/2014/main" val="20002"/>
                    </a:ext>
                  </a:extLst>
                </a:gridCol>
              </a:tblGrid>
              <a:tr h="201521">
                <a:tc>
                  <a:txBody>
                    <a:bodyPr/>
                    <a:lstStyle/>
                    <a:p>
                      <a:pPr algn="l">
                        <a:lnSpc>
                          <a:spcPct val="115000"/>
                        </a:lnSpc>
                        <a:spcAft>
                          <a:spcPts val="0"/>
                        </a:spcAft>
                      </a:pPr>
                      <a:r>
                        <a:rPr lang="it-IT" sz="1050" dirty="0" smtClean="0">
                          <a:solidFill>
                            <a:schemeClr val="bg1"/>
                          </a:solidFill>
                          <a:latin typeface="Segoe UI Light" pitchFamily="34" charset="0"/>
                          <a:ea typeface="Calibri"/>
                          <a:cs typeface="Segoe UI Light" pitchFamily="34" charset="0"/>
                        </a:rPr>
                        <a:t>(In</a:t>
                      </a:r>
                      <a:r>
                        <a:rPr lang="it-IT" sz="1050" baseline="0" dirty="0" smtClean="0">
                          <a:solidFill>
                            <a:schemeClr val="bg1"/>
                          </a:solidFill>
                          <a:latin typeface="Segoe UI Light" pitchFamily="34" charset="0"/>
                          <a:ea typeface="Calibri"/>
                          <a:cs typeface="Segoe UI Light" pitchFamily="34" charset="0"/>
                        </a:rPr>
                        <a:t> € </a:t>
                      </a:r>
                      <a:r>
                        <a:rPr lang="it-IT" sz="1050" baseline="0" dirty="0" err="1" smtClean="0">
                          <a:solidFill>
                            <a:schemeClr val="bg1"/>
                          </a:solidFill>
                          <a:latin typeface="Segoe UI Light" pitchFamily="34" charset="0"/>
                          <a:ea typeface="Calibri"/>
                          <a:cs typeface="Segoe UI Light" pitchFamily="34" charset="0"/>
                        </a:rPr>
                        <a:t>thousand</a:t>
                      </a:r>
                      <a:r>
                        <a:rPr lang="it-IT" sz="1050" baseline="0" dirty="0" smtClean="0">
                          <a:solidFill>
                            <a:schemeClr val="bg1"/>
                          </a:solidFill>
                          <a:latin typeface="Segoe UI Light" pitchFamily="34" charset="0"/>
                          <a:ea typeface="Calibri"/>
                          <a:cs typeface="Segoe UI Light" pitchFamily="34" charset="0"/>
                        </a:rPr>
                        <a:t>)</a:t>
                      </a:r>
                      <a:endParaRPr lang="it-IT" sz="1050" dirty="0">
                        <a:solidFill>
                          <a:schemeClr val="bg1"/>
                        </a:solidFill>
                        <a:latin typeface="Segoe UI Light" pitchFamily="34" charset="0"/>
                        <a:ea typeface="Calibri"/>
                        <a:cs typeface="Segoe UI Light" pitchFamily="34" charset="0"/>
                      </a:endParaRPr>
                    </a:p>
                  </a:txBody>
                  <a:tcPr marL="44450" marR="44450" marT="0" marB="0" anchor="ctr">
                    <a:lnL>
                      <a:noFill/>
                    </a:lnL>
                    <a:lnR>
                      <a:noFill/>
                    </a:lnR>
                    <a:lnT>
                      <a:noFill/>
                    </a:lnT>
                    <a:lnB>
                      <a:noFill/>
                    </a:lnB>
                    <a:lnTlToBr w="12700" cmpd="sng">
                      <a:noFill/>
                      <a:prstDash val="solid"/>
                    </a:lnTlToBr>
                    <a:lnBlToTr w="12700" cmpd="sng">
                      <a:noFill/>
                      <a:prstDash val="solid"/>
                    </a:lnBlToTr>
                    <a:solidFill>
                      <a:schemeClr val="tx2"/>
                    </a:solidFill>
                  </a:tcPr>
                </a:tc>
                <a:tc>
                  <a:txBody>
                    <a:bodyPr/>
                    <a:lstStyle/>
                    <a:p>
                      <a:pPr algn="l">
                        <a:lnSpc>
                          <a:spcPct val="115000"/>
                        </a:lnSpc>
                      </a:pPr>
                      <a:r>
                        <a:rPr lang="it-IT" sz="900" dirty="0" err="1" smtClean="0">
                          <a:solidFill>
                            <a:schemeClr val="bg1"/>
                          </a:solidFill>
                          <a:latin typeface="Segoe UI Semibold" pitchFamily="34" charset="0"/>
                          <a:ea typeface="Times New Roman"/>
                          <a:cs typeface="Segoe UI Semibold" pitchFamily="34" charset="0"/>
                        </a:rPr>
                        <a:t>Ended</a:t>
                      </a:r>
                      <a:r>
                        <a:rPr lang="it-IT" sz="900" dirty="0" smtClean="0">
                          <a:solidFill>
                            <a:schemeClr val="bg1"/>
                          </a:solidFill>
                          <a:latin typeface="Segoe UI Semibold" pitchFamily="34" charset="0"/>
                          <a:ea typeface="Times New Roman"/>
                          <a:cs typeface="Segoe UI Semibold" pitchFamily="34" charset="0"/>
                        </a:rPr>
                        <a:t> 31 </a:t>
                      </a:r>
                      <a:r>
                        <a:rPr lang="it-IT" sz="900" dirty="0" err="1" smtClean="0">
                          <a:solidFill>
                            <a:schemeClr val="bg1"/>
                          </a:solidFill>
                          <a:latin typeface="Segoe UI Semibold" pitchFamily="34" charset="0"/>
                          <a:ea typeface="Times New Roman"/>
                          <a:cs typeface="Segoe UI Semibold" pitchFamily="34" charset="0"/>
                        </a:rPr>
                        <a:t>December</a:t>
                      </a:r>
                      <a:r>
                        <a:rPr lang="it-IT" sz="900" dirty="0" smtClean="0">
                          <a:solidFill>
                            <a:schemeClr val="bg1"/>
                          </a:solidFill>
                          <a:latin typeface="Segoe UI Semibold" pitchFamily="34" charset="0"/>
                          <a:ea typeface="Times New Roman"/>
                          <a:cs typeface="Segoe UI Semibold" pitchFamily="34" charset="0"/>
                        </a:rPr>
                        <a:t> </a:t>
                      </a:r>
                      <a:r>
                        <a:rPr lang="it-IT" sz="900" baseline="0" dirty="0" smtClean="0">
                          <a:solidFill>
                            <a:schemeClr val="bg1"/>
                          </a:solidFill>
                          <a:latin typeface="Segoe UI Semibold" pitchFamily="34" charset="0"/>
                          <a:ea typeface="Times New Roman"/>
                          <a:cs typeface="Segoe UI Semibold" pitchFamily="34" charset="0"/>
                        </a:rPr>
                        <a:t>2019</a:t>
                      </a:r>
                      <a:endParaRPr lang="it-IT" sz="900" dirty="0">
                        <a:solidFill>
                          <a:schemeClr val="bg1"/>
                        </a:solidFill>
                        <a:latin typeface="Segoe UI Semibold" pitchFamily="34" charset="0"/>
                        <a:ea typeface="Times New Roman"/>
                        <a:cs typeface="Segoe UI Semibold" pitchFamily="34" charset="0"/>
                      </a:endParaRPr>
                    </a:p>
                  </a:txBody>
                  <a:tcPr marL="44450" marR="44450" marT="0" marB="0" anchor="ctr">
                    <a:lnL>
                      <a:noFill/>
                    </a:lnL>
                    <a:lnR>
                      <a:noFill/>
                    </a:lnR>
                    <a:lnT>
                      <a:noFill/>
                    </a:lnT>
                    <a:lnB>
                      <a:noFill/>
                    </a:lnB>
                    <a:lnTlToBr w="12700" cmpd="sng">
                      <a:noFill/>
                      <a:prstDash val="solid"/>
                    </a:lnTlToBr>
                    <a:lnBlToTr w="12700" cmpd="sng">
                      <a:noFill/>
                      <a:prstDash val="solid"/>
                    </a:lnBlToTr>
                    <a:solidFill>
                      <a:schemeClr val="tx2"/>
                    </a:solidFill>
                  </a:tcPr>
                </a:tc>
                <a:tc>
                  <a:txBody>
                    <a:bodyPr/>
                    <a:lstStyle/>
                    <a:p>
                      <a:pPr algn="l">
                        <a:lnSpc>
                          <a:spcPct val="115000"/>
                        </a:lnSpc>
                      </a:pPr>
                      <a:r>
                        <a:rPr lang="it-IT" sz="900" dirty="0" err="1" smtClean="0">
                          <a:solidFill>
                            <a:schemeClr val="bg1"/>
                          </a:solidFill>
                          <a:latin typeface="Segoe UI Semibold" pitchFamily="34" charset="0"/>
                          <a:ea typeface="Times New Roman"/>
                          <a:cs typeface="Segoe UI Semibold" pitchFamily="34" charset="0"/>
                        </a:rPr>
                        <a:t>Ended</a:t>
                      </a:r>
                      <a:r>
                        <a:rPr lang="it-IT" sz="900" dirty="0" smtClean="0">
                          <a:solidFill>
                            <a:schemeClr val="bg1"/>
                          </a:solidFill>
                          <a:latin typeface="Segoe UI Semibold" pitchFamily="34" charset="0"/>
                          <a:ea typeface="Times New Roman"/>
                          <a:cs typeface="Segoe UI Semibold" pitchFamily="34" charset="0"/>
                        </a:rPr>
                        <a:t> 30 </a:t>
                      </a:r>
                      <a:r>
                        <a:rPr lang="it-IT" sz="900" dirty="0" err="1" smtClean="0">
                          <a:solidFill>
                            <a:schemeClr val="bg1"/>
                          </a:solidFill>
                          <a:latin typeface="Segoe UI Semibold" pitchFamily="34" charset="0"/>
                          <a:ea typeface="Times New Roman"/>
                          <a:cs typeface="Segoe UI Semibold" pitchFamily="34" charset="0"/>
                        </a:rPr>
                        <a:t>September</a:t>
                      </a:r>
                      <a:r>
                        <a:rPr lang="it-IT" sz="900" dirty="0" smtClean="0">
                          <a:solidFill>
                            <a:schemeClr val="bg1"/>
                          </a:solidFill>
                          <a:latin typeface="Segoe UI Semibold" pitchFamily="34" charset="0"/>
                          <a:ea typeface="Times New Roman"/>
                          <a:cs typeface="Segoe UI Semibold" pitchFamily="34" charset="0"/>
                        </a:rPr>
                        <a:t> </a:t>
                      </a:r>
                      <a:r>
                        <a:rPr lang="it-IT" sz="900" dirty="0" smtClean="0">
                          <a:solidFill>
                            <a:schemeClr val="bg1"/>
                          </a:solidFill>
                          <a:latin typeface="Segoe UI Semibold" pitchFamily="34" charset="0"/>
                          <a:ea typeface="Times New Roman"/>
                          <a:cs typeface="Segoe UI Semibold" pitchFamily="34" charset="0"/>
                        </a:rPr>
                        <a:t>2020</a:t>
                      </a:r>
                      <a:endParaRPr lang="it-IT" sz="900" dirty="0">
                        <a:solidFill>
                          <a:schemeClr val="bg1"/>
                        </a:solidFill>
                        <a:latin typeface="Segoe UI Semibold" pitchFamily="34" charset="0"/>
                        <a:ea typeface="Times New Roman"/>
                        <a:cs typeface="Segoe UI Semibold" pitchFamily="34" charset="0"/>
                      </a:endParaRPr>
                    </a:p>
                  </a:txBody>
                  <a:tcPr marL="44450" marR="44450" marT="0" marB="0" anchor="ctr">
                    <a:lnL>
                      <a:noFill/>
                    </a:lnL>
                    <a:lnR>
                      <a:noFill/>
                    </a:lnR>
                    <a:lnT>
                      <a:noFill/>
                    </a:lnT>
                    <a:lnB>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201521">
                <a:tc>
                  <a:txBody>
                    <a:bodyPr/>
                    <a:lstStyle/>
                    <a:p>
                      <a:pPr algn="l">
                        <a:lnSpc>
                          <a:spcPct val="115000"/>
                        </a:lnSpc>
                        <a:spcAft>
                          <a:spcPts val="0"/>
                        </a:spcAft>
                      </a:pPr>
                      <a:r>
                        <a:rPr lang="en-US" sz="1200" b="1" noProof="0" smtClean="0">
                          <a:latin typeface="Segoe UI Semibold" pitchFamily="34" charset="0"/>
                          <a:ea typeface="Times New Roman"/>
                          <a:cs typeface="Segoe UI Semibold" pitchFamily="34" charset="0"/>
                        </a:rPr>
                        <a:t>Non-current assets</a:t>
                      </a:r>
                      <a:endParaRPr lang="en-US" sz="1200" noProof="0">
                        <a:latin typeface="Segoe UI Semibold" pitchFamily="34" charset="0"/>
                        <a:ea typeface="Calibri"/>
                        <a:cs typeface="Segoe UI Semibold" pitchFamily="34" charset="0"/>
                      </a:endParaRPr>
                    </a:p>
                  </a:txBody>
                  <a:tcPr marL="44450" marR="44450" marT="0" marB="0" anchor="ctr">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l">
                        <a:lnSpc>
                          <a:spcPct val="115000"/>
                        </a:lnSpc>
                      </a:pPr>
                      <a:endParaRPr lang="it-IT" sz="1200" dirty="0">
                        <a:latin typeface="Segoe UI Light" pitchFamily="34" charset="0"/>
                        <a:ea typeface="Times New Roman"/>
                        <a:cs typeface="Segoe UI Light" pitchFamily="34" charset="0"/>
                      </a:endParaRPr>
                    </a:p>
                  </a:txBody>
                  <a:tcPr marL="44450" marR="44450" marT="0" marB="0" anchor="ctr">
                    <a:lnL>
                      <a:noFill/>
                    </a:lnL>
                    <a:lnR>
                      <a:noFill/>
                    </a:lnR>
                    <a:lnT>
                      <a:noFill/>
                    </a:lnT>
                    <a:lnB>
                      <a:noFill/>
                    </a:lnB>
                    <a:lnTlToBr w="12700" cmpd="sng">
                      <a:noFill/>
                      <a:prstDash val="solid"/>
                    </a:lnTlToBr>
                    <a:lnBlToTr w="12700" cmpd="sng">
                      <a:noFill/>
                      <a:prstDash val="solid"/>
                    </a:lnBlToTr>
                  </a:tcPr>
                </a:tc>
                <a:tc>
                  <a:txBody>
                    <a:bodyPr/>
                    <a:lstStyle/>
                    <a:p>
                      <a:pPr algn="l">
                        <a:lnSpc>
                          <a:spcPct val="115000"/>
                        </a:lnSpc>
                      </a:pPr>
                      <a:endParaRPr lang="it-IT" sz="1200" dirty="0">
                        <a:latin typeface="Segoe UI Light" pitchFamily="34" charset="0"/>
                        <a:ea typeface="Times New Roman"/>
                        <a:cs typeface="Segoe UI Light" pitchFamily="34" charset="0"/>
                      </a:endParaRPr>
                    </a:p>
                  </a:txBody>
                  <a:tcPr marL="44450" marR="4445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02281">
                <a:tc>
                  <a:txBody>
                    <a:bodyPr/>
                    <a:lstStyle/>
                    <a:p>
                      <a:pPr algn="l">
                        <a:lnSpc>
                          <a:spcPct val="115000"/>
                        </a:lnSpc>
                        <a:spcAft>
                          <a:spcPts val="0"/>
                        </a:spcAft>
                      </a:pPr>
                      <a:r>
                        <a:rPr lang="en-US" sz="1200" noProof="0" smtClean="0">
                          <a:latin typeface="Segoe UI Light" pitchFamily="34" charset="0"/>
                          <a:ea typeface="Times New Roman"/>
                          <a:cs typeface="Segoe UI Light" pitchFamily="34" charset="0"/>
                        </a:rPr>
                        <a:t>Property, plant and equipment</a:t>
                      </a:r>
                      <a:endParaRPr lang="en-US" sz="1200" noProof="0">
                        <a:latin typeface="Segoe UI Light" pitchFamily="34" charset="0"/>
                        <a:ea typeface="Calibri"/>
                        <a:cs typeface="Segoe UI Light" pitchFamily="34" charset="0"/>
                      </a:endParaRPr>
                    </a:p>
                  </a:txBody>
                  <a:tcPr marL="44450" marR="44450" marT="0" marB="0" anchor="ctr">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r">
                        <a:lnSpc>
                          <a:spcPct val="115000"/>
                        </a:lnSpc>
                        <a:spcAft>
                          <a:spcPts val="0"/>
                        </a:spcAft>
                      </a:pPr>
                      <a:r>
                        <a:rPr lang="it-IT" sz="1200" kern="1200" dirty="0" smtClean="0">
                          <a:solidFill>
                            <a:schemeClr val="tx1"/>
                          </a:solidFill>
                          <a:latin typeface="Segoe UI Light" pitchFamily="34" charset="0"/>
                          <a:ea typeface="+mn-ea"/>
                          <a:cs typeface="Segoe UI Light" pitchFamily="34" charset="0"/>
                        </a:rPr>
                        <a:t>31,799</a:t>
                      </a:r>
                      <a:endParaRPr lang="it-IT" sz="1200" dirty="0">
                        <a:latin typeface="Segoe UI Light" pitchFamily="34" charset="0"/>
                        <a:ea typeface="Calibri"/>
                        <a:cs typeface="Segoe UI Light" pitchFamily="34" charset="0"/>
                      </a:endParaRPr>
                    </a:p>
                  </a:txBody>
                  <a:tcPr marL="44450" marR="44450" marT="0" marB="0" anchor="ctr">
                    <a:lnL>
                      <a:noFill/>
                    </a:lnL>
                    <a:lnR>
                      <a:noFill/>
                    </a:lnR>
                    <a:lnT>
                      <a:noFill/>
                    </a:lnT>
                    <a:lnB>
                      <a:noFill/>
                    </a:lnB>
                    <a:lnTlToBr w="12700" cmpd="sng">
                      <a:noFill/>
                      <a:prstDash val="solid"/>
                    </a:lnTlToBr>
                    <a:lnBlToTr w="12700" cmpd="sng">
                      <a:noFill/>
                      <a:prstDash val="solid"/>
                    </a:lnBlToTr>
                  </a:tcPr>
                </a:tc>
                <a:tc>
                  <a:txBody>
                    <a:bodyPr/>
                    <a:lstStyle/>
                    <a:p>
                      <a:pPr algn="r">
                        <a:lnSpc>
                          <a:spcPct val="115000"/>
                        </a:lnSpc>
                        <a:spcAft>
                          <a:spcPts val="0"/>
                        </a:spcAft>
                      </a:pPr>
                      <a:r>
                        <a:rPr lang="it-IT" sz="1200" kern="1200" dirty="0" smtClean="0">
                          <a:solidFill>
                            <a:schemeClr val="tx1"/>
                          </a:solidFill>
                          <a:latin typeface="Segoe UI Light" pitchFamily="34" charset="0"/>
                          <a:ea typeface="+mn-ea"/>
                          <a:cs typeface="Segoe UI Light" pitchFamily="34" charset="0"/>
                        </a:rPr>
                        <a:t>146,893</a:t>
                      </a:r>
                      <a:endParaRPr lang="it-IT" sz="1200" dirty="0">
                        <a:latin typeface="Segoe UI Light" pitchFamily="34" charset="0"/>
                        <a:ea typeface="Calibri"/>
                        <a:cs typeface="Segoe UI Light" pitchFamily="34" charset="0"/>
                      </a:endParaRPr>
                    </a:p>
                  </a:txBody>
                  <a:tcPr marL="44450" marR="4445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02281">
                <a:tc>
                  <a:txBody>
                    <a:bodyPr/>
                    <a:lstStyle/>
                    <a:p>
                      <a:pPr algn="l">
                        <a:lnSpc>
                          <a:spcPct val="115000"/>
                        </a:lnSpc>
                        <a:spcAft>
                          <a:spcPts val="0"/>
                        </a:spcAft>
                      </a:pPr>
                      <a:r>
                        <a:rPr lang="en-US" sz="1200" noProof="0" smtClean="0">
                          <a:latin typeface="Segoe UI Light" pitchFamily="34" charset="0"/>
                          <a:ea typeface="Times New Roman"/>
                          <a:cs typeface="Segoe UI Light" pitchFamily="34" charset="0"/>
                        </a:rPr>
                        <a:t>Right of use</a:t>
                      </a:r>
                      <a:endParaRPr lang="en-US" sz="1200" noProof="0">
                        <a:latin typeface="Segoe UI Light" pitchFamily="34" charset="0"/>
                        <a:ea typeface="Calibri"/>
                        <a:cs typeface="Segoe UI Light" pitchFamily="34" charset="0"/>
                      </a:endParaRPr>
                    </a:p>
                  </a:txBody>
                  <a:tcPr marL="44450" marR="44450" marT="0" marB="0" anchor="ctr">
                    <a:lnL>
                      <a:noFill/>
                    </a:lnL>
                    <a:lnR>
                      <a:noFill/>
                    </a:lnR>
                    <a:lnT>
                      <a:noFill/>
                    </a:lnT>
                    <a:lnB>
                      <a:noFill/>
                    </a:lnB>
                    <a:lnTlToBr w="12700" cmpd="sng">
                      <a:noFill/>
                      <a:prstDash val="solid"/>
                    </a:lnTlToBr>
                    <a:lnBlToTr w="12700" cmpd="sng">
                      <a:noFill/>
                      <a:prstDash val="solid"/>
                    </a:lnBlToTr>
                  </a:tcPr>
                </a:tc>
                <a:tc>
                  <a:txBody>
                    <a:bodyPr/>
                    <a:lstStyle/>
                    <a:p>
                      <a:pPr algn="r">
                        <a:lnSpc>
                          <a:spcPct val="115000"/>
                        </a:lnSpc>
                        <a:spcAft>
                          <a:spcPts val="0"/>
                        </a:spcAft>
                      </a:pPr>
                      <a:r>
                        <a:rPr lang="it-IT" sz="1200" kern="1200" dirty="0" smtClean="0">
                          <a:solidFill>
                            <a:schemeClr val="tx1"/>
                          </a:solidFill>
                          <a:latin typeface="Segoe UI Light" pitchFamily="34" charset="0"/>
                          <a:ea typeface="+mn-ea"/>
                          <a:cs typeface="Segoe UI Light" pitchFamily="34" charset="0"/>
                        </a:rPr>
                        <a:t>17,326</a:t>
                      </a:r>
                      <a:endParaRPr lang="it-IT" sz="1200" dirty="0">
                        <a:latin typeface="Segoe UI Light" pitchFamily="34" charset="0"/>
                        <a:ea typeface="Calibri"/>
                        <a:cs typeface="Segoe UI Light" pitchFamily="34" charset="0"/>
                      </a:endParaRPr>
                    </a:p>
                  </a:txBody>
                  <a:tcPr marL="44450" marR="44450" marT="0" marB="0" anchor="ctr">
                    <a:lnL>
                      <a:noFill/>
                    </a:lnL>
                    <a:lnR>
                      <a:noFill/>
                    </a:lnR>
                    <a:lnT>
                      <a:noFill/>
                    </a:lnT>
                    <a:lnB>
                      <a:noFill/>
                    </a:lnB>
                    <a:lnTlToBr w="12700" cmpd="sng">
                      <a:noFill/>
                      <a:prstDash val="solid"/>
                    </a:lnTlToBr>
                    <a:lnBlToTr w="12700" cmpd="sng">
                      <a:noFill/>
                      <a:prstDash val="solid"/>
                    </a:lnBlToTr>
                  </a:tcPr>
                </a:tc>
                <a:tc>
                  <a:txBody>
                    <a:bodyPr/>
                    <a:lstStyle/>
                    <a:p>
                      <a:pPr algn="r">
                        <a:lnSpc>
                          <a:spcPct val="115000"/>
                        </a:lnSpc>
                        <a:spcAft>
                          <a:spcPts val="0"/>
                        </a:spcAft>
                      </a:pPr>
                      <a:r>
                        <a:rPr lang="it-IT" sz="1200" kern="1200" dirty="0" smtClean="0">
                          <a:solidFill>
                            <a:schemeClr val="tx1"/>
                          </a:solidFill>
                          <a:latin typeface="Segoe UI Light" pitchFamily="34" charset="0"/>
                          <a:ea typeface="+mn-ea"/>
                          <a:cs typeface="Segoe UI Light" pitchFamily="34" charset="0"/>
                        </a:rPr>
                        <a:t>17,052</a:t>
                      </a:r>
                      <a:endParaRPr lang="it-IT" sz="1200" dirty="0">
                        <a:latin typeface="Segoe UI Light" pitchFamily="34" charset="0"/>
                        <a:ea typeface="Calibri"/>
                        <a:cs typeface="Segoe UI Light" pitchFamily="34" charset="0"/>
                      </a:endParaRPr>
                    </a:p>
                  </a:txBody>
                  <a:tcPr marL="44450" marR="4445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44990">
                <a:tc>
                  <a:txBody>
                    <a:bodyPr/>
                    <a:lstStyle/>
                    <a:p>
                      <a:pPr algn="l">
                        <a:lnSpc>
                          <a:spcPct val="115000"/>
                        </a:lnSpc>
                        <a:spcAft>
                          <a:spcPts val="0"/>
                        </a:spcAft>
                      </a:pPr>
                      <a:r>
                        <a:rPr lang="en-US" sz="1200" noProof="0" smtClean="0">
                          <a:latin typeface="Segoe UI Light" pitchFamily="34" charset="0"/>
                          <a:ea typeface="Times New Roman"/>
                          <a:cs typeface="Segoe UI Light" pitchFamily="34" charset="0"/>
                        </a:rPr>
                        <a:t>Intangible assets</a:t>
                      </a:r>
                    </a:p>
                  </a:txBody>
                  <a:tcPr marL="44450" marR="44450" marT="0" marB="0" anchor="ctr">
                    <a:lnL>
                      <a:noFill/>
                    </a:lnL>
                    <a:lnR>
                      <a:noFill/>
                    </a:lnR>
                    <a:lnT>
                      <a:noFill/>
                    </a:lnT>
                    <a:lnB>
                      <a:noFill/>
                    </a:lnB>
                    <a:lnTlToBr w="12700" cmpd="sng">
                      <a:noFill/>
                      <a:prstDash val="solid"/>
                    </a:lnTlToBr>
                    <a:lnBlToTr w="12700" cmpd="sng">
                      <a:noFill/>
                      <a:prstDash val="solid"/>
                    </a:lnBlToTr>
                  </a:tcPr>
                </a:tc>
                <a:tc>
                  <a:txBody>
                    <a:bodyPr/>
                    <a:lstStyle/>
                    <a:p>
                      <a:pPr algn="r">
                        <a:lnSpc>
                          <a:spcPct val="115000"/>
                        </a:lnSpc>
                        <a:spcAft>
                          <a:spcPts val="0"/>
                        </a:spcAft>
                      </a:pPr>
                      <a:r>
                        <a:rPr lang="it-IT" sz="1200" dirty="0" smtClean="0">
                          <a:solidFill>
                            <a:srgbClr val="000000"/>
                          </a:solidFill>
                          <a:latin typeface="Segoe UI Light" pitchFamily="34" charset="0"/>
                          <a:ea typeface="Times New Roman"/>
                          <a:cs typeface="Segoe UI Light" pitchFamily="34" charset="0"/>
                        </a:rPr>
                        <a:t>25,217</a:t>
                      </a:r>
                      <a:endParaRPr lang="it-IT" sz="1200" dirty="0">
                        <a:latin typeface="Segoe UI Light" pitchFamily="34" charset="0"/>
                        <a:ea typeface="Calibri"/>
                        <a:cs typeface="Segoe UI Light" pitchFamily="34" charset="0"/>
                      </a:endParaRPr>
                    </a:p>
                  </a:txBody>
                  <a:tcPr marL="44450" marR="44450" marT="0" marB="0" anchor="b">
                    <a:lnL>
                      <a:noFill/>
                    </a:lnL>
                    <a:lnR>
                      <a:noFill/>
                    </a:lnR>
                    <a:lnT>
                      <a:noFill/>
                    </a:lnT>
                    <a:lnB>
                      <a:noFill/>
                    </a:lnB>
                    <a:lnTlToBr w="12700" cmpd="sng">
                      <a:noFill/>
                      <a:prstDash val="solid"/>
                    </a:lnTlToBr>
                    <a:lnBlToTr w="12700" cmpd="sng">
                      <a:noFill/>
                      <a:prstDash val="solid"/>
                    </a:lnBlToTr>
                  </a:tcPr>
                </a:tc>
                <a:tc>
                  <a:txBody>
                    <a:bodyPr/>
                    <a:lstStyle/>
                    <a:p>
                      <a:pPr algn="r">
                        <a:lnSpc>
                          <a:spcPct val="115000"/>
                        </a:lnSpc>
                        <a:spcAft>
                          <a:spcPts val="0"/>
                        </a:spcAft>
                      </a:pPr>
                      <a:r>
                        <a:rPr lang="it-IT" sz="1200" kern="1200" dirty="0" smtClean="0">
                          <a:solidFill>
                            <a:schemeClr val="tx1"/>
                          </a:solidFill>
                          <a:latin typeface="Segoe UI Light" pitchFamily="34" charset="0"/>
                          <a:ea typeface="+mn-ea"/>
                          <a:cs typeface="Segoe UI Light" pitchFamily="34" charset="0"/>
                        </a:rPr>
                        <a:t>44,458</a:t>
                      </a:r>
                      <a:endParaRPr lang="it-IT" sz="1200" kern="1200" dirty="0">
                        <a:solidFill>
                          <a:schemeClr val="tx1"/>
                        </a:solidFill>
                        <a:latin typeface="Segoe UI Light" pitchFamily="34" charset="0"/>
                        <a:ea typeface="+mn-ea"/>
                        <a:cs typeface="Segoe UI Light" pitchFamily="34" charset="0"/>
                      </a:endParaRPr>
                    </a:p>
                  </a:txBody>
                  <a:tcPr marL="44450" marR="4445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44990">
                <a:tc>
                  <a:txBody>
                    <a:bodyPr/>
                    <a:lstStyle/>
                    <a:p>
                      <a:pPr algn="l">
                        <a:lnSpc>
                          <a:spcPct val="115000"/>
                        </a:lnSpc>
                        <a:spcAft>
                          <a:spcPts val="0"/>
                        </a:spcAft>
                      </a:pPr>
                      <a:r>
                        <a:rPr lang="en-US" sz="1200" noProof="0" smtClean="0">
                          <a:latin typeface="Segoe UI Light" pitchFamily="34" charset="0"/>
                          <a:ea typeface="Times New Roman"/>
                          <a:cs typeface="Segoe UI Light" pitchFamily="34" charset="0"/>
                        </a:rPr>
                        <a:t>Equity</a:t>
                      </a:r>
                      <a:r>
                        <a:rPr lang="en-US" sz="1200" baseline="0" noProof="0" smtClean="0">
                          <a:latin typeface="Segoe UI Light" pitchFamily="34" charset="0"/>
                          <a:ea typeface="Times New Roman"/>
                          <a:cs typeface="Segoe UI Light" pitchFamily="34" charset="0"/>
                        </a:rPr>
                        <a:t> investments</a:t>
                      </a:r>
                      <a:endParaRPr lang="en-US" sz="1200" noProof="0" smtClean="0">
                        <a:latin typeface="Segoe UI Light" pitchFamily="34" charset="0"/>
                        <a:ea typeface="Times New Roman"/>
                        <a:cs typeface="Segoe UI Light" pitchFamily="34" charset="0"/>
                      </a:endParaRPr>
                    </a:p>
                  </a:txBody>
                  <a:tcPr marL="44450" marR="44450" marT="0" marB="0" anchor="ctr">
                    <a:lnL>
                      <a:noFill/>
                    </a:lnL>
                    <a:lnR>
                      <a:noFill/>
                    </a:lnR>
                    <a:lnT>
                      <a:noFill/>
                    </a:lnT>
                    <a:lnB>
                      <a:noFill/>
                    </a:lnB>
                    <a:lnTlToBr w="12700" cmpd="sng">
                      <a:noFill/>
                      <a:prstDash val="solid"/>
                    </a:lnTlToBr>
                    <a:lnBlToTr w="12700" cmpd="sng">
                      <a:noFill/>
                      <a:prstDash val="solid"/>
                    </a:lnBlToTr>
                  </a:tcPr>
                </a:tc>
                <a:tc>
                  <a:txBody>
                    <a:bodyPr/>
                    <a:lstStyle/>
                    <a:p>
                      <a:pPr algn="r">
                        <a:lnSpc>
                          <a:spcPct val="115000"/>
                        </a:lnSpc>
                      </a:pPr>
                      <a:endParaRPr lang="it-IT" sz="1200" dirty="0">
                        <a:latin typeface="Segoe UI Light" pitchFamily="34" charset="0"/>
                        <a:ea typeface="Times New Roman"/>
                        <a:cs typeface="Segoe UI Light" pitchFamily="34" charset="0"/>
                      </a:endParaRPr>
                    </a:p>
                  </a:txBody>
                  <a:tcPr marL="44450" marR="44450" marT="0" marB="0" anchor="b">
                    <a:lnL>
                      <a:noFill/>
                    </a:lnL>
                    <a:lnR>
                      <a:noFill/>
                    </a:lnR>
                    <a:lnT>
                      <a:noFill/>
                    </a:lnT>
                    <a:lnB>
                      <a:noFill/>
                    </a:lnB>
                    <a:lnTlToBr w="12700" cmpd="sng">
                      <a:noFill/>
                      <a:prstDash val="solid"/>
                    </a:lnTlToBr>
                    <a:lnBlToTr w="12700" cmpd="sng">
                      <a:noFill/>
                      <a:prstDash val="solid"/>
                    </a:lnBlToTr>
                  </a:tcPr>
                </a:tc>
                <a:tc>
                  <a:txBody>
                    <a:bodyPr/>
                    <a:lstStyle/>
                    <a:p>
                      <a:pPr algn="r">
                        <a:lnSpc>
                          <a:spcPct val="115000"/>
                        </a:lnSpc>
                        <a:spcAft>
                          <a:spcPts val="0"/>
                        </a:spcAft>
                      </a:pPr>
                      <a:r>
                        <a:rPr lang="it-IT" sz="1200" kern="1200" dirty="0" smtClean="0">
                          <a:solidFill>
                            <a:schemeClr val="tx1"/>
                          </a:solidFill>
                          <a:latin typeface="Segoe UI Light" pitchFamily="34" charset="0"/>
                          <a:ea typeface="+mn-ea"/>
                          <a:cs typeface="Segoe UI Light" pitchFamily="34" charset="0"/>
                        </a:rPr>
                        <a:t>1,401</a:t>
                      </a:r>
                      <a:endParaRPr lang="it-IT" sz="1200" dirty="0">
                        <a:latin typeface="Segoe UI Light" pitchFamily="34" charset="0"/>
                        <a:ea typeface="Calibri"/>
                        <a:cs typeface="Segoe UI Light" pitchFamily="34" charset="0"/>
                      </a:endParaRPr>
                    </a:p>
                  </a:txBody>
                  <a:tcPr marL="44450" marR="4445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29252">
                <a:tc>
                  <a:txBody>
                    <a:bodyPr/>
                    <a:lstStyle/>
                    <a:p>
                      <a:pPr algn="l">
                        <a:lnSpc>
                          <a:spcPct val="115000"/>
                        </a:lnSpc>
                        <a:spcAft>
                          <a:spcPts val="0"/>
                        </a:spcAft>
                      </a:pPr>
                      <a:r>
                        <a:rPr lang="en-US" sz="1200" noProof="0" smtClean="0">
                          <a:latin typeface="Segoe UI Light" pitchFamily="34" charset="0"/>
                          <a:ea typeface="Times New Roman"/>
                          <a:cs typeface="Segoe UI Light" pitchFamily="34" charset="0"/>
                        </a:rPr>
                        <a:t>Non-current financial assets valued at fair value with impact on I/S</a:t>
                      </a:r>
                      <a:endParaRPr lang="en-US" sz="1200" noProof="0">
                        <a:latin typeface="Segoe UI Light" pitchFamily="34" charset="0"/>
                        <a:ea typeface="Calibri"/>
                        <a:cs typeface="Segoe UI Light" pitchFamily="34" charset="0"/>
                      </a:endParaRPr>
                    </a:p>
                  </a:txBody>
                  <a:tcPr marL="44450" marR="44450" marT="0" marB="0" anchor="ctr">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r">
                        <a:lnSpc>
                          <a:spcPct val="115000"/>
                        </a:lnSpc>
                        <a:spcAft>
                          <a:spcPts val="0"/>
                        </a:spcAft>
                      </a:pPr>
                      <a:r>
                        <a:rPr lang="it-IT" sz="1200" dirty="0">
                          <a:solidFill>
                            <a:srgbClr val="000000"/>
                          </a:solidFill>
                          <a:latin typeface="Segoe UI Light" pitchFamily="34" charset="0"/>
                          <a:ea typeface="Times New Roman"/>
                          <a:cs typeface="Segoe UI Light" pitchFamily="34" charset="0"/>
                        </a:rPr>
                        <a:t>42</a:t>
                      </a:r>
                      <a:endParaRPr lang="it-IT" sz="1200" dirty="0">
                        <a:latin typeface="Segoe UI Light" pitchFamily="34" charset="0"/>
                        <a:ea typeface="Calibri"/>
                        <a:cs typeface="Segoe UI Light" pitchFamily="34" charset="0"/>
                      </a:endParaRPr>
                    </a:p>
                  </a:txBody>
                  <a:tcPr marL="44450" marR="44450" marT="0" marB="0" anchor="ctr">
                    <a:lnL>
                      <a:noFill/>
                    </a:lnL>
                    <a:lnR>
                      <a:noFill/>
                    </a:lnR>
                    <a:lnT>
                      <a:noFill/>
                    </a:lnT>
                    <a:lnB>
                      <a:noFill/>
                    </a:lnB>
                    <a:lnTlToBr w="12700" cmpd="sng">
                      <a:noFill/>
                      <a:prstDash val="solid"/>
                    </a:lnTlToBr>
                    <a:lnBlToTr w="12700" cmpd="sng">
                      <a:noFill/>
                      <a:prstDash val="solid"/>
                    </a:lnBlToTr>
                  </a:tcPr>
                </a:tc>
                <a:tc>
                  <a:txBody>
                    <a:bodyPr/>
                    <a:lstStyle/>
                    <a:p>
                      <a:pPr algn="r">
                        <a:lnSpc>
                          <a:spcPct val="115000"/>
                        </a:lnSpc>
                        <a:spcAft>
                          <a:spcPts val="0"/>
                        </a:spcAft>
                      </a:pPr>
                      <a:r>
                        <a:rPr lang="it-IT" sz="1200" dirty="0" smtClean="0">
                          <a:latin typeface="Segoe UI Light" pitchFamily="34" charset="0"/>
                          <a:ea typeface="Calibri"/>
                          <a:cs typeface="Segoe UI Light" pitchFamily="34" charset="0"/>
                        </a:rPr>
                        <a:t>698</a:t>
                      </a:r>
                      <a:endParaRPr lang="it-IT" sz="1200" dirty="0">
                        <a:latin typeface="Segoe UI Light" pitchFamily="34" charset="0"/>
                        <a:ea typeface="Calibri"/>
                        <a:cs typeface="Segoe UI Light" pitchFamily="34" charset="0"/>
                      </a:endParaRPr>
                    </a:p>
                  </a:txBody>
                  <a:tcPr marL="44450" marR="4445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344990">
                <a:tc>
                  <a:txBody>
                    <a:bodyPr/>
                    <a:lstStyle/>
                    <a:p>
                      <a:pPr algn="l">
                        <a:lnSpc>
                          <a:spcPct val="115000"/>
                        </a:lnSpc>
                        <a:spcAft>
                          <a:spcPts val="0"/>
                        </a:spcAft>
                      </a:pPr>
                      <a:r>
                        <a:rPr lang="en-US" sz="1200" noProof="0" smtClean="0">
                          <a:latin typeface="Segoe UI Light" pitchFamily="34" charset="0"/>
                          <a:ea typeface="Times New Roman"/>
                          <a:cs typeface="Segoe UI Light" pitchFamily="34" charset="0"/>
                        </a:rPr>
                        <a:t>Financial assets stated at amortized cost</a:t>
                      </a:r>
                      <a:endParaRPr lang="en-US" sz="1200" noProof="0">
                        <a:latin typeface="Segoe UI Light" pitchFamily="34" charset="0"/>
                        <a:ea typeface="Calibri"/>
                        <a:cs typeface="Segoe UI Light" pitchFamily="34" charset="0"/>
                      </a:endParaRPr>
                    </a:p>
                  </a:txBody>
                  <a:tcPr marL="44450" marR="44450" marT="0" marB="0" anchor="ctr">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r">
                        <a:lnSpc>
                          <a:spcPct val="115000"/>
                        </a:lnSpc>
                        <a:spcAft>
                          <a:spcPts val="0"/>
                        </a:spcAft>
                      </a:pPr>
                      <a:r>
                        <a:rPr lang="it-IT" sz="1200" dirty="0">
                          <a:solidFill>
                            <a:srgbClr val="000000"/>
                          </a:solidFill>
                          <a:latin typeface="Segoe UI Light" pitchFamily="34" charset="0"/>
                          <a:ea typeface="Times New Roman"/>
                          <a:cs typeface="Segoe UI Light" pitchFamily="34" charset="0"/>
                        </a:rPr>
                        <a:t>866</a:t>
                      </a:r>
                      <a:endParaRPr lang="it-IT" sz="1200" dirty="0">
                        <a:latin typeface="Segoe UI Light" pitchFamily="34" charset="0"/>
                        <a:ea typeface="Calibri"/>
                        <a:cs typeface="Segoe UI Light" pitchFamily="34" charset="0"/>
                      </a:endParaRPr>
                    </a:p>
                  </a:txBody>
                  <a:tcPr marL="44450" marR="44450" marT="0" marB="0" anchor="b">
                    <a:lnL>
                      <a:noFill/>
                    </a:lnL>
                    <a:lnR>
                      <a:noFill/>
                    </a:lnR>
                    <a:lnT>
                      <a:noFill/>
                    </a:lnT>
                    <a:lnB>
                      <a:noFill/>
                    </a:lnB>
                    <a:lnTlToBr w="12700" cmpd="sng">
                      <a:noFill/>
                      <a:prstDash val="solid"/>
                    </a:lnTlToBr>
                    <a:lnBlToTr w="12700" cmpd="sng">
                      <a:noFill/>
                      <a:prstDash val="solid"/>
                    </a:lnBlToTr>
                  </a:tcPr>
                </a:tc>
                <a:tc>
                  <a:txBody>
                    <a:bodyPr/>
                    <a:lstStyle/>
                    <a:p>
                      <a:pPr algn="r">
                        <a:lnSpc>
                          <a:spcPct val="115000"/>
                        </a:lnSpc>
                        <a:spcAft>
                          <a:spcPts val="0"/>
                        </a:spcAft>
                      </a:pPr>
                      <a:r>
                        <a:rPr lang="it-IT" sz="1200" dirty="0">
                          <a:solidFill>
                            <a:srgbClr val="000000"/>
                          </a:solidFill>
                          <a:latin typeface="Segoe UI Light" pitchFamily="34" charset="0"/>
                          <a:ea typeface="Times New Roman"/>
                          <a:cs typeface="Segoe UI Light" pitchFamily="34" charset="0"/>
                        </a:rPr>
                        <a:t>806</a:t>
                      </a:r>
                      <a:endParaRPr lang="it-IT" sz="1200" dirty="0">
                        <a:latin typeface="Segoe UI Light" pitchFamily="34" charset="0"/>
                        <a:ea typeface="Calibri"/>
                        <a:cs typeface="Segoe UI Light" pitchFamily="34" charset="0"/>
                      </a:endParaRPr>
                    </a:p>
                  </a:txBody>
                  <a:tcPr marL="44450" marR="44450" marT="0"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02281">
                <a:tc>
                  <a:txBody>
                    <a:bodyPr/>
                    <a:lstStyle/>
                    <a:p>
                      <a:pPr algn="l">
                        <a:lnSpc>
                          <a:spcPct val="115000"/>
                        </a:lnSpc>
                        <a:spcAft>
                          <a:spcPts val="0"/>
                        </a:spcAft>
                      </a:pPr>
                      <a:r>
                        <a:rPr lang="en-US" sz="1200" noProof="0" smtClean="0">
                          <a:latin typeface="Segoe UI Light" pitchFamily="34" charset="0"/>
                          <a:ea typeface="Times New Roman"/>
                          <a:cs typeface="Segoe UI Light" pitchFamily="34" charset="0"/>
                        </a:rPr>
                        <a:t>Prepaid tax assets</a:t>
                      </a:r>
                      <a:endParaRPr lang="en-US" sz="1200" noProof="0">
                        <a:latin typeface="Segoe UI Light" pitchFamily="34" charset="0"/>
                        <a:ea typeface="Calibri"/>
                        <a:cs typeface="Segoe UI Light" pitchFamily="34" charset="0"/>
                      </a:endParaRPr>
                    </a:p>
                  </a:txBody>
                  <a:tcPr marL="44450" marR="44450"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lnSpc>
                          <a:spcPct val="115000"/>
                        </a:lnSpc>
                        <a:spcAft>
                          <a:spcPts val="0"/>
                        </a:spcAft>
                      </a:pPr>
                      <a:r>
                        <a:rPr lang="it-IT" sz="1200" dirty="0" smtClean="0">
                          <a:solidFill>
                            <a:srgbClr val="000000"/>
                          </a:solidFill>
                          <a:latin typeface="Segoe UI Light" pitchFamily="34" charset="0"/>
                          <a:ea typeface="Times New Roman"/>
                          <a:cs typeface="Segoe UI Light" pitchFamily="34" charset="0"/>
                        </a:rPr>
                        <a:t>5,034</a:t>
                      </a:r>
                      <a:endParaRPr lang="it-IT" sz="1200" dirty="0">
                        <a:latin typeface="Segoe UI Light" pitchFamily="34" charset="0"/>
                        <a:ea typeface="Calibri"/>
                        <a:cs typeface="Segoe UI Light" pitchFamily="34" charset="0"/>
                      </a:endParaRPr>
                    </a:p>
                  </a:txBody>
                  <a:tcPr marL="44450" marR="44450" marT="0"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15000"/>
                        </a:lnSpc>
                        <a:spcAft>
                          <a:spcPts val="0"/>
                        </a:spcAft>
                      </a:pPr>
                      <a:r>
                        <a:rPr lang="it-IT" sz="1200" kern="1200" dirty="0" smtClean="0">
                          <a:solidFill>
                            <a:schemeClr val="tx1"/>
                          </a:solidFill>
                          <a:latin typeface="Segoe UI Light" pitchFamily="34" charset="0"/>
                          <a:ea typeface="+mn-ea"/>
                          <a:cs typeface="Segoe UI Light" pitchFamily="34" charset="0"/>
                        </a:rPr>
                        <a:t>5,866</a:t>
                      </a:r>
                      <a:endParaRPr lang="it-IT" sz="1200" dirty="0">
                        <a:latin typeface="Segoe UI Light" pitchFamily="34" charset="0"/>
                        <a:ea typeface="Calibri"/>
                        <a:cs typeface="Segoe UI Light" pitchFamily="34" charset="0"/>
                      </a:endParaRPr>
                    </a:p>
                  </a:txBody>
                  <a:tcPr marL="44450" marR="44450"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201521">
                <a:tc>
                  <a:txBody>
                    <a:bodyPr/>
                    <a:lstStyle/>
                    <a:p>
                      <a:pPr algn="l">
                        <a:lnSpc>
                          <a:spcPct val="115000"/>
                        </a:lnSpc>
                        <a:spcAft>
                          <a:spcPts val="0"/>
                        </a:spcAft>
                      </a:pPr>
                      <a:r>
                        <a:rPr lang="en-US" sz="1200" b="1" noProof="0" smtClean="0">
                          <a:latin typeface="Segoe UI Semibold" pitchFamily="34" charset="0"/>
                          <a:ea typeface="Times New Roman"/>
                          <a:cs typeface="Segoe UI Semibold" pitchFamily="34" charset="0"/>
                        </a:rPr>
                        <a:t>Total non-current assets</a:t>
                      </a:r>
                      <a:endParaRPr lang="en-US" sz="1200" noProof="0">
                        <a:latin typeface="Segoe UI Semibold" pitchFamily="34" charset="0"/>
                        <a:ea typeface="Calibri"/>
                        <a:cs typeface="Segoe UI Semibold" pitchFamily="34" charset="0"/>
                      </a:endParaRPr>
                    </a:p>
                  </a:txBody>
                  <a:tcPr marL="44450" marR="4445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lnSpc>
                          <a:spcPct val="115000"/>
                        </a:lnSpc>
                        <a:spcAft>
                          <a:spcPts val="0"/>
                        </a:spcAft>
                      </a:pPr>
                      <a:r>
                        <a:rPr lang="it-IT" sz="1200" b="1" dirty="0" smtClean="0">
                          <a:solidFill>
                            <a:srgbClr val="000000"/>
                          </a:solidFill>
                          <a:latin typeface="Segoe UI Semibold" pitchFamily="34" charset="0"/>
                          <a:ea typeface="Times New Roman"/>
                          <a:cs typeface="Segoe UI Semibold" pitchFamily="34" charset="0"/>
                        </a:rPr>
                        <a:t>80,284</a:t>
                      </a:r>
                      <a:endParaRPr lang="it-IT" sz="1200" dirty="0">
                        <a:latin typeface="Segoe UI Semibold" pitchFamily="34" charset="0"/>
                        <a:ea typeface="Calibri"/>
                        <a:cs typeface="Segoe UI Semibold" pitchFamily="34" charset="0"/>
                      </a:endParaRPr>
                    </a:p>
                  </a:txBody>
                  <a:tcPr marL="44450" marR="44450" marT="0"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lnSpc>
                          <a:spcPct val="115000"/>
                        </a:lnSpc>
                        <a:spcAft>
                          <a:spcPts val="0"/>
                        </a:spcAft>
                      </a:pPr>
                      <a:r>
                        <a:rPr lang="it-IT" sz="1200" b="1" dirty="0" smtClean="0">
                          <a:solidFill>
                            <a:srgbClr val="000000"/>
                          </a:solidFill>
                          <a:latin typeface="Segoe UI Semibold" pitchFamily="34" charset="0"/>
                          <a:ea typeface="Times New Roman"/>
                          <a:cs typeface="Segoe UI Semibold" pitchFamily="34" charset="0"/>
                        </a:rPr>
                        <a:t>220,491</a:t>
                      </a:r>
                      <a:endParaRPr lang="it-IT" sz="1200" dirty="0">
                        <a:latin typeface="Segoe UI Semibold" pitchFamily="34" charset="0"/>
                        <a:ea typeface="Calibri"/>
                        <a:cs typeface="Segoe UI Semibold" pitchFamily="34" charset="0"/>
                      </a:endParaRPr>
                    </a:p>
                  </a:txBody>
                  <a:tcPr marL="44450" marR="44450" marT="0"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9"/>
                  </a:ext>
                </a:extLst>
              </a:tr>
              <a:tr h="201521">
                <a:tc>
                  <a:txBody>
                    <a:bodyPr/>
                    <a:lstStyle/>
                    <a:p>
                      <a:pPr algn="l">
                        <a:lnSpc>
                          <a:spcPct val="115000"/>
                        </a:lnSpc>
                        <a:spcAft>
                          <a:spcPts val="0"/>
                        </a:spcAft>
                      </a:pPr>
                      <a:r>
                        <a:rPr lang="en-US" sz="1200" b="1" noProof="0" smtClean="0">
                          <a:latin typeface="Segoe UI Semibold" pitchFamily="34" charset="0"/>
                          <a:ea typeface="Times New Roman"/>
                          <a:cs typeface="Segoe UI Semibold" pitchFamily="34" charset="0"/>
                        </a:rPr>
                        <a:t>Current assets</a:t>
                      </a:r>
                      <a:endParaRPr lang="en-US" sz="1200" noProof="0">
                        <a:latin typeface="Segoe UI Semibold" pitchFamily="34" charset="0"/>
                        <a:ea typeface="Calibri"/>
                        <a:cs typeface="Segoe UI Semibold" pitchFamily="34" charset="0"/>
                      </a:endParaRPr>
                    </a:p>
                  </a:txBody>
                  <a:tcPr marL="44450" marR="44450" marT="0"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r">
                        <a:lnSpc>
                          <a:spcPct val="115000"/>
                        </a:lnSpc>
                      </a:pPr>
                      <a:endParaRPr lang="it-IT" sz="1200" dirty="0">
                        <a:latin typeface="Segoe UI Light" pitchFamily="34" charset="0"/>
                        <a:ea typeface="Times New Roman"/>
                        <a:cs typeface="Segoe UI Light" pitchFamily="34" charset="0"/>
                      </a:endParaRPr>
                    </a:p>
                  </a:txBody>
                  <a:tcPr marL="44450" marR="44450" marT="0"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a:lnSpc>
                          <a:spcPct val="115000"/>
                        </a:lnSpc>
                      </a:pPr>
                      <a:endParaRPr lang="it-IT" sz="1200" dirty="0">
                        <a:latin typeface="Segoe UI Light" pitchFamily="34" charset="0"/>
                        <a:ea typeface="Times New Roman"/>
                        <a:cs typeface="Segoe UI Light" pitchFamily="34" charset="0"/>
                      </a:endParaRPr>
                    </a:p>
                  </a:txBody>
                  <a:tcPr marL="44450" marR="44450" marT="0"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260842">
                <a:tc>
                  <a:txBody>
                    <a:bodyPr/>
                    <a:lstStyle/>
                    <a:p>
                      <a:pPr algn="l">
                        <a:lnSpc>
                          <a:spcPct val="115000"/>
                        </a:lnSpc>
                        <a:spcAft>
                          <a:spcPts val="0"/>
                        </a:spcAft>
                      </a:pPr>
                      <a:r>
                        <a:rPr lang="en-US" sz="1200" noProof="0" smtClean="0">
                          <a:latin typeface="Segoe UI Light" pitchFamily="34" charset="0"/>
                          <a:ea typeface="Times New Roman"/>
                          <a:cs typeface="Segoe UI Light" pitchFamily="34" charset="0"/>
                        </a:rPr>
                        <a:t>Inventory</a:t>
                      </a:r>
                      <a:endParaRPr lang="en-US" sz="1200" noProof="0">
                        <a:latin typeface="Segoe UI Light" pitchFamily="34" charset="0"/>
                        <a:ea typeface="Calibri"/>
                        <a:cs typeface="Segoe UI Light" pitchFamily="34" charset="0"/>
                      </a:endParaRPr>
                    </a:p>
                  </a:txBody>
                  <a:tcPr marL="44450" marR="44450" marT="0" marB="0" anchor="ctr">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r">
                        <a:lnSpc>
                          <a:spcPct val="115000"/>
                        </a:lnSpc>
                        <a:spcAft>
                          <a:spcPts val="0"/>
                        </a:spcAft>
                      </a:pPr>
                      <a:r>
                        <a:rPr lang="it-IT" sz="1200" dirty="0" smtClean="0">
                          <a:solidFill>
                            <a:srgbClr val="000000"/>
                          </a:solidFill>
                          <a:latin typeface="Segoe UI Light" pitchFamily="34" charset="0"/>
                          <a:ea typeface="Times New Roman"/>
                          <a:cs typeface="Segoe UI Light" pitchFamily="34" charset="0"/>
                        </a:rPr>
                        <a:t>25,880</a:t>
                      </a:r>
                      <a:endParaRPr lang="it-IT" sz="1200" dirty="0">
                        <a:latin typeface="Segoe UI Light" pitchFamily="34" charset="0"/>
                        <a:ea typeface="Calibri"/>
                        <a:cs typeface="Segoe UI Light" pitchFamily="34" charset="0"/>
                      </a:endParaRPr>
                    </a:p>
                  </a:txBody>
                  <a:tcPr marL="44450" marR="44450" marT="0" marB="0" anchor="b">
                    <a:lnL>
                      <a:noFill/>
                    </a:lnL>
                    <a:lnR>
                      <a:noFill/>
                    </a:lnR>
                    <a:lnT>
                      <a:noFill/>
                    </a:lnT>
                    <a:lnB>
                      <a:noFill/>
                    </a:lnB>
                    <a:lnTlToBr w="12700" cmpd="sng">
                      <a:noFill/>
                      <a:prstDash val="solid"/>
                    </a:lnTlToBr>
                    <a:lnBlToTr w="12700" cmpd="sng">
                      <a:noFill/>
                      <a:prstDash val="solid"/>
                    </a:lnBlToTr>
                  </a:tcPr>
                </a:tc>
                <a:tc>
                  <a:txBody>
                    <a:bodyPr/>
                    <a:lstStyle/>
                    <a:p>
                      <a:pPr algn="r">
                        <a:lnSpc>
                          <a:spcPct val="115000"/>
                        </a:lnSpc>
                        <a:spcAft>
                          <a:spcPts val="0"/>
                        </a:spcAft>
                      </a:pPr>
                      <a:r>
                        <a:rPr lang="it-IT" sz="1200" dirty="0" smtClean="0">
                          <a:solidFill>
                            <a:srgbClr val="000000"/>
                          </a:solidFill>
                          <a:latin typeface="Segoe UI Light" pitchFamily="34" charset="0"/>
                          <a:ea typeface="Times New Roman"/>
                          <a:cs typeface="Segoe UI Light" pitchFamily="34" charset="0"/>
                        </a:rPr>
                        <a:t>44,006</a:t>
                      </a:r>
                      <a:endParaRPr lang="it-IT" sz="1200" dirty="0">
                        <a:latin typeface="Segoe UI Light" pitchFamily="34" charset="0"/>
                        <a:ea typeface="Calibri"/>
                        <a:cs typeface="Segoe UI Light" pitchFamily="34" charset="0"/>
                      </a:endParaRPr>
                    </a:p>
                  </a:txBody>
                  <a:tcPr marL="44450" marR="44450" marT="0"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206994">
                <a:tc>
                  <a:txBody>
                    <a:bodyPr/>
                    <a:lstStyle/>
                    <a:p>
                      <a:pPr algn="l">
                        <a:lnSpc>
                          <a:spcPct val="115000"/>
                        </a:lnSpc>
                        <a:spcAft>
                          <a:spcPts val="0"/>
                        </a:spcAft>
                      </a:pPr>
                      <a:r>
                        <a:rPr lang="en-US" sz="1200" noProof="0" smtClean="0">
                          <a:latin typeface="Segoe UI Light" pitchFamily="34" charset="0"/>
                          <a:ea typeface="Times New Roman"/>
                          <a:cs typeface="Segoe UI Light" pitchFamily="34" charset="0"/>
                        </a:rPr>
                        <a:t>Account receivables</a:t>
                      </a:r>
                      <a:endParaRPr lang="en-US" sz="1200" noProof="0">
                        <a:latin typeface="Segoe UI Light" pitchFamily="34" charset="0"/>
                        <a:ea typeface="Calibri"/>
                        <a:cs typeface="Segoe UI Light" pitchFamily="34" charset="0"/>
                      </a:endParaRPr>
                    </a:p>
                  </a:txBody>
                  <a:tcPr marL="44450" marR="44450" marT="0" marB="0" anchor="ctr">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r">
                        <a:lnSpc>
                          <a:spcPct val="115000"/>
                        </a:lnSpc>
                        <a:spcAft>
                          <a:spcPts val="0"/>
                        </a:spcAft>
                      </a:pPr>
                      <a:r>
                        <a:rPr lang="it-IT" sz="1200" dirty="0" smtClean="0">
                          <a:solidFill>
                            <a:srgbClr val="000000"/>
                          </a:solidFill>
                          <a:latin typeface="Segoe UI Light" pitchFamily="34" charset="0"/>
                          <a:ea typeface="Times New Roman"/>
                          <a:cs typeface="Segoe UI Light" pitchFamily="34" charset="0"/>
                        </a:rPr>
                        <a:t>49,274</a:t>
                      </a:r>
                      <a:endParaRPr lang="it-IT" sz="1200" dirty="0">
                        <a:latin typeface="Segoe UI Light" pitchFamily="34" charset="0"/>
                        <a:ea typeface="Calibri"/>
                        <a:cs typeface="Segoe UI Light" pitchFamily="34" charset="0"/>
                      </a:endParaRPr>
                    </a:p>
                  </a:txBody>
                  <a:tcPr marL="44450" marR="44450" marT="0" marB="0" anchor="b">
                    <a:lnL>
                      <a:noFill/>
                    </a:lnL>
                    <a:lnR>
                      <a:noFill/>
                    </a:lnR>
                    <a:lnT>
                      <a:noFill/>
                    </a:lnT>
                    <a:lnB>
                      <a:noFill/>
                    </a:lnB>
                    <a:lnTlToBr w="12700" cmpd="sng">
                      <a:noFill/>
                      <a:prstDash val="solid"/>
                    </a:lnTlToBr>
                    <a:lnBlToTr w="12700" cmpd="sng">
                      <a:noFill/>
                      <a:prstDash val="solid"/>
                    </a:lnBlToTr>
                  </a:tcPr>
                </a:tc>
                <a:tc>
                  <a:txBody>
                    <a:bodyPr/>
                    <a:lstStyle/>
                    <a:p>
                      <a:pPr algn="r">
                        <a:lnSpc>
                          <a:spcPct val="115000"/>
                        </a:lnSpc>
                        <a:spcAft>
                          <a:spcPts val="0"/>
                        </a:spcAft>
                      </a:pPr>
                      <a:r>
                        <a:rPr lang="it-IT" sz="1200" dirty="0" smtClean="0">
                          <a:solidFill>
                            <a:srgbClr val="000000"/>
                          </a:solidFill>
                          <a:latin typeface="Segoe UI Light" pitchFamily="34" charset="0"/>
                          <a:ea typeface="Calibri"/>
                          <a:cs typeface="Segoe UI Light" pitchFamily="34" charset="0"/>
                        </a:rPr>
                        <a:t>68,730</a:t>
                      </a:r>
                      <a:endParaRPr lang="it-IT" sz="1200" dirty="0">
                        <a:latin typeface="Segoe UI Light" pitchFamily="34" charset="0"/>
                        <a:ea typeface="Calibri"/>
                        <a:cs typeface="Segoe UI Light" pitchFamily="34" charset="0"/>
                      </a:endParaRPr>
                    </a:p>
                  </a:txBody>
                  <a:tcPr marL="44450" marR="44450" marT="0"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206994">
                <a:tc>
                  <a:txBody>
                    <a:bodyPr/>
                    <a:lstStyle/>
                    <a:p>
                      <a:pPr algn="l">
                        <a:lnSpc>
                          <a:spcPct val="115000"/>
                        </a:lnSpc>
                        <a:spcAft>
                          <a:spcPts val="0"/>
                        </a:spcAft>
                      </a:pPr>
                      <a:r>
                        <a:rPr lang="en-US" sz="1200" noProof="0" smtClean="0">
                          <a:latin typeface="Segoe UI Light" pitchFamily="34" charset="0"/>
                          <a:ea typeface="Times New Roman"/>
                          <a:cs typeface="Segoe UI Light" pitchFamily="34" charset="0"/>
                        </a:rPr>
                        <a:t>Current tax assets</a:t>
                      </a:r>
                      <a:endParaRPr lang="en-US" sz="1200" noProof="0">
                        <a:latin typeface="Segoe UI Light" pitchFamily="34" charset="0"/>
                        <a:ea typeface="Calibri"/>
                        <a:cs typeface="Segoe UI Light" pitchFamily="34" charset="0"/>
                      </a:endParaRPr>
                    </a:p>
                  </a:txBody>
                  <a:tcPr marL="44450" marR="44450" marT="0" marB="0" anchor="ctr">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r">
                        <a:lnSpc>
                          <a:spcPct val="115000"/>
                        </a:lnSpc>
                        <a:spcAft>
                          <a:spcPts val="0"/>
                        </a:spcAft>
                      </a:pPr>
                      <a:r>
                        <a:rPr lang="it-IT" sz="1200" dirty="0">
                          <a:solidFill>
                            <a:srgbClr val="000000"/>
                          </a:solidFill>
                          <a:latin typeface="Segoe UI Light" pitchFamily="34" charset="0"/>
                          <a:ea typeface="Times New Roman"/>
                          <a:cs typeface="Segoe UI Light" pitchFamily="34" charset="0"/>
                        </a:rPr>
                        <a:t>716</a:t>
                      </a:r>
                      <a:endParaRPr lang="it-IT" sz="1200" dirty="0">
                        <a:latin typeface="Segoe UI Light" pitchFamily="34" charset="0"/>
                        <a:ea typeface="Calibri"/>
                        <a:cs typeface="Segoe UI Light" pitchFamily="34" charset="0"/>
                      </a:endParaRPr>
                    </a:p>
                  </a:txBody>
                  <a:tcPr marL="44450" marR="44450" marT="0" marB="0" anchor="b">
                    <a:lnL>
                      <a:noFill/>
                    </a:lnL>
                    <a:lnR>
                      <a:noFill/>
                    </a:lnR>
                    <a:lnT>
                      <a:noFill/>
                    </a:lnT>
                    <a:lnB>
                      <a:noFill/>
                    </a:lnB>
                    <a:lnTlToBr w="12700" cmpd="sng">
                      <a:noFill/>
                      <a:prstDash val="solid"/>
                    </a:lnTlToBr>
                    <a:lnBlToTr w="12700" cmpd="sng">
                      <a:noFill/>
                      <a:prstDash val="solid"/>
                    </a:lnBlToTr>
                  </a:tcPr>
                </a:tc>
                <a:tc>
                  <a:txBody>
                    <a:bodyPr/>
                    <a:lstStyle/>
                    <a:p>
                      <a:pPr algn="r">
                        <a:lnSpc>
                          <a:spcPct val="115000"/>
                        </a:lnSpc>
                        <a:spcAft>
                          <a:spcPts val="0"/>
                        </a:spcAft>
                      </a:pPr>
                      <a:r>
                        <a:rPr lang="it-IT" sz="1200" dirty="0" smtClean="0">
                          <a:solidFill>
                            <a:srgbClr val="000000"/>
                          </a:solidFill>
                          <a:latin typeface="Segoe UI Light" pitchFamily="34" charset="0"/>
                          <a:ea typeface="Calibri"/>
                          <a:cs typeface="Segoe UI Light" pitchFamily="34" charset="0"/>
                        </a:rPr>
                        <a:t>2,719</a:t>
                      </a:r>
                      <a:endParaRPr lang="it-IT" sz="1200" dirty="0">
                        <a:latin typeface="Segoe UI Light" pitchFamily="34" charset="0"/>
                        <a:ea typeface="Calibri"/>
                        <a:cs typeface="Segoe UI Light" pitchFamily="34" charset="0"/>
                      </a:endParaRPr>
                    </a:p>
                  </a:txBody>
                  <a:tcPr marL="44450" marR="44450" marT="0"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275992">
                <a:tc>
                  <a:txBody>
                    <a:bodyPr/>
                    <a:lstStyle/>
                    <a:p>
                      <a:pPr algn="l">
                        <a:lnSpc>
                          <a:spcPct val="115000"/>
                        </a:lnSpc>
                        <a:spcAft>
                          <a:spcPts val="0"/>
                        </a:spcAft>
                      </a:pPr>
                      <a:r>
                        <a:rPr lang="en-US" sz="1200" noProof="0" smtClean="0">
                          <a:latin typeface="Segoe UI Light" pitchFamily="34" charset="0"/>
                          <a:ea typeface="Times New Roman"/>
                          <a:cs typeface="Segoe UI Light" pitchFamily="34" charset="0"/>
                        </a:rPr>
                        <a:t>Other receivables and current assets</a:t>
                      </a:r>
                      <a:endParaRPr lang="en-US" sz="1200" noProof="0">
                        <a:latin typeface="Segoe UI Light" pitchFamily="34" charset="0"/>
                        <a:ea typeface="Calibri"/>
                        <a:cs typeface="Segoe UI Light" pitchFamily="34" charset="0"/>
                      </a:endParaRPr>
                    </a:p>
                  </a:txBody>
                  <a:tcPr marL="44450" marR="44450" marT="0" marB="0" anchor="ctr">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r">
                        <a:lnSpc>
                          <a:spcPct val="115000"/>
                        </a:lnSpc>
                        <a:spcAft>
                          <a:spcPts val="0"/>
                        </a:spcAft>
                      </a:pPr>
                      <a:r>
                        <a:rPr lang="it-IT" sz="1200" dirty="0" smtClean="0">
                          <a:solidFill>
                            <a:srgbClr val="000000"/>
                          </a:solidFill>
                          <a:latin typeface="Segoe UI Light" pitchFamily="34" charset="0"/>
                          <a:ea typeface="Times New Roman"/>
                          <a:cs typeface="Segoe UI Light" pitchFamily="34" charset="0"/>
                        </a:rPr>
                        <a:t>4,701</a:t>
                      </a:r>
                      <a:endParaRPr lang="it-IT" sz="1200" dirty="0">
                        <a:latin typeface="Segoe UI Light" pitchFamily="34" charset="0"/>
                        <a:ea typeface="Calibri"/>
                        <a:cs typeface="Segoe UI Light" pitchFamily="34" charset="0"/>
                      </a:endParaRPr>
                    </a:p>
                  </a:txBody>
                  <a:tcPr marL="44450" marR="44450" marT="0" marB="0" anchor="b">
                    <a:lnL>
                      <a:noFill/>
                    </a:lnL>
                    <a:lnR>
                      <a:noFill/>
                    </a:lnR>
                    <a:lnT>
                      <a:noFill/>
                    </a:lnT>
                    <a:lnB>
                      <a:noFill/>
                    </a:lnB>
                    <a:lnTlToBr w="12700" cmpd="sng">
                      <a:noFill/>
                      <a:prstDash val="solid"/>
                    </a:lnTlToBr>
                    <a:lnBlToTr w="12700" cmpd="sng">
                      <a:noFill/>
                      <a:prstDash val="solid"/>
                    </a:lnBlToTr>
                  </a:tcPr>
                </a:tc>
                <a:tc>
                  <a:txBody>
                    <a:bodyPr/>
                    <a:lstStyle/>
                    <a:p>
                      <a:pPr algn="r">
                        <a:lnSpc>
                          <a:spcPct val="115000"/>
                        </a:lnSpc>
                        <a:spcAft>
                          <a:spcPts val="0"/>
                        </a:spcAft>
                      </a:pPr>
                      <a:r>
                        <a:rPr lang="it-IT" sz="1200" dirty="0" smtClean="0">
                          <a:solidFill>
                            <a:srgbClr val="000000"/>
                          </a:solidFill>
                          <a:latin typeface="Segoe UI Light" pitchFamily="34" charset="0"/>
                          <a:ea typeface="Calibri"/>
                          <a:cs typeface="Segoe UI Light" pitchFamily="34" charset="0"/>
                        </a:rPr>
                        <a:t>8,674</a:t>
                      </a:r>
                      <a:endParaRPr lang="it-IT" sz="1200" dirty="0">
                        <a:latin typeface="Segoe UI Light" pitchFamily="34" charset="0"/>
                        <a:ea typeface="Calibri"/>
                        <a:cs typeface="Segoe UI Light" pitchFamily="34" charset="0"/>
                      </a:endParaRPr>
                    </a:p>
                  </a:txBody>
                  <a:tcPr marL="44450" marR="44450" marT="0"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344990">
                <a:tc>
                  <a:txBody>
                    <a:bodyPr/>
                    <a:lstStyle/>
                    <a:p>
                      <a:pPr algn="l">
                        <a:lnSpc>
                          <a:spcPct val="115000"/>
                        </a:lnSpc>
                        <a:spcAft>
                          <a:spcPts val="0"/>
                        </a:spcAft>
                      </a:pPr>
                      <a:r>
                        <a:rPr lang="en-US" sz="1200" noProof="0" smtClean="0">
                          <a:latin typeface="Segoe UI Light" pitchFamily="34" charset="0"/>
                          <a:ea typeface="Times New Roman"/>
                          <a:cs typeface="Segoe UI Light" pitchFamily="34" charset="0"/>
                        </a:rPr>
                        <a:t>Current financial assets valued at fair value with impact on I/S</a:t>
                      </a:r>
                      <a:endParaRPr lang="en-US" sz="1200" noProof="0">
                        <a:latin typeface="Segoe UI Light" pitchFamily="34" charset="0"/>
                        <a:ea typeface="Calibri"/>
                        <a:cs typeface="Segoe UI Light" pitchFamily="34" charset="0"/>
                      </a:endParaRPr>
                    </a:p>
                  </a:txBody>
                  <a:tcPr marL="44450" marR="44450" marT="0" marB="0" anchor="ctr">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r">
                        <a:lnSpc>
                          <a:spcPct val="115000"/>
                        </a:lnSpc>
                        <a:spcAft>
                          <a:spcPts val="0"/>
                        </a:spcAft>
                      </a:pPr>
                      <a:r>
                        <a:rPr lang="it-IT" sz="1200" dirty="0">
                          <a:solidFill>
                            <a:srgbClr val="000000"/>
                          </a:solidFill>
                          <a:latin typeface="Segoe UI Light" pitchFamily="34" charset="0"/>
                          <a:ea typeface="Times New Roman"/>
                          <a:cs typeface="Segoe UI Light" pitchFamily="34" charset="0"/>
                        </a:rPr>
                        <a:t>4</a:t>
                      </a:r>
                      <a:endParaRPr lang="it-IT" sz="1200" dirty="0">
                        <a:latin typeface="Segoe UI Light" pitchFamily="34" charset="0"/>
                        <a:ea typeface="Calibri"/>
                        <a:cs typeface="Segoe UI Light" pitchFamily="34" charset="0"/>
                      </a:endParaRPr>
                    </a:p>
                  </a:txBody>
                  <a:tcPr marL="44450" marR="44450" marT="0" marB="0" anchor="ctr">
                    <a:lnL>
                      <a:noFill/>
                    </a:lnL>
                    <a:lnR>
                      <a:noFill/>
                    </a:lnR>
                    <a:lnT>
                      <a:noFill/>
                    </a:lnT>
                    <a:lnB>
                      <a:noFill/>
                    </a:lnB>
                    <a:lnTlToBr w="12700" cmpd="sng">
                      <a:noFill/>
                      <a:prstDash val="solid"/>
                    </a:lnTlToBr>
                    <a:lnBlToTr w="12700" cmpd="sng">
                      <a:noFill/>
                      <a:prstDash val="solid"/>
                    </a:lnBlToTr>
                  </a:tcPr>
                </a:tc>
                <a:tc>
                  <a:txBody>
                    <a:bodyPr/>
                    <a:lstStyle/>
                    <a:p>
                      <a:pPr algn="r">
                        <a:lnSpc>
                          <a:spcPct val="115000"/>
                        </a:lnSpc>
                        <a:spcAft>
                          <a:spcPts val="0"/>
                        </a:spcAft>
                      </a:pPr>
                      <a:r>
                        <a:rPr lang="it-IT" sz="1200" dirty="0">
                          <a:solidFill>
                            <a:srgbClr val="000000"/>
                          </a:solidFill>
                          <a:latin typeface="Segoe UI Light" pitchFamily="34" charset="0"/>
                          <a:ea typeface="Times New Roman"/>
                          <a:cs typeface="Segoe UI Light" pitchFamily="34" charset="0"/>
                        </a:rPr>
                        <a:t>4</a:t>
                      </a:r>
                      <a:endParaRPr lang="it-IT" sz="1200" dirty="0">
                        <a:latin typeface="Segoe UI Light" pitchFamily="34" charset="0"/>
                        <a:ea typeface="Calibri"/>
                        <a:cs typeface="Segoe UI Light" pitchFamily="34" charset="0"/>
                      </a:endParaRPr>
                    </a:p>
                  </a:txBody>
                  <a:tcPr marL="44450" marR="4445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275992">
                <a:tc>
                  <a:txBody>
                    <a:bodyPr/>
                    <a:lstStyle/>
                    <a:p>
                      <a:pPr algn="l">
                        <a:lnSpc>
                          <a:spcPct val="115000"/>
                        </a:lnSpc>
                        <a:spcAft>
                          <a:spcPts val="0"/>
                        </a:spcAft>
                      </a:pPr>
                      <a:r>
                        <a:rPr lang="en-US" sz="1200" noProof="0" smtClean="0">
                          <a:latin typeface="Segoe UI Light" pitchFamily="34" charset="0"/>
                          <a:ea typeface="Times New Roman"/>
                          <a:cs typeface="Segoe UI Light" pitchFamily="34" charset="0"/>
                        </a:rPr>
                        <a:t>Cash and cash equivalents</a:t>
                      </a:r>
                      <a:endParaRPr lang="en-US" sz="1200" noProof="0">
                        <a:latin typeface="Segoe UI Light" pitchFamily="34" charset="0"/>
                        <a:ea typeface="Calibri"/>
                        <a:cs typeface="Segoe UI Light" pitchFamily="34" charset="0"/>
                      </a:endParaRPr>
                    </a:p>
                  </a:txBody>
                  <a:tcPr marL="44450" marR="44450"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lnSpc>
                          <a:spcPct val="115000"/>
                        </a:lnSpc>
                        <a:spcAft>
                          <a:spcPts val="0"/>
                        </a:spcAft>
                      </a:pPr>
                      <a:r>
                        <a:rPr lang="it-IT" sz="1200" dirty="0" smtClean="0">
                          <a:solidFill>
                            <a:srgbClr val="000000"/>
                          </a:solidFill>
                          <a:latin typeface="Segoe UI Light" pitchFamily="34" charset="0"/>
                          <a:ea typeface="Times New Roman"/>
                          <a:cs typeface="Segoe UI Light" pitchFamily="34" charset="0"/>
                        </a:rPr>
                        <a:t>100,884</a:t>
                      </a:r>
                      <a:endParaRPr lang="it-IT" sz="1200" dirty="0">
                        <a:latin typeface="Segoe UI Light" pitchFamily="34" charset="0"/>
                        <a:ea typeface="Calibri"/>
                        <a:cs typeface="Segoe UI Light" pitchFamily="34" charset="0"/>
                      </a:endParaRPr>
                    </a:p>
                  </a:txBody>
                  <a:tcPr marL="44450" marR="44450" marT="0"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15000"/>
                        </a:lnSpc>
                        <a:spcAft>
                          <a:spcPts val="0"/>
                        </a:spcAft>
                      </a:pPr>
                      <a:r>
                        <a:rPr lang="it-IT" sz="1200" dirty="0" smtClean="0">
                          <a:solidFill>
                            <a:srgbClr val="000000"/>
                          </a:solidFill>
                          <a:latin typeface="Segoe UI Light" pitchFamily="34" charset="0"/>
                          <a:ea typeface="Times New Roman"/>
                          <a:cs typeface="Segoe UI Light" pitchFamily="34" charset="0"/>
                        </a:rPr>
                        <a:t>163,527</a:t>
                      </a:r>
                      <a:endParaRPr lang="it-IT" sz="1200" dirty="0">
                        <a:latin typeface="Segoe UI Light" pitchFamily="34" charset="0"/>
                        <a:ea typeface="Calibri"/>
                        <a:cs typeface="Segoe UI Light" pitchFamily="34" charset="0"/>
                      </a:endParaRPr>
                    </a:p>
                  </a:txBody>
                  <a:tcPr marL="44450" marR="44450" marT="0"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201521">
                <a:tc>
                  <a:txBody>
                    <a:bodyPr/>
                    <a:lstStyle/>
                    <a:p>
                      <a:pPr algn="l">
                        <a:lnSpc>
                          <a:spcPct val="115000"/>
                        </a:lnSpc>
                        <a:spcAft>
                          <a:spcPts val="0"/>
                        </a:spcAft>
                      </a:pPr>
                      <a:r>
                        <a:rPr lang="en-US" sz="1200" b="1" noProof="0" smtClean="0">
                          <a:latin typeface="Segoe UI Semibold" pitchFamily="34" charset="0"/>
                          <a:ea typeface="Times New Roman"/>
                          <a:cs typeface="Segoe UI Semibold" pitchFamily="34" charset="0"/>
                        </a:rPr>
                        <a:t>Total current assets</a:t>
                      </a:r>
                      <a:endParaRPr lang="en-US" sz="1200" noProof="0">
                        <a:latin typeface="Segoe UI Semibold" pitchFamily="34" charset="0"/>
                        <a:ea typeface="Calibri"/>
                        <a:cs typeface="Segoe UI Semibold" pitchFamily="34" charset="0"/>
                      </a:endParaRPr>
                    </a:p>
                  </a:txBody>
                  <a:tcPr marL="44450" marR="4445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lnSpc>
                          <a:spcPct val="115000"/>
                        </a:lnSpc>
                        <a:spcAft>
                          <a:spcPts val="0"/>
                        </a:spcAft>
                      </a:pPr>
                      <a:r>
                        <a:rPr lang="it-IT" sz="1100" b="1" dirty="0" smtClean="0">
                          <a:solidFill>
                            <a:srgbClr val="000000"/>
                          </a:solidFill>
                          <a:latin typeface="Segoe UI Semibold" pitchFamily="34" charset="0"/>
                          <a:ea typeface="Times New Roman"/>
                          <a:cs typeface="Segoe UI Semibold" pitchFamily="34" charset="0"/>
                        </a:rPr>
                        <a:t>181,459</a:t>
                      </a:r>
                      <a:endParaRPr lang="it-IT" sz="1400" dirty="0">
                        <a:latin typeface="Segoe UI Semibold" pitchFamily="34" charset="0"/>
                        <a:ea typeface="Calibri"/>
                        <a:cs typeface="Segoe UI Semibold" pitchFamily="34" charset="0"/>
                      </a:endParaRPr>
                    </a:p>
                  </a:txBody>
                  <a:tcPr marL="44450" marR="44450" marT="0"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lnSpc>
                          <a:spcPct val="115000"/>
                        </a:lnSpc>
                        <a:spcAft>
                          <a:spcPts val="0"/>
                        </a:spcAft>
                      </a:pPr>
                      <a:r>
                        <a:rPr lang="it-IT" sz="1100" b="1" dirty="0" smtClean="0">
                          <a:solidFill>
                            <a:srgbClr val="000000"/>
                          </a:solidFill>
                          <a:latin typeface="Segoe UI Semibold" pitchFamily="34" charset="0"/>
                          <a:ea typeface="Times New Roman"/>
                          <a:cs typeface="Segoe UI Semibold" pitchFamily="34" charset="0"/>
                        </a:rPr>
                        <a:t>287,659</a:t>
                      </a:r>
                      <a:endParaRPr lang="it-IT" sz="1400" dirty="0">
                        <a:latin typeface="Segoe UI Semibold" pitchFamily="34" charset="0"/>
                        <a:ea typeface="Calibri"/>
                        <a:cs typeface="Segoe UI Semibold" pitchFamily="34" charset="0"/>
                      </a:endParaRPr>
                    </a:p>
                  </a:txBody>
                  <a:tcPr marL="44450" marR="44450" marT="0"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17"/>
                  </a:ext>
                </a:extLst>
              </a:tr>
              <a:tr h="201521">
                <a:tc>
                  <a:txBody>
                    <a:bodyPr/>
                    <a:lstStyle/>
                    <a:p>
                      <a:pPr algn="l">
                        <a:lnSpc>
                          <a:spcPct val="115000"/>
                        </a:lnSpc>
                        <a:spcAft>
                          <a:spcPts val="0"/>
                        </a:spcAft>
                      </a:pPr>
                      <a:r>
                        <a:rPr lang="en-US" sz="1200" b="1" noProof="0" dirty="0" smtClean="0">
                          <a:latin typeface="Segoe UI Semibold" pitchFamily="34" charset="0"/>
                          <a:ea typeface="Times New Roman"/>
                          <a:cs typeface="Segoe UI Semibold" pitchFamily="34" charset="0"/>
                        </a:rPr>
                        <a:t>TOTAL ASSETS</a:t>
                      </a:r>
                      <a:endParaRPr lang="en-US" sz="1200" noProof="0" dirty="0">
                        <a:latin typeface="Segoe UI Semibold" pitchFamily="34" charset="0"/>
                        <a:ea typeface="Calibri"/>
                        <a:cs typeface="Segoe UI Semibold" pitchFamily="34" charset="0"/>
                      </a:endParaRPr>
                    </a:p>
                  </a:txBody>
                  <a:tcPr marL="44450" marR="4445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lnSpc>
                          <a:spcPct val="115000"/>
                        </a:lnSpc>
                        <a:spcAft>
                          <a:spcPts val="0"/>
                        </a:spcAft>
                      </a:pPr>
                      <a:r>
                        <a:rPr lang="it-IT" sz="1100" b="1" dirty="0" smtClean="0">
                          <a:solidFill>
                            <a:srgbClr val="000000"/>
                          </a:solidFill>
                          <a:latin typeface="Segoe UI Semibold" pitchFamily="34" charset="0"/>
                          <a:ea typeface="Times New Roman"/>
                          <a:cs typeface="Segoe UI Semibold" pitchFamily="34" charset="0"/>
                        </a:rPr>
                        <a:t>261,744</a:t>
                      </a:r>
                      <a:endParaRPr lang="it-IT" sz="1400" dirty="0">
                        <a:latin typeface="Segoe UI Semibold" pitchFamily="34" charset="0"/>
                        <a:ea typeface="Calibri"/>
                        <a:cs typeface="Segoe UI Semibold" pitchFamily="34" charset="0"/>
                      </a:endParaRPr>
                    </a:p>
                  </a:txBody>
                  <a:tcPr marL="44450" marR="44450" marT="0"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lnSpc>
                          <a:spcPct val="115000"/>
                        </a:lnSpc>
                        <a:spcAft>
                          <a:spcPts val="0"/>
                        </a:spcAft>
                      </a:pPr>
                      <a:r>
                        <a:rPr lang="it-IT" sz="1100" b="1" dirty="0" smtClean="0">
                          <a:solidFill>
                            <a:srgbClr val="000000"/>
                          </a:solidFill>
                          <a:latin typeface="Segoe UI Semibold" pitchFamily="34" charset="0"/>
                          <a:ea typeface="Times New Roman"/>
                          <a:cs typeface="Segoe UI Semibold" pitchFamily="34" charset="0"/>
                        </a:rPr>
                        <a:t>504,834</a:t>
                      </a:r>
                      <a:endParaRPr lang="it-IT" sz="1400" dirty="0">
                        <a:latin typeface="Segoe UI Semibold" pitchFamily="34" charset="0"/>
                        <a:ea typeface="Calibri"/>
                        <a:cs typeface="Segoe UI Semibold" pitchFamily="34" charset="0"/>
                      </a:endParaRPr>
                    </a:p>
                  </a:txBody>
                  <a:tcPr marL="44450" marR="44450" marT="0"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18"/>
                  </a:ext>
                </a:extLst>
              </a:tr>
              <a:tr h="201521">
                <a:tc>
                  <a:txBody>
                    <a:bodyPr/>
                    <a:lstStyle/>
                    <a:p>
                      <a:pPr algn="l">
                        <a:lnSpc>
                          <a:spcPct val="115000"/>
                        </a:lnSpc>
                        <a:spcAft>
                          <a:spcPts val="0"/>
                        </a:spcAft>
                      </a:pPr>
                      <a:endParaRPr lang="en-US" sz="1200" noProof="0" dirty="0">
                        <a:latin typeface="Segoe UI Semibold" pitchFamily="34" charset="0"/>
                        <a:ea typeface="Calibri"/>
                        <a:cs typeface="Segoe UI Semibold" pitchFamily="34" charset="0"/>
                      </a:endParaRPr>
                    </a:p>
                  </a:txBody>
                  <a:tcPr marL="44450" marR="4445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lnSpc>
                          <a:spcPct val="115000"/>
                        </a:lnSpc>
                        <a:spcAft>
                          <a:spcPts val="0"/>
                        </a:spcAft>
                      </a:pPr>
                      <a:endParaRPr lang="it-IT" sz="1400" dirty="0">
                        <a:latin typeface="Segoe UI Semibold" pitchFamily="34" charset="0"/>
                        <a:ea typeface="Calibri"/>
                        <a:cs typeface="Segoe UI Semibold" pitchFamily="34" charset="0"/>
                      </a:endParaRPr>
                    </a:p>
                  </a:txBody>
                  <a:tcPr marL="44450" marR="44450" marT="0"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lnSpc>
                          <a:spcPct val="115000"/>
                        </a:lnSpc>
                        <a:spcAft>
                          <a:spcPts val="0"/>
                        </a:spcAft>
                      </a:pPr>
                      <a:endParaRPr lang="it-IT" sz="1400" dirty="0">
                        <a:latin typeface="Segoe UI Semibold" pitchFamily="34" charset="0"/>
                        <a:ea typeface="Calibri"/>
                        <a:cs typeface="Segoe UI Semibold" pitchFamily="34" charset="0"/>
                      </a:endParaRPr>
                    </a:p>
                  </a:txBody>
                  <a:tcPr marL="44450" marR="44450" marT="0"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4293672141"/>
                  </a:ext>
                </a:extLst>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AA996104-5749-416D-BFAB-5B2B2D8F72AF}" type="slidenum">
              <a:rPr lang="it-IT" smtClean="0"/>
              <a:pPr/>
              <a:t>23</a:t>
            </a:fld>
            <a:endParaRPr lang="it-IT" dirty="0"/>
          </a:p>
        </p:txBody>
      </p:sp>
      <p:sp>
        <p:nvSpPr>
          <p:cNvPr id="5" name="Titolo 1"/>
          <p:cNvSpPr txBox="1">
            <a:spLocks/>
          </p:cNvSpPr>
          <p:nvPr/>
        </p:nvSpPr>
        <p:spPr>
          <a:xfrm>
            <a:off x="323528" y="0"/>
            <a:ext cx="8229600" cy="769268"/>
          </a:xfrm>
          <a:prstGeom prst="rect">
            <a:avLst/>
          </a:prstGeom>
          <a:noFill/>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it-IT" sz="2400" noProof="0" dirty="0" smtClean="0">
                <a:latin typeface="Segoe UI Semibold" pitchFamily="34" charset="0"/>
                <a:ea typeface="+mj-ea"/>
                <a:cs typeface="Segoe UI Semibold" pitchFamily="34" charset="0"/>
              </a:rPr>
              <a:t>BALANCE SHEET</a:t>
            </a:r>
            <a:endParaRPr kumimoji="0" lang="it-IT" sz="2400" b="0" i="0" u="none" strike="noStrike" kern="1200" cap="none" spc="0" normalizeH="0" baseline="0" noProof="0" dirty="0">
              <a:ln>
                <a:noFill/>
              </a:ln>
              <a:solidFill>
                <a:schemeClr val="tx1"/>
              </a:solidFill>
              <a:effectLst/>
              <a:uLnTx/>
              <a:uFillTx/>
              <a:latin typeface="Segoe UI Semibold" pitchFamily="34" charset="0"/>
              <a:ea typeface="+mj-ea"/>
              <a:cs typeface="Segoe UI Semibold" pitchFamily="34" charset="0"/>
            </a:endParaRPr>
          </a:p>
        </p:txBody>
      </p:sp>
      <p:cxnSp>
        <p:nvCxnSpPr>
          <p:cNvPr id="6" name="Connettore 1 5"/>
          <p:cNvCxnSpPr/>
          <p:nvPr/>
        </p:nvCxnSpPr>
        <p:spPr>
          <a:xfrm>
            <a:off x="395536" y="553244"/>
            <a:ext cx="7416824"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10" name="Tabella 9"/>
          <p:cNvGraphicFramePr>
            <a:graphicFrameLocks noGrp="1"/>
          </p:cNvGraphicFramePr>
          <p:nvPr>
            <p:extLst>
              <p:ext uri="{D42A27DB-BD31-4B8C-83A1-F6EECF244321}">
                <p14:modId xmlns:p14="http://schemas.microsoft.com/office/powerpoint/2010/main" val="1052069868"/>
              </p:ext>
            </p:extLst>
          </p:nvPr>
        </p:nvGraphicFramePr>
        <p:xfrm>
          <a:off x="395536" y="553244"/>
          <a:ext cx="7920880" cy="5036622"/>
        </p:xfrm>
        <a:graphic>
          <a:graphicData uri="http://schemas.openxmlformats.org/drawingml/2006/table">
            <a:tbl>
              <a:tblPr/>
              <a:tblGrid>
                <a:gridCol w="4104456">
                  <a:extLst>
                    <a:ext uri="{9D8B030D-6E8A-4147-A177-3AD203B41FA5}">
                      <a16:colId xmlns:a16="http://schemas.microsoft.com/office/drawing/2014/main" val="20000"/>
                    </a:ext>
                  </a:extLst>
                </a:gridCol>
                <a:gridCol w="2340339">
                  <a:extLst>
                    <a:ext uri="{9D8B030D-6E8A-4147-A177-3AD203B41FA5}">
                      <a16:colId xmlns:a16="http://schemas.microsoft.com/office/drawing/2014/main" val="20001"/>
                    </a:ext>
                  </a:extLst>
                </a:gridCol>
                <a:gridCol w="1476085">
                  <a:extLst>
                    <a:ext uri="{9D8B030D-6E8A-4147-A177-3AD203B41FA5}">
                      <a16:colId xmlns:a16="http://schemas.microsoft.com/office/drawing/2014/main" val="20002"/>
                    </a:ext>
                  </a:extLst>
                </a:gridCol>
              </a:tblGrid>
              <a:tr h="32219">
                <a:tc>
                  <a:txBody>
                    <a:bodyPr/>
                    <a:lstStyle/>
                    <a:p>
                      <a:pPr>
                        <a:lnSpc>
                          <a:spcPct val="115000"/>
                        </a:lnSpc>
                        <a:spcAft>
                          <a:spcPts val="0"/>
                        </a:spcAft>
                      </a:pPr>
                      <a:r>
                        <a:rPr lang="it-IT" sz="900" dirty="0" smtClean="0">
                          <a:solidFill>
                            <a:schemeClr val="bg1"/>
                          </a:solidFill>
                          <a:latin typeface="Segoe UI Light" pitchFamily="34" charset="0"/>
                          <a:ea typeface="Calibri"/>
                          <a:cs typeface="Segoe UI Light" pitchFamily="34" charset="0"/>
                        </a:rPr>
                        <a:t>(In</a:t>
                      </a:r>
                      <a:r>
                        <a:rPr lang="it-IT" sz="900" baseline="0" dirty="0" smtClean="0">
                          <a:solidFill>
                            <a:schemeClr val="bg1"/>
                          </a:solidFill>
                          <a:latin typeface="Segoe UI Light" pitchFamily="34" charset="0"/>
                          <a:ea typeface="Calibri"/>
                          <a:cs typeface="Segoe UI Light" pitchFamily="34" charset="0"/>
                        </a:rPr>
                        <a:t> € </a:t>
                      </a:r>
                      <a:r>
                        <a:rPr lang="it-IT" sz="900" baseline="0" dirty="0" err="1" smtClean="0">
                          <a:solidFill>
                            <a:schemeClr val="bg1"/>
                          </a:solidFill>
                          <a:latin typeface="Segoe UI Light" pitchFamily="34" charset="0"/>
                          <a:ea typeface="Calibri"/>
                          <a:cs typeface="Segoe UI Light" pitchFamily="34" charset="0"/>
                        </a:rPr>
                        <a:t>thousand</a:t>
                      </a:r>
                      <a:r>
                        <a:rPr lang="it-IT" sz="900" baseline="0" dirty="0" smtClean="0">
                          <a:solidFill>
                            <a:schemeClr val="bg1"/>
                          </a:solidFill>
                          <a:latin typeface="Segoe UI Light" pitchFamily="34" charset="0"/>
                          <a:ea typeface="Calibri"/>
                          <a:cs typeface="Segoe UI Light" pitchFamily="34" charset="0"/>
                        </a:rPr>
                        <a:t>)</a:t>
                      </a:r>
                      <a:endParaRPr lang="it-IT" sz="900" dirty="0">
                        <a:solidFill>
                          <a:schemeClr val="bg1"/>
                        </a:solidFill>
                        <a:latin typeface="Segoe UI Light" pitchFamily="34" charset="0"/>
                        <a:ea typeface="Calibri"/>
                        <a:cs typeface="Segoe UI Light" pitchFamily="34" charset="0"/>
                      </a:endParaRPr>
                    </a:p>
                  </a:txBody>
                  <a:tcPr marL="44450" marR="44450" marT="0" marB="0" anchor="b">
                    <a:lnL>
                      <a:noFill/>
                    </a:lnL>
                    <a:lnR>
                      <a:noFill/>
                    </a:lnR>
                    <a:lnT>
                      <a:noFill/>
                    </a:lnT>
                    <a:lnB>
                      <a:noFill/>
                    </a:lnB>
                    <a:lnTlToBr w="12700" cmpd="sng">
                      <a:noFill/>
                      <a:prstDash val="solid"/>
                    </a:lnTlToBr>
                    <a:lnBlToTr w="12700" cmpd="sng">
                      <a:noFill/>
                      <a:prstDash val="solid"/>
                    </a:lnBlToTr>
                    <a:solidFill>
                      <a:schemeClr val="tx2"/>
                    </a:solidFill>
                  </a:tcPr>
                </a:tc>
                <a:tc>
                  <a:txBody>
                    <a:bodyPr/>
                    <a:lstStyle/>
                    <a:p>
                      <a:pPr>
                        <a:lnSpc>
                          <a:spcPct val="115000"/>
                        </a:lnSpc>
                      </a:pPr>
                      <a:r>
                        <a:rPr lang="it-IT" sz="900" dirty="0" err="1" smtClean="0">
                          <a:solidFill>
                            <a:schemeClr val="bg1"/>
                          </a:solidFill>
                          <a:latin typeface="Segoe UI Semibold" pitchFamily="34" charset="0"/>
                          <a:ea typeface="Times New Roman"/>
                          <a:cs typeface="Segoe UI Semibold" pitchFamily="34" charset="0"/>
                        </a:rPr>
                        <a:t>Ended</a:t>
                      </a:r>
                      <a:r>
                        <a:rPr lang="it-IT" sz="900" dirty="0" smtClean="0">
                          <a:solidFill>
                            <a:schemeClr val="bg1"/>
                          </a:solidFill>
                          <a:latin typeface="Segoe UI Semibold" pitchFamily="34" charset="0"/>
                          <a:ea typeface="Times New Roman"/>
                          <a:cs typeface="Segoe UI Semibold" pitchFamily="34" charset="0"/>
                        </a:rPr>
                        <a:t> 31</a:t>
                      </a:r>
                      <a:r>
                        <a:rPr lang="it-IT" sz="900" baseline="0" dirty="0" smtClean="0">
                          <a:solidFill>
                            <a:schemeClr val="bg1"/>
                          </a:solidFill>
                          <a:latin typeface="Segoe UI Semibold" pitchFamily="34" charset="0"/>
                          <a:ea typeface="Times New Roman"/>
                          <a:cs typeface="Segoe UI Semibold" pitchFamily="34" charset="0"/>
                        </a:rPr>
                        <a:t> </a:t>
                      </a:r>
                      <a:r>
                        <a:rPr lang="it-IT" sz="900" baseline="0" dirty="0" err="1" smtClean="0">
                          <a:solidFill>
                            <a:schemeClr val="bg1"/>
                          </a:solidFill>
                          <a:latin typeface="Segoe UI Semibold" pitchFamily="34" charset="0"/>
                          <a:ea typeface="Times New Roman"/>
                          <a:cs typeface="Segoe UI Semibold" pitchFamily="34" charset="0"/>
                        </a:rPr>
                        <a:t>December</a:t>
                      </a:r>
                      <a:r>
                        <a:rPr lang="it-IT" sz="900" dirty="0" smtClean="0">
                          <a:solidFill>
                            <a:schemeClr val="bg1"/>
                          </a:solidFill>
                          <a:latin typeface="Segoe UI Semibold" pitchFamily="34" charset="0"/>
                          <a:ea typeface="Times New Roman"/>
                          <a:cs typeface="Segoe UI Semibold" pitchFamily="34" charset="0"/>
                        </a:rPr>
                        <a:t> 2019</a:t>
                      </a:r>
                      <a:endParaRPr lang="it-IT" sz="900" dirty="0">
                        <a:solidFill>
                          <a:schemeClr val="bg1"/>
                        </a:solidFill>
                        <a:latin typeface="Segoe UI Semibold" pitchFamily="34" charset="0"/>
                        <a:ea typeface="Times New Roman"/>
                        <a:cs typeface="Segoe UI Semibold" pitchFamily="34" charset="0"/>
                      </a:endParaRPr>
                    </a:p>
                  </a:txBody>
                  <a:tcPr marL="44450" marR="44450" marT="0" marB="0" anchor="b">
                    <a:lnL>
                      <a:noFill/>
                    </a:lnL>
                    <a:lnR>
                      <a:noFill/>
                    </a:lnR>
                    <a:lnT>
                      <a:noFill/>
                    </a:lnT>
                    <a:lnB>
                      <a:noFill/>
                    </a:lnB>
                    <a:lnTlToBr w="12700" cmpd="sng">
                      <a:noFill/>
                      <a:prstDash val="solid"/>
                    </a:lnTlToBr>
                    <a:lnBlToTr w="12700" cmpd="sng">
                      <a:noFill/>
                      <a:prstDash val="solid"/>
                    </a:lnBlToTr>
                    <a:solidFill>
                      <a:schemeClr val="tx2"/>
                    </a:solidFill>
                  </a:tcPr>
                </a:tc>
                <a:tc>
                  <a:txBody>
                    <a:bodyPr/>
                    <a:lstStyle/>
                    <a:p>
                      <a:pPr>
                        <a:lnSpc>
                          <a:spcPct val="115000"/>
                        </a:lnSpc>
                      </a:pPr>
                      <a:r>
                        <a:rPr lang="it-IT" sz="900" dirty="0" err="1" smtClean="0">
                          <a:solidFill>
                            <a:schemeClr val="bg1"/>
                          </a:solidFill>
                          <a:latin typeface="Segoe UI Semibold" pitchFamily="34" charset="0"/>
                          <a:ea typeface="Times New Roman"/>
                          <a:cs typeface="Segoe UI Semibold" pitchFamily="34" charset="0"/>
                        </a:rPr>
                        <a:t>Ended</a:t>
                      </a:r>
                      <a:r>
                        <a:rPr lang="it-IT" sz="900" dirty="0" smtClean="0">
                          <a:solidFill>
                            <a:schemeClr val="bg1"/>
                          </a:solidFill>
                          <a:latin typeface="Segoe UI Semibold" pitchFamily="34" charset="0"/>
                          <a:ea typeface="Times New Roman"/>
                          <a:cs typeface="Segoe UI Semibold" pitchFamily="34" charset="0"/>
                        </a:rPr>
                        <a:t> 30</a:t>
                      </a:r>
                      <a:r>
                        <a:rPr lang="it-IT" sz="900" baseline="0" dirty="0" smtClean="0">
                          <a:solidFill>
                            <a:schemeClr val="bg1"/>
                          </a:solidFill>
                          <a:latin typeface="Segoe UI Semibold" pitchFamily="34" charset="0"/>
                          <a:ea typeface="Times New Roman"/>
                          <a:cs typeface="Segoe UI Semibold" pitchFamily="34" charset="0"/>
                        </a:rPr>
                        <a:t> </a:t>
                      </a:r>
                      <a:r>
                        <a:rPr lang="it-IT" sz="900" baseline="0" dirty="0" err="1" smtClean="0">
                          <a:solidFill>
                            <a:schemeClr val="bg1"/>
                          </a:solidFill>
                          <a:latin typeface="Segoe UI Semibold" pitchFamily="34" charset="0"/>
                          <a:ea typeface="Times New Roman"/>
                          <a:cs typeface="Segoe UI Semibold" pitchFamily="34" charset="0"/>
                        </a:rPr>
                        <a:t>September</a:t>
                      </a:r>
                      <a:r>
                        <a:rPr lang="it-IT" sz="900" baseline="0" dirty="0" smtClean="0">
                          <a:solidFill>
                            <a:schemeClr val="bg1"/>
                          </a:solidFill>
                          <a:latin typeface="Segoe UI Semibold" pitchFamily="34" charset="0"/>
                          <a:ea typeface="Times New Roman"/>
                          <a:cs typeface="Segoe UI Semibold" pitchFamily="34" charset="0"/>
                        </a:rPr>
                        <a:t> 2020</a:t>
                      </a:r>
                      <a:endParaRPr lang="it-IT" sz="900" dirty="0">
                        <a:solidFill>
                          <a:schemeClr val="bg1"/>
                        </a:solidFill>
                        <a:latin typeface="Segoe UI Semibold" pitchFamily="34" charset="0"/>
                        <a:ea typeface="Times New Roman"/>
                        <a:cs typeface="Segoe UI Semibold" pitchFamily="34" charset="0"/>
                      </a:endParaRPr>
                    </a:p>
                  </a:txBody>
                  <a:tcPr marL="44450" marR="44450" marT="0" marB="0" anchor="b">
                    <a:lnL>
                      <a:noFill/>
                    </a:lnL>
                    <a:lnR>
                      <a:noFill/>
                    </a:lnR>
                    <a:lnT>
                      <a:noFill/>
                    </a:lnT>
                    <a:lnB>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204568">
                <a:tc>
                  <a:txBody>
                    <a:bodyPr/>
                    <a:lstStyle/>
                    <a:p>
                      <a:pPr>
                        <a:lnSpc>
                          <a:spcPct val="115000"/>
                        </a:lnSpc>
                        <a:spcAft>
                          <a:spcPts val="0"/>
                        </a:spcAft>
                      </a:pPr>
                      <a:r>
                        <a:rPr lang="en-US" sz="1200" b="1" noProof="0" smtClean="0">
                          <a:latin typeface="Segoe UI Semibold" pitchFamily="34" charset="0"/>
                          <a:ea typeface="Times New Roman"/>
                          <a:cs typeface="Segoe UI Semibold" pitchFamily="34" charset="0"/>
                        </a:rPr>
                        <a:t>Equity</a:t>
                      </a:r>
                      <a:endParaRPr lang="en-US" sz="1200" noProof="0">
                        <a:latin typeface="Segoe UI Semibold" pitchFamily="34" charset="0"/>
                        <a:ea typeface="Calibri"/>
                        <a:cs typeface="Segoe UI Semibold" pitchFamily="34" charset="0"/>
                      </a:endParaRPr>
                    </a:p>
                  </a:txBody>
                  <a:tcPr marL="44450" marR="4445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nSpc>
                          <a:spcPct val="115000"/>
                        </a:lnSpc>
                      </a:pPr>
                      <a:endParaRPr lang="it-IT" sz="1200" dirty="0">
                        <a:latin typeface="Segoe UI Semibold" pitchFamily="34" charset="0"/>
                        <a:ea typeface="Times New Roman"/>
                        <a:cs typeface="Segoe UI Semibold" pitchFamily="34" charset="0"/>
                      </a:endParaRPr>
                    </a:p>
                  </a:txBody>
                  <a:tcPr marL="44450" marR="44450" marT="0" marB="0" anchor="b">
                    <a:lnL>
                      <a:noFill/>
                    </a:lnL>
                    <a:lnR>
                      <a:noFill/>
                    </a:lnR>
                    <a:lnT>
                      <a:noFill/>
                    </a:lnT>
                    <a:lnB>
                      <a:noFill/>
                    </a:lnB>
                    <a:lnTlToBr w="12700" cmpd="sng">
                      <a:noFill/>
                      <a:prstDash val="solid"/>
                    </a:lnTlToBr>
                    <a:lnBlToTr w="12700" cmpd="sng">
                      <a:noFill/>
                      <a:prstDash val="solid"/>
                    </a:lnBlToTr>
                  </a:tcPr>
                </a:tc>
                <a:tc>
                  <a:txBody>
                    <a:bodyPr/>
                    <a:lstStyle/>
                    <a:p>
                      <a:pPr>
                        <a:lnSpc>
                          <a:spcPct val="115000"/>
                        </a:lnSpc>
                      </a:pPr>
                      <a:endParaRPr lang="it-IT" sz="1200" dirty="0">
                        <a:latin typeface="Segoe UI Semibold" pitchFamily="34" charset="0"/>
                        <a:ea typeface="Times New Roman"/>
                        <a:cs typeface="Segoe UI Semibold" pitchFamily="34" charset="0"/>
                      </a:endParaRPr>
                    </a:p>
                  </a:txBody>
                  <a:tcPr marL="44450" marR="44450" marT="0"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91753">
                <a:tc>
                  <a:txBody>
                    <a:bodyPr/>
                    <a:lstStyle/>
                    <a:p>
                      <a:pPr>
                        <a:lnSpc>
                          <a:spcPct val="115000"/>
                        </a:lnSpc>
                        <a:spcAft>
                          <a:spcPts val="0"/>
                        </a:spcAft>
                      </a:pPr>
                      <a:r>
                        <a:rPr lang="en-US" sz="1200" noProof="0" smtClean="0">
                          <a:latin typeface="Segoe UI Light" pitchFamily="34" charset="0"/>
                          <a:ea typeface="Times New Roman"/>
                          <a:cs typeface="Segoe UI Light" pitchFamily="34" charset="0"/>
                        </a:rPr>
                        <a:t>Share capital</a:t>
                      </a:r>
                      <a:endParaRPr lang="en-US" sz="1200" noProof="0">
                        <a:latin typeface="Segoe UI Light" pitchFamily="34" charset="0"/>
                        <a:ea typeface="Calibri"/>
                        <a:cs typeface="Segoe UI Light" pitchFamily="34" charset="0"/>
                      </a:endParaRPr>
                    </a:p>
                  </a:txBody>
                  <a:tcPr marL="44450" marR="4445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r">
                        <a:lnSpc>
                          <a:spcPct val="115000"/>
                        </a:lnSpc>
                        <a:spcAft>
                          <a:spcPts val="0"/>
                        </a:spcAft>
                      </a:pPr>
                      <a:r>
                        <a:rPr lang="it-IT" sz="1100" dirty="0" smtClean="0">
                          <a:solidFill>
                            <a:srgbClr val="000000"/>
                          </a:solidFill>
                          <a:latin typeface="Segoe UI Light" pitchFamily="34" charset="0"/>
                          <a:ea typeface="Times New Roman"/>
                          <a:cs typeface="Segoe UI Light" pitchFamily="34" charset="0"/>
                        </a:rPr>
                        <a:t>40,780</a:t>
                      </a:r>
                      <a:endParaRPr lang="it-IT" sz="1100" dirty="0">
                        <a:latin typeface="Segoe UI Light" pitchFamily="34" charset="0"/>
                        <a:ea typeface="Calibri"/>
                        <a:cs typeface="Segoe UI Light" pitchFamily="34" charset="0"/>
                      </a:endParaRPr>
                    </a:p>
                  </a:txBody>
                  <a:tcPr marL="44450" marR="44450" marT="0" marB="0" anchor="b">
                    <a:lnL>
                      <a:noFill/>
                    </a:lnL>
                    <a:lnR>
                      <a:noFill/>
                    </a:lnR>
                    <a:lnT>
                      <a:noFill/>
                    </a:lnT>
                    <a:lnB>
                      <a:noFill/>
                    </a:lnB>
                    <a:lnTlToBr w="12700" cmpd="sng">
                      <a:noFill/>
                      <a:prstDash val="solid"/>
                    </a:lnTlToBr>
                    <a:lnBlToTr w="12700" cmpd="sng">
                      <a:noFill/>
                      <a:prstDash val="solid"/>
                    </a:lnBlToTr>
                  </a:tcPr>
                </a:tc>
                <a:tc>
                  <a:txBody>
                    <a:bodyPr/>
                    <a:lstStyle/>
                    <a:p>
                      <a:pPr algn="r">
                        <a:lnSpc>
                          <a:spcPct val="115000"/>
                        </a:lnSpc>
                        <a:spcAft>
                          <a:spcPts val="0"/>
                        </a:spcAft>
                      </a:pPr>
                      <a:r>
                        <a:rPr lang="it-IT" sz="1100" dirty="0" smtClean="0">
                          <a:solidFill>
                            <a:srgbClr val="000000"/>
                          </a:solidFill>
                          <a:latin typeface="Segoe UI Light" pitchFamily="34" charset="0"/>
                          <a:ea typeface="Times New Roman"/>
                          <a:cs typeface="Segoe UI Light" pitchFamily="34" charset="0"/>
                        </a:rPr>
                        <a:t>43,935</a:t>
                      </a:r>
                      <a:endParaRPr lang="it-IT" sz="1100" dirty="0">
                        <a:latin typeface="Segoe UI Light" pitchFamily="34" charset="0"/>
                        <a:ea typeface="Calibri"/>
                        <a:cs typeface="Segoe UI Light" pitchFamily="34" charset="0"/>
                      </a:endParaRPr>
                    </a:p>
                  </a:txBody>
                  <a:tcPr marL="44450" marR="44450" marT="0"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91753">
                <a:tc>
                  <a:txBody>
                    <a:bodyPr/>
                    <a:lstStyle/>
                    <a:p>
                      <a:pPr>
                        <a:lnSpc>
                          <a:spcPct val="115000"/>
                        </a:lnSpc>
                        <a:spcAft>
                          <a:spcPts val="0"/>
                        </a:spcAft>
                      </a:pPr>
                      <a:r>
                        <a:rPr lang="en-US" sz="1200" noProof="0" smtClean="0">
                          <a:latin typeface="Segoe UI Light" pitchFamily="34" charset="0"/>
                          <a:ea typeface="Times New Roman"/>
                          <a:cs typeface="Segoe UI Light" pitchFamily="34" charset="0"/>
                        </a:rPr>
                        <a:t>Reserves</a:t>
                      </a:r>
                      <a:endParaRPr lang="en-US" sz="1200" noProof="0">
                        <a:latin typeface="Segoe UI Light" pitchFamily="34" charset="0"/>
                        <a:ea typeface="Calibri"/>
                        <a:cs typeface="Segoe UI Light" pitchFamily="34" charset="0"/>
                      </a:endParaRPr>
                    </a:p>
                  </a:txBody>
                  <a:tcPr marL="44450" marR="4445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r">
                        <a:lnSpc>
                          <a:spcPct val="115000"/>
                        </a:lnSpc>
                        <a:spcAft>
                          <a:spcPts val="0"/>
                        </a:spcAft>
                      </a:pPr>
                      <a:r>
                        <a:rPr lang="it-IT" sz="1100" dirty="0" smtClean="0">
                          <a:solidFill>
                            <a:srgbClr val="000000"/>
                          </a:solidFill>
                          <a:latin typeface="Segoe UI Light" pitchFamily="34" charset="0"/>
                          <a:ea typeface="Times New Roman"/>
                          <a:cs typeface="Segoe UI Light" pitchFamily="34" charset="0"/>
                        </a:rPr>
                        <a:t>43,591</a:t>
                      </a:r>
                      <a:endParaRPr lang="it-IT" sz="1100" dirty="0">
                        <a:latin typeface="Segoe UI Light" pitchFamily="34" charset="0"/>
                        <a:ea typeface="Calibri"/>
                        <a:cs typeface="Segoe UI Light" pitchFamily="34" charset="0"/>
                      </a:endParaRPr>
                    </a:p>
                  </a:txBody>
                  <a:tcPr marL="44450" marR="44450" marT="0" marB="0" anchor="b">
                    <a:lnL>
                      <a:noFill/>
                    </a:lnL>
                    <a:lnR>
                      <a:noFill/>
                    </a:lnR>
                    <a:lnT>
                      <a:noFill/>
                    </a:lnT>
                    <a:lnB>
                      <a:noFill/>
                    </a:lnB>
                    <a:lnTlToBr w="12700" cmpd="sng">
                      <a:noFill/>
                      <a:prstDash val="solid"/>
                    </a:lnTlToBr>
                    <a:lnBlToTr w="12700" cmpd="sng">
                      <a:noFill/>
                      <a:prstDash val="solid"/>
                    </a:lnBlToTr>
                  </a:tcPr>
                </a:tc>
                <a:tc>
                  <a:txBody>
                    <a:bodyPr/>
                    <a:lstStyle/>
                    <a:p>
                      <a:pPr algn="r">
                        <a:lnSpc>
                          <a:spcPct val="115000"/>
                        </a:lnSpc>
                        <a:spcAft>
                          <a:spcPts val="0"/>
                        </a:spcAft>
                      </a:pPr>
                      <a:r>
                        <a:rPr lang="it-IT" sz="1100" dirty="0" smtClean="0">
                          <a:solidFill>
                            <a:srgbClr val="000000"/>
                          </a:solidFill>
                          <a:latin typeface="Segoe UI Light" pitchFamily="34" charset="0"/>
                          <a:ea typeface="Times New Roman"/>
                          <a:cs typeface="Segoe UI Light" pitchFamily="34" charset="0"/>
                        </a:rPr>
                        <a:t>62,668</a:t>
                      </a:r>
                      <a:endParaRPr lang="it-IT" sz="1100" dirty="0">
                        <a:latin typeface="Segoe UI Light" pitchFamily="34" charset="0"/>
                        <a:ea typeface="Calibri"/>
                        <a:cs typeface="Segoe UI Light" pitchFamily="34" charset="0"/>
                      </a:endParaRPr>
                    </a:p>
                  </a:txBody>
                  <a:tcPr marL="44450" marR="44450" marT="0"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191753">
                <a:tc>
                  <a:txBody>
                    <a:bodyPr/>
                    <a:lstStyle/>
                    <a:p>
                      <a:pPr>
                        <a:lnSpc>
                          <a:spcPct val="115000"/>
                        </a:lnSpc>
                        <a:spcAft>
                          <a:spcPts val="0"/>
                        </a:spcAft>
                      </a:pPr>
                      <a:r>
                        <a:rPr lang="en-US" sz="1200" noProof="0" smtClean="0">
                          <a:latin typeface="Segoe UI Light" pitchFamily="34" charset="0"/>
                          <a:ea typeface="Times New Roman"/>
                          <a:cs typeface="Segoe UI Light" pitchFamily="34" charset="0"/>
                        </a:rPr>
                        <a:t>Net Income</a:t>
                      </a:r>
                      <a:endParaRPr lang="en-US" sz="1200" noProof="0">
                        <a:latin typeface="Segoe UI Light" pitchFamily="34" charset="0"/>
                        <a:ea typeface="Calibri"/>
                        <a:cs typeface="Segoe UI Light" pitchFamily="34" charset="0"/>
                      </a:endParaRPr>
                    </a:p>
                  </a:txBody>
                  <a:tcPr marL="44450" marR="44450" marT="0"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lnSpc>
                          <a:spcPct val="115000"/>
                        </a:lnSpc>
                        <a:spcAft>
                          <a:spcPts val="0"/>
                        </a:spcAft>
                      </a:pPr>
                      <a:r>
                        <a:rPr lang="it-IT" sz="1100" dirty="0" smtClean="0">
                          <a:solidFill>
                            <a:srgbClr val="000000"/>
                          </a:solidFill>
                          <a:latin typeface="Segoe UI Light" pitchFamily="34" charset="0"/>
                          <a:ea typeface="Calibri"/>
                          <a:cs typeface="Segoe UI Light" pitchFamily="34" charset="0"/>
                        </a:rPr>
                        <a:t>7,173</a:t>
                      </a:r>
                      <a:endParaRPr lang="it-IT" sz="1100" dirty="0">
                        <a:latin typeface="Segoe UI Light" pitchFamily="34" charset="0"/>
                        <a:ea typeface="Calibri"/>
                        <a:cs typeface="Segoe UI Light" pitchFamily="34" charset="0"/>
                      </a:endParaRPr>
                    </a:p>
                  </a:txBody>
                  <a:tcPr marL="44450" marR="44450" marT="0"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15000"/>
                        </a:lnSpc>
                        <a:spcAft>
                          <a:spcPts val="0"/>
                        </a:spcAft>
                      </a:pPr>
                      <a:r>
                        <a:rPr lang="it-IT" sz="1100" dirty="0" smtClean="0">
                          <a:solidFill>
                            <a:srgbClr val="000000"/>
                          </a:solidFill>
                          <a:latin typeface="Segoe UI Light" pitchFamily="34" charset="0"/>
                          <a:ea typeface="Times New Roman"/>
                          <a:cs typeface="Segoe UI Light" pitchFamily="34" charset="0"/>
                        </a:rPr>
                        <a:t>29,757</a:t>
                      </a:r>
                      <a:endParaRPr lang="it-IT" sz="1100" dirty="0">
                        <a:latin typeface="Segoe UI Light" pitchFamily="34" charset="0"/>
                        <a:ea typeface="Calibri"/>
                        <a:cs typeface="Segoe UI Light" pitchFamily="34" charset="0"/>
                      </a:endParaRPr>
                    </a:p>
                  </a:txBody>
                  <a:tcPr marL="44450" marR="44450" marT="0"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191753">
                <a:tc>
                  <a:txBody>
                    <a:bodyPr/>
                    <a:lstStyle/>
                    <a:p>
                      <a:pPr>
                        <a:lnSpc>
                          <a:spcPct val="115000"/>
                        </a:lnSpc>
                        <a:spcAft>
                          <a:spcPts val="0"/>
                        </a:spcAft>
                      </a:pPr>
                      <a:r>
                        <a:rPr lang="en-US" sz="1200" b="1" noProof="0" smtClean="0">
                          <a:latin typeface="Segoe UI Semibold" pitchFamily="34" charset="0"/>
                          <a:ea typeface="Times New Roman"/>
                          <a:cs typeface="Segoe UI Semibold" pitchFamily="34" charset="0"/>
                        </a:rPr>
                        <a:t>Total Group</a:t>
                      </a:r>
                      <a:r>
                        <a:rPr lang="en-US" sz="1200" b="1" baseline="0" noProof="0" smtClean="0">
                          <a:latin typeface="Segoe UI Semibold" pitchFamily="34" charset="0"/>
                          <a:ea typeface="Times New Roman"/>
                          <a:cs typeface="Segoe UI Semibold" pitchFamily="34" charset="0"/>
                        </a:rPr>
                        <a:t> Equity</a:t>
                      </a:r>
                    </a:p>
                  </a:txBody>
                  <a:tcPr marL="44450" marR="44450" marT="0"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lnSpc>
                          <a:spcPct val="115000"/>
                        </a:lnSpc>
                        <a:spcAft>
                          <a:spcPts val="0"/>
                        </a:spcAft>
                      </a:pPr>
                      <a:r>
                        <a:rPr lang="it-IT" sz="1100" b="1" dirty="0" smtClean="0">
                          <a:solidFill>
                            <a:srgbClr val="000000"/>
                          </a:solidFill>
                          <a:latin typeface="Segoe UI Semibold" pitchFamily="34" charset="0"/>
                          <a:ea typeface="Times New Roman"/>
                          <a:cs typeface="Segoe UI Semibold" pitchFamily="34" charset="0"/>
                        </a:rPr>
                        <a:t>91,546</a:t>
                      </a:r>
                      <a:endParaRPr lang="it-IT" sz="1100" dirty="0">
                        <a:latin typeface="Segoe UI Semibold" pitchFamily="34" charset="0"/>
                        <a:ea typeface="Calibri"/>
                        <a:cs typeface="Segoe UI Semibold" pitchFamily="34" charset="0"/>
                      </a:endParaRPr>
                    </a:p>
                  </a:txBody>
                  <a:tcPr marL="44450" marR="44450" marT="0"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lnSpc>
                          <a:spcPct val="115000"/>
                        </a:lnSpc>
                        <a:spcAft>
                          <a:spcPts val="0"/>
                        </a:spcAft>
                      </a:pPr>
                      <a:r>
                        <a:rPr lang="it-IT" sz="1100" b="1" dirty="0" smtClean="0">
                          <a:solidFill>
                            <a:srgbClr val="000000"/>
                          </a:solidFill>
                          <a:latin typeface="Segoe UI Semibold" pitchFamily="34" charset="0"/>
                          <a:ea typeface="Times New Roman"/>
                          <a:cs typeface="Segoe UI Semibold" pitchFamily="34" charset="0"/>
                        </a:rPr>
                        <a:t>136,360</a:t>
                      </a:r>
                      <a:endParaRPr lang="it-IT" sz="1100" dirty="0">
                        <a:latin typeface="Segoe UI Semibold" pitchFamily="34" charset="0"/>
                        <a:ea typeface="Calibri"/>
                        <a:cs typeface="Segoe UI Semibold" pitchFamily="34" charset="0"/>
                      </a:endParaRPr>
                    </a:p>
                  </a:txBody>
                  <a:tcPr marL="44450" marR="44450" marT="0"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5"/>
                  </a:ext>
                </a:extLst>
              </a:tr>
              <a:tr h="191753">
                <a:tc>
                  <a:txBody>
                    <a:bodyPr/>
                    <a:lstStyle/>
                    <a:p>
                      <a:pPr>
                        <a:lnSpc>
                          <a:spcPct val="115000"/>
                        </a:lnSpc>
                        <a:spcAft>
                          <a:spcPts val="0"/>
                        </a:spcAft>
                      </a:pPr>
                      <a:r>
                        <a:rPr lang="en-US" sz="1200" b="0" baseline="0" noProof="0" smtClean="0">
                          <a:latin typeface="Segoe UI Light" pitchFamily="34" charset="0"/>
                          <a:ea typeface="Times New Roman"/>
                          <a:cs typeface="Segoe UI Light" pitchFamily="34" charset="0"/>
                        </a:rPr>
                        <a:t>Equity attributable to non-controlling interests</a:t>
                      </a:r>
                    </a:p>
                  </a:txBody>
                  <a:tcPr marL="44450" marR="44450" marT="0"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lnSpc>
                          <a:spcPct val="115000"/>
                        </a:lnSpc>
                      </a:pPr>
                      <a:r>
                        <a:rPr lang="it-IT" sz="1100" dirty="0" smtClean="0">
                          <a:latin typeface="Segoe UI Light" pitchFamily="34" charset="0"/>
                          <a:ea typeface="Times New Roman"/>
                          <a:cs typeface="Segoe UI Light" pitchFamily="34" charset="0"/>
                        </a:rPr>
                        <a:t>-</a:t>
                      </a:r>
                      <a:endParaRPr lang="it-IT" sz="1100" dirty="0">
                        <a:latin typeface="Segoe UI Light" pitchFamily="34" charset="0"/>
                        <a:ea typeface="Times New Roman"/>
                        <a:cs typeface="Segoe UI Light" pitchFamily="34" charset="0"/>
                      </a:endParaRPr>
                    </a:p>
                  </a:txBody>
                  <a:tcPr marL="44450" marR="44450" marT="0"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lnSpc>
                          <a:spcPct val="115000"/>
                        </a:lnSpc>
                        <a:spcAft>
                          <a:spcPts val="0"/>
                        </a:spcAft>
                      </a:pPr>
                      <a:r>
                        <a:rPr lang="it-IT" sz="1100" dirty="0" smtClean="0">
                          <a:solidFill>
                            <a:srgbClr val="000000"/>
                          </a:solidFill>
                          <a:latin typeface="Segoe UI Light" pitchFamily="34" charset="0"/>
                          <a:ea typeface="Calibri"/>
                          <a:cs typeface="Segoe UI Light" pitchFamily="34" charset="0"/>
                        </a:rPr>
                        <a:t>13,224</a:t>
                      </a:r>
                      <a:endParaRPr lang="it-IT" sz="1100" dirty="0">
                        <a:latin typeface="Segoe UI Light" pitchFamily="34" charset="0"/>
                        <a:ea typeface="Calibri"/>
                        <a:cs typeface="Segoe UI Light" pitchFamily="34" charset="0"/>
                      </a:endParaRPr>
                    </a:p>
                  </a:txBody>
                  <a:tcPr marL="44450" marR="44450" marT="0"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191753">
                <a:tc>
                  <a:txBody>
                    <a:bodyPr/>
                    <a:lstStyle/>
                    <a:p>
                      <a:pPr>
                        <a:lnSpc>
                          <a:spcPct val="115000"/>
                        </a:lnSpc>
                        <a:spcAft>
                          <a:spcPts val="0"/>
                        </a:spcAft>
                      </a:pPr>
                      <a:r>
                        <a:rPr lang="en-US" sz="1200" b="1" baseline="0" noProof="0" smtClean="0">
                          <a:latin typeface="Segoe UI Semibold" pitchFamily="34" charset="0"/>
                          <a:ea typeface="Times New Roman"/>
                          <a:cs typeface="Segoe UI Semibold" pitchFamily="34" charset="0"/>
                        </a:rPr>
                        <a:t>Total Consolidated Equity</a:t>
                      </a:r>
                    </a:p>
                  </a:txBody>
                  <a:tcPr marL="44450" marR="44450" marT="0"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lnSpc>
                          <a:spcPct val="115000"/>
                        </a:lnSpc>
                        <a:spcAft>
                          <a:spcPts val="0"/>
                        </a:spcAft>
                      </a:pPr>
                      <a:r>
                        <a:rPr lang="it-IT" sz="1100" b="1" dirty="0" smtClean="0">
                          <a:solidFill>
                            <a:srgbClr val="000000"/>
                          </a:solidFill>
                          <a:latin typeface="Segoe UI Semibold" pitchFamily="34" charset="0"/>
                          <a:ea typeface="Times New Roman"/>
                          <a:cs typeface="Segoe UI Semibold" pitchFamily="34" charset="0"/>
                        </a:rPr>
                        <a:t>91,546</a:t>
                      </a:r>
                      <a:endParaRPr lang="it-IT" sz="1100" dirty="0">
                        <a:latin typeface="Segoe UI Semibold" pitchFamily="34" charset="0"/>
                        <a:ea typeface="Calibri"/>
                        <a:cs typeface="Segoe UI Semibold" pitchFamily="34" charset="0"/>
                      </a:endParaRPr>
                    </a:p>
                  </a:txBody>
                  <a:tcPr marL="44450" marR="44450" marT="0"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lnSpc>
                          <a:spcPct val="115000"/>
                        </a:lnSpc>
                        <a:spcAft>
                          <a:spcPts val="0"/>
                        </a:spcAft>
                      </a:pPr>
                      <a:r>
                        <a:rPr lang="it-IT" sz="1100" b="1" dirty="0" smtClean="0">
                          <a:solidFill>
                            <a:srgbClr val="000000"/>
                          </a:solidFill>
                          <a:latin typeface="Segoe UI Semibold" pitchFamily="34" charset="0"/>
                          <a:ea typeface="Times New Roman"/>
                          <a:cs typeface="Segoe UI Semibold" pitchFamily="34" charset="0"/>
                        </a:rPr>
                        <a:t>149,584</a:t>
                      </a:r>
                      <a:endParaRPr lang="it-IT" sz="1100" dirty="0">
                        <a:latin typeface="Segoe UI Semibold" pitchFamily="34" charset="0"/>
                        <a:ea typeface="Calibri"/>
                        <a:cs typeface="Segoe UI Semibold" pitchFamily="34" charset="0"/>
                      </a:endParaRPr>
                    </a:p>
                  </a:txBody>
                  <a:tcPr marL="44450" marR="44450" marT="0"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7"/>
                  </a:ext>
                </a:extLst>
              </a:tr>
              <a:tr h="191753">
                <a:tc>
                  <a:txBody>
                    <a:bodyPr/>
                    <a:lstStyle/>
                    <a:p>
                      <a:pPr>
                        <a:lnSpc>
                          <a:spcPct val="115000"/>
                        </a:lnSpc>
                        <a:spcAft>
                          <a:spcPts val="0"/>
                        </a:spcAft>
                      </a:pPr>
                      <a:r>
                        <a:rPr lang="en-US" sz="1200" b="1" noProof="0" smtClean="0">
                          <a:latin typeface="Segoe UI Semibold" pitchFamily="34" charset="0"/>
                          <a:ea typeface="Times New Roman"/>
                          <a:cs typeface="Segoe UI Semibold" pitchFamily="34" charset="0"/>
                        </a:rPr>
                        <a:t>Non-current liabilities</a:t>
                      </a:r>
                      <a:endParaRPr lang="en-US" sz="1200" noProof="0">
                        <a:latin typeface="Segoe UI Semibold" pitchFamily="34" charset="0"/>
                        <a:ea typeface="Calibri"/>
                        <a:cs typeface="Segoe UI Semibold" pitchFamily="34" charset="0"/>
                      </a:endParaRPr>
                    </a:p>
                  </a:txBody>
                  <a:tcPr marL="44450" marR="44450" marT="0"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nSpc>
                          <a:spcPct val="115000"/>
                        </a:lnSpc>
                      </a:pPr>
                      <a:endParaRPr lang="it-IT" sz="1100">
                        <a:latin typeface="Segoe UI Light" pitchFamily="34" charset="0"/>
                        <a:ea typeface="Times New Roman"/>
                        <a:cs typeface="Segoe UI Light" pitchFamily="34" charset="0"/>
                      </a:endParaRPr>
                    </a:p>
                  </a:txBody>
                  <a:tcPr marL="44450" marR="44450" marT="0"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nSpc>
                          <a:spcPct val="115000"/>
                        </a:lnSpc>
                      </a:pPr>
                      <a:endParaRPr lang="it-IT" sz="1100" dirty="0">
                        <a:latin typeface="Segoe UI Light" pitchFamily="34" charset="0"/>
                        <a:ea typeface="Times New Roman"/>
                        <a:cs typeface="Segoe UI Light" pitchFamily="34" charset="0"/>
                      </a:endParaRPr>
                    </a:p>
                  </a:txBody>
                  <a:tcPr marL="44450" marR="44450" marT="0"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191753">
                <a:tc>
                  <a:txBody>
                    <a:bodyPr/>
                    <a:lstStyle/>
                    <a:p>
                      <a:pPr>
                        <a:lnSpc>
                          <a:spcPct val="115000"/>
                        </a:lnSpc>
                        <a:spcAft>
                          <a:spcPts val="0"/>
                        </a:spcAft>
                      </a:pPr>
                      <a:r>
                        <a:rPr lang="en-US" sz="1200" noProof="0" smtClean="0">
                          <a:latin typeface="Segoe UI Light" pitchFamily="34" charset="0"/>
                          <a:ea typeface="Times New Roman"/>
                          <a:cs typeface="Segoe UI Light" pitchFamily="34" charset="0"/>
                        </a:rPr>
                        <a:t>Provisions for employees</a:t>
                      </a:r>
                      <a:endParaRPr lang="en-US" sz="1200" noProof="0">
                        <a:latin typeface="Segoe UI Light" pitchFamily="34" charset="0"/>
                        <a:ea typeface="Calibri"/>
                        <a:cs typeface="Segoe UI Light" pitchFamily="34" charset="0"/>
                      </a:endParaRPr>
                    </a:p>
                  </a:txBody>
                  <a:tcPr marL="44450" marR="4445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r">
                        <a:lnSpc>
                          <a:spcPct val="115000"/>
                        </a:lnSpc>
                        <a:spcAft>
                          <a:spcPts val="0"/>
                        </a:spcAft>
                      </a:pPr>
                      <a:r>
                        <a:rPr lang="it-IT" sz="1100" dirty="0" smtClean="0">
                          <a:solidFill>
                            <a:srgbClr val="000000"/>
                          </a:solidFill>
                          <a:latin typeface="Segoe UI Light" pitchFamily="34" charset="0"/>
                          <a:ea typeface="Times New Roman"/>
                          <a:cs typeface="Segoe UI Light" pitchFamily="34" charset="0"/>
                        </a:rPr>
                        <a:t>10,646</a:t>
                      </a:r>
                      <a:endParaRPr lang="it-IT" sz="1100" dirty="0">
                        <a:latin typeface="Segoe UI Light" pitchFamily="34" charset="0"/>
                        <a:ea typeface="Calibri"/>
                        <a:cs typeface="Segoe UI Light" pitchFamily="34" charset="0"/>
                      </a:endParaRPr>
                    </a:p>
                  </a:txBody>
                  <a:tcPr marL="44450" marR="44450" marT="0" marB="0" anchor="b">
                    <a:lnL>
                      <a:noFill/>
                    </a:lnL>
                    <a:lnR>
                      <a:noFill/>
                    </a:lnR>
                    <a:lnT>
                      <a:noFill/>
                    </a:lnT>
                    <a:lnB>
                      <a:noFill/>
                    </a:lnB>
                    <a:lnTlToBr w="12700" cmpd="sng">
                      <a:noFill/>
                      <a:prstDash val="solid"/>
                    </a:lnTlToBr>
                    <a:lnBlToTr w="12700" cmpd="sng">
                      <a:noFill/>
                      <a:prstDash val="solid"/>
                    </a:lnBlToTr>
                  </a:tcPr>
                </a:tc>
                <a:tc>
                  <a:txBody>
                    <a:bodyPr/>
                    <a:lstStyle/>
                    <a:p>
                      <a:pPr algn="r">
                        <a:lnSpc>
                          <a:spcPct val="115000"/>
                        </a:lnSpc>
                        <a:spcAft>
                          <a:spcPts val="0"/>
                        </a:spcAft>
                      </a:pPr>
                      <a:r>
                        <a:rPr lang="it-IT" sz="1100" dirty="0" smtClean="0">
                          <a:solidFill>
                            <a:srgbClr val="000000"/>
                          </a:solidFill>
                          <a:latin typeface="Segoe UI Light" pitchFamily="34" charset="0"/>
                          <a:ea typeface="Times New Roman"/>
                          <a:cs typeface="Segoe UI Light" pitchFamily="34" charset="0"/>
                        </a:rPr>
                        <a:t>15,055</a:t>
                      </a:r>
                      <a:endParaRPr lang="it-IT" sz="1100" dirty="0">
                        <a:latin typeface="Segoe UI Light" pitchFamily="34" charset="0"/>
                        <a:ea typeface="Calibri"/>
                        <a:cs typeface="Segoe UI Light" pitchFamily="34" charset="0"/>
                      </a:endParaRPr>
                    </a:p>
                  </a:txBody>
                  <a:tcPr marL="44450" marR="44450" marT="0"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191753">
                <a:tc>
                  <a:txBody>
                    <a:bodyPr/>
                    <a:lstStyle/>
                    <a:p>
                      <a:pPr>
                        <a:lnSpc>
                          <a:spcPct val="115000"/>
                        </a:lnSpc>
                        <a:spcAft>
                          <a:spcPts val="0"/>
                        </a:spcAft>
                      </a:pPr>
                      <a:r>
                        <a:rPr lang="en-US" sz="1200" noProof="0" smtClean="0">
                          <a:latin typeface="Segoe UI Light" pitchFamily="34" charset="0"/>
                          <a:ea typeface="Times New Roman"/>
                          <a:cs typeface="Segoe UI Light" pitchFamily="34" charset="0"/>
                        </a:rPr>
                        <a:t>Provisions for risks and charges</a:t>
                      </a:r>
                      <a:endParaRPr lang="en-US" sz="1200" noProof="0">
                        <a:latin typeface="Segoe UI Light" pitchFamily="34" charset="0"/>
                        <a:ea typeface="Calibri"/>
                        <a:cs typeface="Segoe UI Light" pitchFamily="34" charset="0"/>
                      </a:endParaRPr>
                    </a:p>
                  </a:txBody>
                  <a:tcPr marL="44450" marR="4445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r">
                        <a:lnSpc>
                          <a:spcPct val="115000"/>
                        </a:lnSpc>
                        <a:spcAft>
                          <a:spcPts val="0"/>
                        </a:spcAft>
                      </a:pPr>
                      <a:r>
                        <a:rPr lang="it-IT" sz="1100" dirty="0" smtClean="0">
                          <a:solidFill>
                            <a:srgbClr val="000000"/>
                          </a:solidFill>
                          <a:latin typeface="Segoe UI Light" pitchFamily="34" charset="0"/>
                          <a:ea typeface="Times New Roman"/>
                          <a:cs typeface="Segoe UI Light" pitchFamily="34" charset="0"/>
                        </a:rPr>
                        <a:t>1,396</a:t>
                      </a:r>
                      <a:endParaRPr lang="it-IT" sz="1100" dirty="0">
                        <a:latin typeface="Segoe UI Light" pitchFamily="34" charset="0"/>
                        <a:ea typeface="Calibri"/>
                        <a:cs typeface="Segoe UI Light" pitchFamily="34" charset="0"/>
                      </a:endParaRPr>
                    </a:p>
                  </a:txBody>
                  <a:tcPr marL="44450" marR="44450" marT="0" marB="0" anchor="b">
                    <a:lnL>
                      <a:noFill/>
                    </a:lnL>
                    <a:lnR>
                      <a:noFill/>
                    </a:lnR>
                    <a:lnT>
                      <a:noFill/>
                    </a:lnT>
                    <a:lnB>
                      <a:noFill/>
                    </a:lnB>
                    <a:lnTlToBr w="12700" cmpd="sng">
                      <a:noFill/>
                      <a:prstDash val="solid"/>
                    </a:lnTlToBr>
                    <a:lnBlToTr w="12700" cmpd="sng">
                      <a:noFill/>
                      <a:prstDash val="solid"/>
                    </a:lnBlToTr>
                  </a:tcPr>
                </a:tc>
                <a:tc>
                  <a:txBody>
                    <a:bodyPr/>
                    <a:lstStyle/>
                    <a:p>
                      <a:pPr algn="r">
                        <a:lnSpc>
                          <a:spcPct val="115000"/>
                        </a:lnSpc>
                        <a:spcAft>
                          <a:spcPts val="0"/>
                        </a:spcAft>
                      </a:pPr>
                      <a:r>
                        <a:rPr lang="it-IT" sz="1100" dirty="0" smtClean="0">
                          <a:solidFill>
                            <a:srgbClr val="000000"/>
                          </a:solidFill>
                          <a:latin typeface="Segoe UI Light" pitchFamily="34" charset="0"/>
                          <a:ea typeface="Times New Roman"/>
                          <a:cs typeface="Segoe UI Light" pitchFamily="34" charset="0"/>
                        </a:rPr>
                        <a:t>1,506</a:t>
                      </a:r>
                      <a:endParaRPr lang="it-IT" sz="1100" dirty="0">
                        <a:latin typeface="Segoe UI Light" pitchFamily="34" charset="0"/>
                        <a:ea typeface="Calibri"/>
                        <a:cs typeface="Segoe UI Light" pitchFamily="34" charset="0"/>
                      </a:endParaRPr>
                    </a:p>
                  </a:txBody>
                  <a:tcPr marL="44450" marR="44450" marT="0"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191753">
                <a:tc>
                  <a:txBody>
                    <a:bodyPr/>
                    <a:lstStyle/>
                    <a:p>
                      <a:pPr>
                        <a:lnSpc>
                          <a:spcPct val="115000"/>
                        </a:lnSpc>
                        <a:spcAft>
                          <a:spcPts val="0"/>
                        </a:spcAft>
                      </a:pPr>
                      <a:r>
                        <a:rPr lang="en-US" sz="1200" noProof="0" smtClean="0">
                          <a:latin typeface="Segoe UI Light" pitchFamily="34" charset="0"/>
                          <a:ea typeface="Times New Roman"/>
                          <a:cs typeface="Segoe UI Light" pitchFamily="34" charset="0"/>
                        </a:rPr>
                        <a:t>Deferred tax liabilities</a:t>
                      </a:r>
                      <a:endParaRPr lang="en-US" sz="1200" noProof="0">
                        <a:latin typeface="Segoe UI Light" pitchFamily="34" charset="0"/>
                        <a:ea typeface="Calibri"/>
                        <a:cs typeface="Segoe UI Light" pitchFamily="34" charset="0"/>
                      </a:endParaRPr>
                    </a:p>
                  </a:txBody>
                  <a:tcPr marL="44450" marR="4445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r">
                        <a:lnSpc>
                          <a:spcPct val="115000"/>
                        </a:lnSpc>
                        <a:spcAft>
                          <a:spcPts val="0"/>
                        </a:spcAft>
                      </a:pPr>
                      <a:r>
                        <a:rPr lang="it-IT" sz="1100" dirty="0" smtClean="0">
                          <a:solidFill>
                            <a:srgbClr val="000000"/>
                          </a:solidFill>
                          <a:latin typeface="Segoe UI Light" pitchFamily="34" charset="0"/>
                          <a:ea typeface="Times New Roman"/>
                          <a:cs typeface="Segoe UI Light" pitchFamily="34" charset="0"/>
                        </a:rPr>
                        <a:t>3,850</a:t>
                      </a:r>
                      <a:endParaRPr lang="it-IT" sz="1100" dirty="0">
                        <a:latin typeface="Segoe UI Light" pitchFamily="34" charset="0"/>
                        <a:ea typeface="Calibri"/>
                        <a:cs typeface="Segoe UI Light" pitchFamily="34" charset="0"/>
                      </a:endParaRPr>
                    </a:p>
                  </a:txBody>
                  <a:tcPr marL="44450" marR="44450" marT="0" marB="0" anchor="b">
                    <a:lnL>
                      <a:noFill/>
                    </a:lnL>
                    <a:lnR>
                      <a:noFill/>
                    </a:lnR>
                    <a:lnT>
                      <a:noFill/>
                    </a:lnT>
                    <a:lnB>
                      <a:noFill/>
                    </a:lnB>
                    <a:lnTlToBr w="12700" cmpd="sng">
                      <a:noFill/>
                      <a:prstDash val="solid"/>
                    </a:lnTlToBr>
                    <a:lnBlToTr w="12700" cmpd="sng">
                      <a:noFill/>
                      <a:prstDash val="solid"/>
                    </a:lnBlToTr>
                  </a:tcPr>
                </a:tc>
                <a:tc>
                  <a:txBody>
                    <a:bodyPr/>
                    <a:lstStyle/>
                    <a:p>
                      <a:pPr algn="r">
                        <a:lnSpc>
                          <a:spcPct val="115000"/>
                        </a:lnSpc>
                        <a:spcAft>
                          <a:spcPts val="0"/>
                        </a:spcAft>
                      </a:pPr>
                      <a:r>
                        <a:rPr lang="it-IT" sz="1100" dirty="0" smtClean="0">
                          <a:solidFill>
                            <a:srgbClr val="000000"/>
                          </a:solidFill>
                          <a:latin typeface="Segoe UI Light" pitchFamily="34" charset="0"/>
                          <a:ea typeface="Times New Roman"/>
                          <a:cs typeface="Segoe UI Light" pitchFamily="34" charset="0"/>
                        </a:rPr>
                        <a:t>9,900</a:t>
                      </a:r>
                      <a:endParaRPr lang="it-IT" sz="1100" dirty="0">
                        <a:latin typeface="Segoe UI Light" pitchFamily="34" charset="0"/>
                        <a:ea typeface="Calibri"/>
                        <a:cs typeface="Segoe UI Light" pitchFamily="34" charset="0"/>
                      </a:endParaRPr>
                    </a:p>
                  </a:txBody>
                  <a:tcPr marL="44450" marR="44450" marT="0"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191753">
                <a:tc>
                  <a:txBody>
                    <a:bodyPr/>
                    <a:lstStyle/>
                    <a:p>
                      <a:pPr>
                        <a:lnSpc>
                          <a:spcPct val="115000"/>
                        </a:lnSpc>
                        <a:spcAft>
                          <a:spcPts val="0"/>
                        </a:spcAft>
                      </a:pPr>
                      <a:r>
                        <a:rPr lang="en-US" sz="1200" noProof="0" smtClean="0">
                          <a:latin typeface="Segoe UI Light" pitchFamily="34" charset="0"/>
                          <a:ea typeface="Times New Roman"/>
                          <a:cs typeface="Segoe UI Light" pitchFamily="34" charset="0"/>
                        </a:rPr>
                        <a:t>Non-current financial liabilities</a:t>
                      </a:r>
                      <a:endParaRPr lang="en-US" sz="1200" noProof="0">
                        <a:latin typeface="Segoe UI Light" pitchFamily="34" charset="0"/>
                        <a:ea typeface="Calibri"/>
                        <a:cs typeface="Segoe UI Light" pitchFamily="34" charset="0"/>
                      </a:endParaRPr>
                    </a:p>
                  </a:txBody>
                  <a:tcPr marL="44450" marR="4445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r">
                        <a:lnSpc>
                          <a:spcPct val="115000"/>
                        </a:lnSpc>
                        <a:spcAft>
                          <a:spcPts val="0"/>
                        </a:spcAft>
                      </a:pPr>
                      <a:r>
                        <a:rPr lang="it-IT" sz="1100" dirty="0" smtClean="0">
                          <a:solidFill>
                            <a:srgbClr val="000000"/>
                          </a:solidFill>
                          <a:latin typeface="Segoe UI Light" pitchFamily="34" charset="0"/>
                          <a:ea typeface="Times New Roman"/>
                          <a:cs typeface="Segoe UI Light" pitchFamily="34" charset="0"/>
                        </a:rPr>
                        <a:t>12,000</a:t>
                      </a:r>
                      <a:endParaRPr lang="it-IT" sz="1100" dirty="0">
                        <a:latin typeface="Segoe UI Light" pitchFamily="34" charset="0"/>
                        <a:ea typeface="Calibri"/>
                        <a:cs typeface="Segoe UI Light" pitchFamily="34" charset="0"/>
                      </a:endParaRPr>
                    </a:p>
                  </a:txBody>
                  <a:tcPr marL="44450" marR="44450" marT="0" marB="0" anchor="b">
                    <a:lnL>
                      <a:noFill/>
                    </a:lnL>
                    <a:lnR>
                      <a:noFill/>
                    </a:lnR>
                    <a:lnT>
                      <a:noFill/>
                    </a:lnT>
                    <a:lnB>
                      <a:noFill/>
                    </a:lnB>
                    <a:lnTlToBr w="12700" cmpd="sng">
                      <a:noFill/>
                      <a:prstDash val="solid"/>
                    </a:lnTlToBr>
                    <a:lnBlToTr w="12700" cmpd="sng">
                      <a:noFill/>
                      <a:prstDash val="solid"/>
                    </a:lnBlToTr>
                  </a:tcPr>
                </a:tc>
                <a:tc>
                  <a:txBody>
                    <a:bodyPr/>
                    <a:lstStyle/>
                    <a:p>
                      <a:pPr algn="r">
                        <a:lnSpc>
                          <a:spcPct val="115000"/>
                        </a:lnSpc>
                        <a:spcAft>
                          <a:spcPts val="0"/>
                        </a:spcAft>
                      </a:pPr>
                      <a:r>
                        <a:rPr lang="it-IT" sz="1100" dirty="0" smtClean="0">
                          <a:solidFill>
                            <a:srgbClr val="000000"/>
                          </a:solidFill>
                          <a:latin typeface="Segoe UI Light" pitchFamily="34" charset="0"/>
                          <a:ea typeface="Calibri"/>
                          <a:cs typeface="Segoe UI Light" pitchFamily="34" charset="0"/>
                        </a:rPr>
                        <a:t>102,311</a:t>
                      </a:r>
                      <a:endParaRPr lang="it-IT" sz="1100" dirty="0">
                        <a:latin typeface="Segoe UI Light" pitchFamily="34" charset="0"/>
                        <a:ea typeface="Calibri"/>
                        <a:cs typeface="Segoe UI Light" pitchFamily="34" charset="0"/>
                      </a:endParaRPr>
                    </a:p>
                  </a:txBody>
                  <a:tcPr marL="44450" marR="44450" marT="0"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191753">
                <a:tc>
                  <a:txBody>
                    <a:bodyPr/>
                    <a:lstStyle/>
                    <a:p>
                      <a:pPr>
                        <a:lnSpc>
                          <a:spcPct val="115000"/>
                        </a:lnSpc>
                        <a:spcAft>
                          <a:spcPts val="0"/>
                        </a:spcAft>
                      </a:pPr>
                      <a:r>
                        <a:rPr lang="en-US" sz="1200" noProof="0" smtClean="0">
                          <a:latin typeface="Segoe UI Light" pitchFamily="34" charset="0"/>
                          <a:ea typeface="Times New Roman"/>
                          <a:cs typeface="Segoe UI Light" pitchFamily="34" charset="0"/>
                        </a:rPr>
                        <a:t>Non-current lease liabilities</a:t>
                      </a:r>
                      <a:endParaRPr lang="en-US" sz="1200" noProof="0">
                        <a:latin typeface="Segoe UI Light" pitchFamily="34" charset="0"/>
                        <a:ea typeface="Calibri"/>
                        <a:cs typeface="Segoe UI Light" pitchFamily="34" charset="0"/>
                      </a:endParaRPr>
                    </a:p>
                  </a:txBody>
                  <a:tcPr marL="44450" marR="4445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r">
                        <a:lnSpc>
                          <a:spcPct val="115000"/>
                        </a:lnSpc>
                        <a:spcAft>
                          <a:spcPts val="0"/>
                        </a:spcAft>
                      </a:pPr>
                      <a:r>
                        <a:rPr lang="it-IT" sz="1100" dirty="0" smtClean="0">
                          <a:solidFill>
                            <a:srgbClr val="000000"/>
                          </a:solidFill>
                          <a:latin typeface="Segoe UI Light" pitchFamily="34" charset="0"/>
                          <a:ea typeface="Times New Roman"/>
                          <a:cs typeface="Segoe UI Light" pitchFamily="34" charset="0"/>
                        </a:rPr>
                        <a:t>13,032</a:t>
                      </a:r>
                      <a:endParaRPr lang="it-IT" sz="1100" dirty="0">
                        <a:latin typeface="Segoe UI Light" pitchFamily="34" charset="0"/>
                        <a:ea typeface="Calibri"/>
                        <a:cs typeface="Segoe UI Light" pitchFamily="34" charset="0"/>
                      </a:endParaRPr>
                    </a:p>
                  </a:txBody>
                  <a:tcPr marL="44450" marR="44450" marT="0" marB="0" anchor="b">
                    <a:lnL>
                      <a:noFill/>
                    </a:lnL>
                    <a:lnR>
                      <a:noFill/>
                    </a:lnR>
                    <a:lnT>
                      <a:noFill/>
                    </a:lnT>
                    <a:lnB>
                      <a:noFill/>
                    </a:lnB>
                    <a:lnTlToBr w="12700" cmpd="sng">
                      <a:noFill/>
                      <a:prstDash val="solid"/>
                    </a:lnTlToBr>
                    <a:lnBlToTr w="12700" cmpd="sng">
                      <a:noFill/>
                      <a:prstDash val="solid"/>
                    </a:lnBlToTr>
                  </a:tcPr>
                </a:tc>
                <a:tc>
                  <a:txBody>
                    <a:bodyPr/>
                    <a:lstStyle/>
                    <a:p>
                      <a:pPr algn="r">
                        <a:lnSpc>
                          <a:spcPct val="115000"/>
                        </a:lnSpc>
                        <a:spcAft>
                          <a:spcPts val="0"/>
                        </a:spcAft>
                      </a:pPr>
                      <a:r>
                        <a:rPr lang="it-IT" sz="1100" dirty="0" smtClean="0">
                          <a:solidFill>
                            <a:srgbClr val="000000"/>
                          </a:solidFill>
                          <a:latin typeface="Segoe UI Light" pitchFamily="34" charset="0"/>
                          <a:ea typeface="Calibri"/>
                          <a:cs typeface="Segoe UI Light" pitchFamily="34" charset="0"/>
                        </a:rPr>
                        <a:t>11,277</a:t>
                      </a:r>
                      <a:endParaRPr lang="it-IT" sz="1100" dirty="0">
                        <a:latin typeface="Segoe UI Light" pitchFamily="34" charset="0"/>
                        <a:ea typeface="Calibri"/>
                        <a:cs typeface="Segoe UI Light" pitchFamily="34" charset="0"/>
                      </a:endParaRPr>
                    </a:p>
                  </a:txBody>
                  <a:tcPr marL="44450" marR="44450" marT="0"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191753">
                <a:tc>
                  <a:txBody>
                    <a:bodyPr/>
                    <a:lstStyle/>
                    <a:p>
                      <a:pPr>
                        <a:lnSpc>
                          <a:spcPct val="115000"/>
                        </a:lnSpc>
                        <a:spcAft>
                          <a:spcPts val="0"/>
                        </a:spcAft>
                      </a:pPr>
                      <a:r>
                        <a:rPr lang="en-US" sz="1200" noProof="0" smtClean="0">
                          <a:latin typeface="Segoe UI Light" pitchFamily="34" charset="0"/>
                          <a:ea typeface="Times New Roman"/>
                          <a:cs typeface="Segoe UI Light" pitchFamily="34" charset="0"/>
                        </a:rPr>
                        <a:t>Other non-current liabilities</a:t>
                      </a:r>
                      <a:endParaRPr lang="en-US" sz="1200" noProof="0">
                        <a:latin typeface="Segoe UI Light" pitchFamily="34" charset="0"/>
                        <a:ea typeface="Calibri"/>
                        <a:cs typeface="Segoe UI Light" pitchFamily="34" charset="0"/>
                      </a:endParaRPr>
                    </a:p>
                  </a:txBody>
                  <a:tcPr marL="44450" marR="44450" marT="0"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lnSpc>
                          <a:spcPct val="115000"/>
                        </a:lnSpc>
                        <a:spcAft>
                          <a:spcPts val="0"/>
                        </a:spcAft>
                      </a:pPr>
                      <a:r>
                        <a:rPr lang="it-IT" sz="1100" dirty="0">
                          <a:solidFill>
                            <a:srgbClr val="000000"/>
                          </a:solidFill>
                          <a:latin typeface="Segoe UI Light" pitchFamily="34" charset="0"/>
                          <a:ea typeface="Times New Roman"/>
                          <a:cs typeface="Segoe UI Light" pitchFamily="34" charset="0"/>
                        </a:rPr>
                        <a:t>600</a:t>
                      </a:r>
                      <a:endParaRPr lang="it-IT" sz="1100" dirty="0">
                        <a:latin typeface="Segoe UI Light" pitchFamily="34" charset="0"/>
                        <a:ea typeface="Calibri"/>
                        <a:cs typeface="Segoe UI Light" pitchFamily="34" charset="0"/>
                      </a:endParaRPr>
                    </a:p>
                  </a:txBody>
                  <a:tcPr marL="44450" marR="44450" marT="0"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15000"/>
                        </a:lnSpc>
                        <a:spcAft>
                          <a:spcPts val="0"/>
                        </a:spcAft>
                      </a:pPr>
                      <a:r>
                        <a:rPr lang="it-IT" sz="1100" dirty="0" smtClean="0">
                          <a:latin typeface="Segoe UI Light" pitchFamily="34" charset="0"/>
                          <a:ea typeface="Calibri"/>
                          <a:cs typeface="Segoe UI Light" pitchFamily="34" charset="0"/>
                        </a:rPr>
                        <a:t>600</a:t>
                      </a:r>
                      <a:endParaRPr lang="it-IT" sz="1100" dirty="0">
                        <a:latin typeface="Segoe UI Light" pitchFamily="34" charset="0"/>
                        <a:ea typeface="Calibri"/>
                        <a:cs typeface="Segoe UI Light" pitchFamily="34" charset="0"/>
                      </a:endParaRPr>
                    </a:p>
                  </a:txBody>
                  <a:tcPr marL="44450" marR="44450" marT="0"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191753">
                <a:tc>
                  <a:txBody>
                    <a:bodyPr/>
                    <a:lstStyle/>
                    <a:p>
                      <a:pPr>
                        <a:lnSpc>
                          <a:spcPct val="115000"/>
                        </a:lnSpc>
                        <a:spcAft>
                          <a:spcPts val="0"/>
                        </a:spcAft>
                      </a:pPr>
                      <a:r>
                        <a:rPr lang="en-US" sz="1200" b="1" noProof="0" smtClean="0">
                          <a:latin typeface="Segoe UI Semibold" pitchFamily="34" charset="0"/>
                          <a:ea typeface="Times New Roman"/>
                          <a:cs typeface="Segoe UI Semibold" pitchFamily="34" charset="0"/>
                        </a:rPr>
                        <a:t>Total non-current liabilities</a:t>
                      </a:r>
                      <a:endParaRPr lang="en-US" sz="1200" noProof="0">
                        <a:latin typeface="Segoe UI Semibold" pitchFamily="34" charset="0"/>
                        <a:ea typeface="Calibri"/>
                        <a:cs typeface="Segoe UI Semibold" pitchFamily="34" charset="0"/>
                      </a:endParaRPr>
                    </a:p>
                  </a:txBody>
                  <a:tcPr marL="44450" marR="44450" marT="0"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lnSpc>
                          <a:spcPct val="115000"/>
                        </a:lnSpc>
                        <a:spcAft>
                          <a:spcPts val="0"/>
                        </a:spcAft>
                      </a:pPr>
                      <a:r>
                        <a:rPr lang="it-IT" sz="1100" b="1" dirty="0" smtClean="0">
                          <a:solidFill>
                            <a:srgbClr val="000000"/>
                          </a:solidFill>
                          <a:latin typeface="Segoe UI Semibold" pitchFamily="34" charset="0"/>
                          <a:ea typeface="Times New Roman"/>
                          <a:cs typeface="Segoe UI Semibold" pitchFamily="34" charset="0"/>
                        </a:rPr>
                        <a:t>41,524</a:t>
                      </a:r>
                      <a:endParaRPr lang="it-IT" sz="1100" dirty="0">
                        <a:latin typeface="Segoe UI Semibold" pitchFamily="34" charset="0"/>
                        <a:ea typeface="Calibri"/>
                        <a:cs typeface="Segoe UI Semibold" pitchFamily="34" charset="0"/>
                      </a:endParaRPr>
                    </a:p>
                  </a:txBody>
                  <a:tcPr marL="44450" marR="44450" marT="0"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lnSpc>
                          <a:spcPct val="115000"/>
                        </a:lnSpc>
                        <a:spcAft>
                          <a:spcPts val="0"/>
                        </a:spcAft>
                      </a:pPr>
                      <a:r>
                        <a:rPr lang="it-IT" sz="1100" dirty="0" smtClean="0">
                          <a:solidFill>
                            <a:srgbClr val="000000"/>
                          </a:solidFill>
                          <a:latin typeface="Segoe UI Semibold" pitchFamily="34" charset="0"/>
                          <a:ea typeface="Calibri"/>
                          <a:cs typeface="Segoe UI Semibold" pitchFamily="34" charset="0"/>
                        </a:rPr>
                        <a:t>140,648</a:t>
                      </a:r>
                      <a:endParaRPr lang="it-IT" sz="1100" dirty="0">
                        <a:latin typeface="Segoe UI Semibold" pitchFamily="34" charset="0"/>
                        <a:ea typeface="Calibri"/>
                        <a:cs typeface="Segoe UI Semibold" pitchFamily="34" charset="0"/>
                      </a:endParaRPr>
                    </a:p>
                  </a:txBody>
                  <a:tcPr marL="44450" marR="44450" marT="0"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15"/>
                  </a:ext>
                </a:extLst>
              </a:tr>
              <a:tr h="191753">
                <a:tc>
                  <a:txBody>
                    <a:bodyPr/>
                    <a:lstStyle/>
                    <a:p>
                      <a:pPr>
                        <a:lnSpc>
                          <a:spcPct val="115000"/>
                        </a:lnSpc>
                        <a:spcAft>
                          <a:spcPts val="0"/>
                        </a:spcAft>
                      </a:pPr>
                      <a:r>
                        <a:rPr lang="en-US" sz="1200" b="1" noProof="0" smtClean="0">
                          <a:latin typeface="Segoe UI Semibold" pitchFamily="34" charset="0"/>
                          <a:ea typeface="Times New Roman"/>
                          <a:cs typeface="Segoe UI Semibold" pitchFamily="34" charset="0"/>
                        </a:rPr>
                        <a:t>Current liabilities</a:t>
                      </a:r>
                      <a:endParaRPr lang="en-US" sz="1200" noProof="0">
                        <a:latin typeface="Segoe UI Semibold" pitchFamily="34" charset="0"/>
                        <a:ea typeface="Calibri"/>
                        <a:cs typeface="Segoe UI Semibold" pitchFamily="34" charset="0"/>
                      </a:endParaRPr>
                    </a:p>
                  </a:txBody>
                  <a:tcPr marL="44450" marR="44450" marT="0"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r">
                        <a:lnSpc>
                          <a:spcPct val="115000"/>
                        </a:lnSpc>
                      </a:pPr>
                      <a:endParaRPr lang="it-IT" sz="1100" dirty="0">
                        <a:latin typeface="Segoe UI Light" pitchFamily="34" charset="0"/>
                        <a:ea typeface="Times New Roman"/>
                        <a:cs typeface="Segoe UI Light" pitchFamily="34" charset="0"/>
                      </a:endParaRPr>
                    </a:p>
                  </a:txBody>
                  <a:tcPr marL="44450" marR="44450" marT="0"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a:lnSpc>
                          <a:spcPct val="115000"/>
                        </a:lnSpc>
                        <a:spcAft>
                          <a:spcPts val="0"/>
                        </a:spcAft>
                      </a:pPr>
                      <a:endParaRPr lang="it-IT" sz="1100" dirty="0">
                        <a:latin typeface="Segoe UI Light" pitchFamily="34" charset="0"/>
                        <a:ea typeface="Calibri"/>
                        <a:cs typeface="Segoe UI Light" pitchFamily="34" charset="0"/>
                      </a:endParaRPr>
                    </a:p>
                  </a:txBody>
                  <a:tcPr marL="44450" marR="44450" marT="0"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224216">
                <a:tc>
                  <a:txBody>
                    <a:bodyPr/>
                    <a:lstStyle/>
                    <a:p>
                      <a:pPr>
                        <a:lnSpc>
                          <a:spcPct val="115000"/>
                        </a:lnSpc>
                        <a:spcAft>
                          <a:spcPts val="0"/>
                        </a:spcAft>
                      </a:pPr>
                      <a:r>
                        <a:rPr lang="en-US" sz="1200" noProof="0" smtClean="0">
                          <a:latin typeface="Segoe UI Light" pitchFamily="34" charset="0"/>
                          <a:ea typeface="Times New Roman"/>
                          <a:cs typeface="Segoe UI Light" pitchFamily="34" charset="0"/>
                        </a:rPr>
                        <a:t>Account payables</a:t>
                      </a:r>
                      <a:endParaRPr lang="en-US" sz="1200" noProof="0">
                        <a:latin typeface="Segoe UI Light" pitchFamily="34" charset="0"/>
                        <a:ea typeface="Calibri"/>
                        <a:cs typeface="Segoe UI Light" pitchFamily="34" charset="0"/>
                      </a:endParaRPr>
                    </a:p>
                  </a:txBody>
                  <a:tcPr marL="44450" marR="4445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r">
                        <a:lnSpc>
                          <a:spcPct val="115000"/>
                        </a:lnSpc>
                        <a:spcAft>
                          <a:spcPts val="0"/>
                        </a:spcAft>
                      </a:pPr>
                      <a:r>
                        <a:rPr lang="it-IT" sz="1100" dirty="0" smtClean="0">
                          <a:solidFill>
                            <a:srgbClr val="000000"/>
                          </a:solidFill>
                          <a:latin typeface="Segoe UI Light" pitchFamily="34" charset="0"/>
                          <a:ea typeface="Times New Roman"/>
                          <a:cs typeface="Segoe UI Light" pitchFamily="34" charset="0"/>
                        </a:rPr>
                        <a:t>85,592</a:t>
                      </a:r>
                      <a:endParaRPr lang="it-IT" sz="1100" dirty="0">
                        <a:latin typeface="Segoe UI Light" pitchFamily="34" charset="0"/>
                        <a:ea typeface="Calibri"/>
                        <a:cs typeface="Segoe UI Light" pitchFamily="34" charset="0"/>
                      </a:endParaRPr>
                    </a:p>
                  </a:txBody>
                  <a:tcPr marL="44450" marR="44450" marT="0" marB="0" anchor="b">
                    <a:lnL>
                      <a:noFill/>
                    </a:lnL>
                    <a:lnR>
                      <a:noFill/>
                    </a:lnR>
                    <a:lnT>
                      <a:noFill/>
                    </a:lnT>
                    <a:lnB>
                      <a:noFill/>
                    </a:lnB>
                    <a:lnTlToBr w="12700" cmpd="sng">
                      <a:noFill/>
                      <a:prstDash val="solid"/>
                    </a:lnTlToBr>
                    <a:lnBlToTr w="12700" cmpd="sng">
                      <a:noFill/>
                      <a:prstDash val="solid"/>
                    </a:lnBlToTr>
                  </a:tcPr>
                </a:tc>
                <a:tc>
                  <a:txBody>
                    <a:bodyPr/>
                    <a:lstStyle/>
                    <a:p>
                      <a:pPr algn="r">
                        <a:lnSpc>
                          <a:spcPct val="115000"/>
                        </a:lnSpc>
                        <a:spcAft>
                          <a:spcPts val="0"/>
                        </a:spcAft>
                      </a:pPr>
                      <a:r>
                        <a:rPr lang="it-IT" sz="1100" kern="1200" dirty="0" smtClean="0">
                          <a:solidFill>
                            <a:schemeClr val="tx1"/>
                          </a:solidFill>
                          <a:latin typeface="Segoe UI Light" pitchFamily="34" charset="0"/>
                          <a:ea typeface="+mn-ea"/>
                          <a:cs typeface="Segoe UI Light" pitchFamily="34" charset="0"/>
                        </a:rPr>
                        <a:t>129,594</a:t>
                      </a:r>
                      <a:endParaRPr lang="it-IT" sz="1100" dirty="0">
                        <a:latin typeface="Segoe UI Light" pitchFamily="34" charset="0"/>
                        <a:ea typeface="Calibri"/>
                        <a:cs typeface="Segoe UI Light" pitchFamily="34" charset="0"/>
                      </a:endParaRPr>
                    </a:p>
                  </a:txBody>
                  <a:tcPr marL="44450" marR="44450" marT="0"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224216">
                <a:tc>
                  <a:txBody>
                    <a:bodyPr/>
                    <a:lstStyle/>
                    <a:p>
                      <a:pPr>
                        <a:lnSpc>
                          <a:spcPct val="115000"/>
                        </a:lnSpc>
                        <a:spcAft>
                          <a:spcPts val="0"/>
                        </a:spcAft>
                      </a:pPr>
                      <a:r>
                        <a:rPr lang="en-US" sz="1200" noProof="0" smtClean="0">
                          <a:latin typeface="Segoe UI Light" pitchFamily="34" charset="0"/>
                          <a:ea typeface="Times New Roman"/>
                          <a:cs typeface="Segoe UI Light" pitchFamily="34" charset="0"/>
                        </a:rPr>
                        <a:t>Current financial liabilities</a:t>
                      </a:r>
                      <a:endParaRPr lang="en-US" sz="1200" noProof="0">
                        <a:latin typeface="Segoe UI Light" pitchFamily="34" charset="0"/>
                        <a:ea typeface="Calibri"/>
                        <a:cs typeface="Segoe UI Light" pitchFamily="34" charset="0"/>
                      </a:endParaRPr>
                    </a:p>
                  </a:txBody>
                  <a:tcPr marL="44450" marR="4445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r">
                        <a:lnSpc>
                          <a:spcPct val="115000"/>
                        </a:lnSpc>
                        <a:spcAft>
                          <a:spcPts val="0"/>
                        </a:spcAft>
                      </a:pPr>
                      <a:r>
                        <a:rPr lang="it-IT" sz="1100" dirty="0" smtClean="0">
                          <a:solidFill>
                            <a:srgbClr val="000000"/>
                          </a:solidFill>
                          <a:latin typeface="Segoe UI Light" pitchFamily="34" charset="0"/>
                          <a:ea typeface="Times New Roman"/>
                          <a:cs typeface="Segoe UI Light" pitchFamily="34" charset="0"/>
                        </a:rPr>
                        <a:t>22,456</a:t>
                      </a:r>
                      <a:endParaRPr lang="it-IT" sz="1100" dirty="0">
                        <a:latin typeface="Segoe UI Light" pitchFamily="34" charset="0"/>
                        <a:ea typeface="Calibri"/>
                        <a:cs typeface="Segoe UI Light" pitchFamily="34" charset="0"/>
                      </a:endParaRPr>
                    </a:p>
                  </a:txBody>
                  <a:tcPr marL="44450" marR="44450" marT="0" marB="0" anchor="b">
                    <a:lnL>
                      <a:noFill/>
                    </a:lnL>
                    <a:lnR>
                      <a:noFill/>
                    </a:lnR>
                    <a:lnT>
                      <a:noFill/>
                    </a:lnT>
                    <a:lnB>
                      <a:noFill/>
                    </a:lnB>
                    <a:lnTlToBr w="12700" cmpd="sng">
                      <a:noFill/>
                      <a:prstDash val="solid"/>
                    </a:lnTlToBr>
                    <a:lnBlToTr w="12700" cmpd="sng">
                      <a:noFill/>
                      <a:prstDash val="solid"/>
                    </a:lnBlToTr>
                  </a:tcPr>
                </a:tc>
                <a:tc>
                  <a:txBody>
                    <a:bodyPr/>
                    <a:lstStyle/>
                    <a:p>
                      <a:pPr algn="r">
                        <a:lnSpc>
                          <a:spcPct val="115000"/>
                        </a:lnSpc>
                        <a:spcAft>
                          <a:spcPts val="0"/>
                        </a:spcAft>
                      </a:pPr>
                      <a:r>
                        <a:rPr lang="it-IT" sz="1100" kern="1200" dirty="0" smtClean="0">
                          <a:solidFill>
                            <a:schemeClr val="tx1"/>
                          </a:solidFill>
                          <a:latin typeface="Segoe UI Light" pitchFamily="34" charset="0"/>
                          <a:ea typeface="+mn-ea"/>
                          <a:cs typeface="Segoe UI Light" pitchFamily="34" charset="0"/>
                        </a:rPr>
                        <a:t>52,778</a:t>
                      </a:r>
                      <a:endParaRPr lang="it-IT" sz="1100" dirty="0">
                        <a:latin typeface="Segoe UI Light" pitchFamily="34" charset="0"/>
                        <a:ea typeface="Calibri"/>
                        <a:cs typeface="Segoe UI Light" pitchFamily="34" charset="0"/>
                      </a:endParaRPr>
                    </a:p>
                  </a:txBody>
                  <a:tcPr marL="44450" marR="44450" marT="0"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224216">
                <a:tc>
                  <a:txBody>
                    <a:bodyPr/>
                    <a:lstStyle/>
                    <a:p>
                      <a:pPr>
                        <a:lnSpc>
                          <a:spcPct val="115000"/>
                        </a:lnSpc>
                        <a:spcAft>
                          <a:spcPts val="0"/>
                        </a:spcAft>
                      </a:pPr>
                      <a:r>
                        <a:rPr lang="en-US" sz="1200" noProof="0" smtClean="0">
                          <a:latin typeface="Segoe UI Light" pitchFamily="34" charset="0"/>
                          <a:ea typeface="Times New Roman"/>
                          <a:cs typeface="Segoe UI Light" pitchFamily="34" charset="0"/>
                        </a:rPr>
                        <a:t>Current lease liabilities</a:t>
                      </a:r>
                      <a:endParaRPr lang="en-US" sz="1200" noProof="0">
                        <a:latin typeface="Segoe UI Light" pitchFamily="34" charset="0"/>
                        <a:ea typeface="Calibri"/>
                        <a:cs typeface="Segoe UI Light" pitchFamily="34" charset="0"/>
                      </a:endParaRPr>
                    </a:p>
                  </a:txBody>
                  <a:tcPr marL="44450" marR="4445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r">
                        <a:lnSpc>
                          <a:spcPct val="115000"/>
                        </a:lnSpc>
                        <a:spcAft>
                          <a:spcPts val="0"/>
                        </a:spcAft>
                      </a:pPr>
                      <a:r>
                        <a:rPr lang="it-IT" sz="1100" dirty="0" smtClean="0">
                          <a:solidFill>
                            <a:srgbClr val="000000"/>
                          </a:solidFill>
                          <a:latin typeface="Segoe UI Light" pitchFamily="34" charset="0"/>
                          <a:ea typeface="Times New Roman"/>
                          <a:cs typeface="Segoe UI Light" pitchFamily="34" charset="0"/>
                        </a:rPr>
                        <a:t>4,776</a:t>
                      </a:r>
                      <a:endParaRPr lang="it-IT" sz="1100" dirty="0">
                        <a:latin typeface="Segoe UI Light" pitchFamily="34" charset="0"/>
                        <a:ea typeface="Calibri"/>
                        <a:cs typeface="Segoe UI Light" pitchFamily="34" charset="0"/>
                      </a:endParaRPr>
                    </a:p>
                  </a:txBody>
                  <a:tcPr marL="44450" marR="44450" marT="0" marB="0" anchor="b">
                    <a:lnL>
                      <a:noFill/>
                    </a:lnL>
                    <a:lnR>
                      <a:noFill/>
                    </a:lnR>
                    <a:lnT>
                      <a:noFill/>
                    </a:lnT>
                    <a:lnB>
                      <a:noFill/>
                    </a:lnB>
                    <a:lnTlToBr w="12700" cmpd="sng">
                      <a:noFill/>
                      <a:prstDash val="solid"/>
                    </a:lnTlToBr>
                    <a:lnBlToTr w="12700" cmpd="sng">
                      <a:noFill/>
                      <a:prstDash val="solid"/>
                    </a:lnBlToTr>
                  </a:tcPr>
                </a:tc>
                <a:tc>
                  <a:txBody>
                    <a:bodyPr/>
                    <a:lstStyle/>
                    <a:p>
                      <a:pPr algn="r">
                        <a:lnSpc>
                          <a:spcPct val="115000"/>
                        </a:lnSpc>
                        <a:spcAft>
                          <a:spcPts val="0"/>
                        </a:spcAft>
                      </a:pPr>
                      <a:r>
                        <a:rPr lang="it-IT" sz="1100" kern="1200" dirty="0" smtClean="0">
                          <a:solidFill>
                            <a:schemeClr val="tx1"/>
                          </a:solidFill>
                          <a:latin typeface="Segoe UI Light" pitchFamily="34" charset="0"/>
                          <a:ea typeface="+mn-ea"/>
                          <a:cs typeface="Segoe UI Light" pitchFamily="34" charset="0"/>
                        </a:rPr>
                        <a:t>5,950</a:t>
                      </a:r>
                      <a:endParaRPr lang="it-IT" sz="1100" dirty="0">
                        <a:latin typeface="Segoe UI Light" pitchFamily="34" charset="0"/>
                        <a:ea typeface="Calibri"/>
                        <a:cs typeface="Segoe UI Light" pitchFamily="34" charset="0"/>
                      </a:endParaRPr>
                    </a:p>
                  </a:txBody>
                  <a:tcPr marL="44450" marR="44450" marT="0"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9"/>
                  </a:ext>
                </a:extLst>
              </a:tr>
              <a:tr h="191753">
                <a:tc>
                  <a:txBody>
                    <a:bodyPr/>
                    <a:lstStyle/>
                    <a:p>
                      <a:pPr>
                        <a:lnSpc>
                          <a:spcPct val="115000"/>
                        </a:lnSpc>
                        <a:spcAft>
                          <a:spcPts val="0"/>
                        </a:spcAft>
                      </a:pPr>
                      <a:r>
                        <a:rPr lang="en-US" sz="1200" noProof="0" smtClean="0">
                          <a:latin typeface="Segoe UI Light" pitchFamily="34" charset="0"/>
                          <a:ea typeface="Times New Roman"/>
                          <a:cs typeface="Segoe UI Light" pitchFamily="34" charset="0"/>
                        </a:rPr>
                        <a:t>Current tax liabilities</a:t>
                      </a:r>
                      <a:endParaRPr lang="en-US" sz="1200" noProof="0">
                        <a:latin typeface="Segoe UI Light" pitchFamily="34" charset="0"/>
                        <a:ea typeface="Calibri"/>
                        <a:cs typeface="Segoe UI Light" pitchFamily="34" charset="0"/>
                      </a:endParaRPr>
                    </a:p>
                  </a:txBody>
                  <a:tcPr marL="44450" marR="4445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r">
                        <a:lnSpc>
                          <a:spcPct val="115000"/>
                        </a:lnSpc>
                        <a:spcAft>
                          <a:spcPts val="0"/>
                        </a:spcAft>
                      </a:pPr>
                      <a:r>
                        <a:rPr lang="it-IT" sz="1100" dirty="0">
                          <a:solidFill>
                            <a:srgbClr val="000000"/>
                          </a:solidFill>
                          <a:latin typeface="Segoe UI Light" pitchFamily="34" charset="0"/>
                          <a:ea typeface="Times New Roman"/>
                          <a:cs typeface="Segoe UI Light" pitchFamily="34" charset="0"/>
                        </a:rPr>
                        <a:t>471</a:t>
                      </a:r>
                      <a:endParaRPr lang="it-IT" sz="1100" dirty="0">
                        <a:latin typeface="Segoe UI Light" pitchFamily="34" charset="0"/>
                        <a:ea typeface="Calibri"/>
                        <a:cs typeface="Segoe UI Light" pitchFamily="34" charset="0"/>
                      </a:endParaRPr>
                    </a:p>
                  </a:txBody>
                  <a:tcPr marL="44450" marR="44450" marT="0" marB="0" anchor="b">
                    <a:lnL>
                      <a:noFill/>
                    </a:lnL>
                    <a:lnR>
                      <a:noFill/>
                    </a:lnR>
                    <a:lnT>
                      <a:noFill/>
                    </a:lnT>
                    <a:lnB>
                      <a:noFill/>
                    </a:lnB>
                    <a:lnTlToBr w="12700" cmpd="sng">
                      <a:noFill/>
                      <a:prstDash val="solid"/>
                    </a:lnTlToBr>
                    <a:lnBlToTr w="12700" cmpd="sng">
                      <a:noFill/>
                      <a:prstDash val="solid"/>
                    </a:lnBlToTr>
                  </a:tcPr>
                </a:tc>
                <a:tc>
                  <a:txBody>
                    <a:bodyPr/>
                    <a:lstStyle/>
                    <a:p>
                      <a:pPr algn="r">
                        <a:lnSpc>
                          <a:spcPct val="115000"/>
                        </a:lnSpc>
                        <a:spcAft>
                          <a:spcPts val="0"/>
                        </a:spcAft>
                      </a:pPr>
                      <a:r>
                        <a:rPr lang="it-IT" sz="1100" dirty="0" smtClean="0">
                          <a:solidFill>
                            <a:srgbClr val="000000"/>
                          </a:solidFill>
                          <a:latin typeface="Segoe UI Light" pitchFamily="34" charset="0"/>
                          <a:ea typeface="Calibri"/>
                          <a:cs typeface="Segoe UI Light" pitchFamily="34" charset="0"/>
                        </a:rPr>
                        <a:t>3,139</a:t>
                      </a:r>
                      <a:endParaRPr lang="it-IT" sz="1100" dirty="0">
                        <a:latin typeface="Segoe UI Light" pitchFamily="34" charset="0"/>
                        <a:ea typeface="Calibri"/>
                        <a:cs typeface="Segoe UI Light" pitchFamily="34" charset="0"/>
                      </a:endParaRPr>
                    </a:p>
                  </a:txBody>
                  <a:tcPr marL="44450" marR="44450" marT="0"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20"/>
                  </a:ext>
                </a:extLst>
              </a:tr>
              <a:tr h="191753">
                <a:tc>
                  <a:txBody>
                    <a:bodyPr/>
                    <a:lstStyle/>
                    <a:p>
                      <a:pPr>
                        <a:lnSpc>
                          <a:spcPct val="115000"/>
                        </a:lnSpc>
                        <a:spcAft>
                          <a:spcPts val="0"/>
                        </a:spcAft>
                      </a:pPr>
                      <a:r>
                        <a:rPr lang="en-US" sz="1200" noProof="0" smtClean="0">
                          <a:latin typeface="Segoe UI Light" pitchFamily="34" charset="0"/>
                          <a:ea typeface="Times New Roman"/>
                          <a:cs typeface="Segoe UI Light" pitchFamily="34" charset="0"/>
                        </a:rPr>
                        <a:t>Other current liabilities</a:t>
                      </a:r>
                      <a:endParaRPr lang="en-US" sz="1200" noProof="0">
                        <a:latin typeface="Segoe UI Light" pitchFamily="34" charset="0"/>
                        <a:ea typeface="Calibri"/>
                        <a:cs typeface="Segoe UI Light" pitchFamily="34" charset="0"/>
                      </a:endParaRPr>
                    </a:p>
                  </a:txBody>
                  <a:tcPr marL="44450" marR="44450" marT="0"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lnSpc>
                          <a:spcPct val="115000"/>
                        </a:lnSpc>
                        <a:spcAft>
                          <a:spcPts val="0"/>
                        </a:spcAft>
                      </a:pPr>
                      <a:r>
                        <a:rPr lang="it-IT" sz="1100" dirty="0" smtClean="0">
                          <a:solidFill>
                            <a:srgbClr val="000000"/>
                          </a:solidFill>
                          <a:latin typeface="Segoe UI Light" pitchFamily="34" charset="0"/>
                          <a:ea typeface="Times New Roman"/>
                          <a:cs typeface="Segoe UI Light" pitchFamily="34" charset="0"/>
                        </a:rPr>
                        <a:t>15,379</a:t>
                      </a:r>
                      <a:endParaRPr lang="it-IT" sz="1100" dirty="0">
                        <a:latin typeface="Segoe UI Light" pitchFamily="34" charset="0"/>
                        <a:ea typeface="Calibri"/>
                        <a:cs typeface="Segoe UI Light" pitchFamily="34" charset="0"/>
                      </a:endParaRPr>
                    </a:p>
                  </a:txBody>
                  <a:tcPr marL="44450" marR="44450" marT="0"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15000"/>
                        </a:lnSpc>
                        <a:spcAft>
                          <a:spcPts val="0"/>
                        </a:spcAft>
                      </a:pPr>
                      <a:r>
                        <a:rPr lang="it-IT" sz="1100" dirty="0" smtClean="0">
                          <a:solidFill>
                            <a:srgbClr val="000000"/>
                          </a:solidFill>
                          <a:latin typeface="Segoe UI Light" pitchFamily="34" charset="0"/>
                          <a:ea typeface="Times New Roman"/>
                          <a:cs typeface="Segoe UI Light" pitchFamily="34" charset="0"/>
                        </a:rPr>
                        <a:t>23,141</a:t>
                      </a:r>
                      <a:endParaRPr lang="it-IT" sz="1100" dirty="0">
                        <a:latin typeface="Segoe UI Light" pitchFamily="34" charset="0"/>
                        <a:ea typeface="Calibri"/>
                        <a:cs typeface="Segoe UI Light" pitchFamily="34" charset="0"/>
                      </a:endParaRPr>
                    </a:p>
                  </a:txBody>
                  <a:tcPr marL="44450" marR="44450" marT="0"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1"/>
                  </a:ext>
                </a:extLst>
              </a:tr>
              <a:tr h="191753">
                <a:tc>
                  <a:txBody>
                    <a:bodyPr/>
                    <a:lstStyle/>
                    <a:p>
                      <a:pPr>
                        <a:lnSpc>
                          <a:spcPct val="115000"/>
                        </a:lnSpc>
                        <a:spcAft>
                          <a:spcPts val="0"/>
                        </a:spcAft>
                      </a:pPr>
                      <a:r>
                        <a:rPr lang="en-US" sz="1200" b="1" noProof="0" smtClean="0">
                          <a:latin typeface="Segoe UI Semibold" pitchFamily="34" charset="0"/>
                          <a:ea typeface="Times New Roman"/>
                          <a:cs typeface="Segoe UI Semibold" pitchFamily="34" charset="0"/>
                        </a:rPr>
                        <a:t>Total current liabilities</a:t>
                      </a:r>
                      <a:endParaRPr lang="en-US" sz="1200" noProof="0">
                        <a:latin typeface="Segoe UI Semibold" pitchFamily="34" charset="0"/>
                        <a:ea typeface="Calibri"/>
                        <a:cs typeface="Segoe UI Semibold" pitchFamily="34" charset="0"/>
                      </a:endParaRPr>
                    </a:p>
                  </a:txBody>
                  <a:tcPr marL="44450" marR="44450" marT="0"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lnSpc>
                          <a:spcPct val="115000"/>
                        </a:lnSpc>
                        <a:spcAft>
                          <a:spcPts val="0"/>
                        </a:spcAft>
                      </a:pPr>
                      <a:r>
                        <a:rPr lang="it-IT" sz="1100" b="1" dirty="0" smtClean="0">
                          <a:solidFill>
                            <a:srgbClr val="000000"/>
                          </a:solidFill>
                          <a:latin typeface="Segoe UI Semibold" pitchFamily="34" charset="0"/>
                          <a:ea typeface="Times New Roman"/>
                          <a:cs typeface="Segoe UI Semibold" pitchFamily="34" charset="0"/>
                        </a:rPr>
                        <a:t>128,674</a:t>
                      </a:r>
                      <a:endParaRPr lang="it-IT" sz="1100" dirty="0">
                        <a:latin typeface="Segoe UI Semibold" pitchFamily="34" charset="0"/>
                        <a:ea typeface="Calibri"/>
                        <a:cs typeface="Segoe UI Semibold" pitchFamily="34" charset="0"/>
                      </a:endParaRPr>
                    </a:p>
                  </a:txBody>
                  <a:tcPr marL="44450" marR="44450" marT="0"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lnSpc>
                          <a:spcPct val="115000"/>
                        </a:lnSpc>
                        <a:spcAft>
                          <a:spcPts val="0"/>
                        </a:spcAft>
                      </a:pPr>
                      <a:r>
                        <a:rPr lang="it-IT" sz="1100" b="1" dirty="0" smtClean="0">
                          <a:solidFill>
                            <a:srgbClr val="000000"/>
                          </a:solidFill>
                          <a:latin typeface="Segoe UI Semibold" pitchFamily="34" charset="0"/>
                          <a:ea typeface="Times New Roman"/>
                          <a:cs typeface="Segoe UI Semibold" pitchFamily="34" charset="0"/>
                        </a:rPr>
                        <a:t>214,601</a:t>
                      </a:r>
                      <a:endParaRPr lang="it-IT" sz="1100" dirty="0">
                        <a:latin typeface="Segoe UI Semibold" pitchFamily="34" charset="0"/>
                        <a:ea typeface="Calibri"/>
                        <a:cs typeface="Segoe UI Semibold" pitchFamily="34" charset="0"/>
                      </a:endParaRPr>
                    </a:p>
                  </a:txBody>
                  <a:tcPr marL="44450" marR="44450" marT="0"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22"/>
                  </a:ext>
                </a:extLst>
              </a:tr>
              <a:tr h="186966">
                <a:tc>
                  <a:txBody>
                    <a:bodyPr/>
                    <a:lstStyle/>
                    <a:p>
                      <a:pPr>
                        <a:lnSpc>
                          <a:spcPct val="115000"/>
                        </a:lnSpc>
                        <a:spcAft>
                          <a:spcPts val="0"/>
                        </a:spcAft>
                      </a:pPr>
                      <a:r>
                        <a:rPr lang="en-US" sz="1200" b="1" noProof="0" dirty="0" smtClean="0">
                          <a:latin typeface="Segoe UI Semibold" pitchFamily="34" charset="0"/>
                          <a:ea typeface="Times New Roman"/>
                          <a:cs typeface="Segoe UI Semibold" pitchFamily="34" charset="0"/>
                        </a:rPr>
                        <a:t>TOTAL EQUITY AND LIABILITIES</a:t>
                      </a:r>
                      <a:endParaRPr lang="en-US" sz="1200" noProof="0" dirty="0">
                        <a:latin typeface="Segoe UI Semibold" pitchFamily="34" charset="0"/>
                        <a:ea typeface="Calibri"/>
                        <a:cs typeface="Segoe UI Semibold" pitchFamily="34" charset="0"/>
                      </a:endParaRPr>
                    </a:p>
                  </a:txBody>
                  <a:tcPr marL="44450" marR="44450" marT="0"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lnSpc>
                          <a:spcPct val="115000"/>
                        </a:lnSpc>
                        <a:spcAft>
                          <a:spcPts val="0"/>
                        </a:spcAft>
                      </a:pPr>
                      <a:r>
                        <a:rPr lang="it-IT" sz="1100" b="1" dirty="0" smtClean="0">
                          <a:solidFill>
                            <a:srgbClr val="000000"/>
                          </a:solidFill>
                          <a:latin typeface="Segoe UI Semibold" pitchFamily="34" charset="0"/>
                          <a:ea typeface="Times New Roman"/>
                          <a:cs typeface="Segoe UI Semibold" pitchFamily="34" charset="0"/>
                        </a:rPr>
                        <a:t>261,744</a:t>
                      </a:r>
                      <a:endParaRPr lang="it-IT" sz="1100" dirty="0">
                        <a:latin typeface="Segoe UI Semibold" pitchFamily="34" charset="0"/>
                        <a:ea typeface="Calibri"/>
                        <a:cs typeface="Segoe UI Semibold" pitchFamily="34" charset="0"/>
                      </a:endParaRPr>
                    </a:p>
                  </a:txBody>
                  <a:tcPr marL="44450" marR="44450" marT="0"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lnSpc>
                          <a:spcPct val="115000"/>
                        </a:lnSpc>
                        <a:spcAft>
                          <a:spcPts val="0"/>
                        </a:spcAft>
                      </a:pPr>
                      <a:r>
                        <a:rPr lang="it-IT" sz="1100" b="1" dirty="0" smtClean="0">
                          <a:solidFill>
                            <a:srgbClr val="000000"/>
                          </a:solidFill>
                          <a:latin typeface="Segoe UI Semibold" pitchFamily="34" charset="0"/>
                          <a:ea typeface="Times New Roman"/>
                          <a:cs typeface="Segoe UI Semibold" pitchFamily="34" charset="0"/>
                        </a:rPr>
                        <a:t>504,835</a:t>
                      </a:r>
                      <a:endParaRPr lang="it-IT" sz="1100" dirty="0">
                        <a:latin typeface="Segoe UI Semibold" pitchFamily="34" charset="0"/>
                        <a:ea typeface="Calibri"/>
                        <a:cs typeface="Segoe UI Semibold" pitchFamily="34" charset="0"/>
                      </a:endParaRPr>
                    </a:p>
                  </a:txBody>
                  <a:tcPr marL="44450" marR="44450" marT="0"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23"/>
                  </a:ext>
                </a:extLst>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AA996104-5749-416D-BFAB-5B2B2D8F72AF}" type="slidenum">
              <a:rPr lang="it-IT" smtClean="0"/>
              <a:pPr/>
              <a:t>24</a:t>
            </a:fld>
            <a:endParaRPr lang="it-IT" dirty="0"/>
          </a:p>
        </p:txBody>
      </p:sp>
      <p:sp>
        <p:nvSpPr>
          <p:cNvPr id="5" name="Titolo 1"/>
          <p:cNvSpPr txBox="1">
            <a:spLocks/>
          </p:cNvSpPr>
          <p:nvPr/>
        </p:nvSpPr>
        <p:spPr>
          <a:xfrm>
            <a:off x="323528" y="0"/>
            <a:ext cx="8229600" cy="769268"/>
          </a:xfrm>
          <a:prstGeom prst="rect">
            <a:avLst/>
          </a:prstGeom>
          <a:noFill/>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it-IT" sz="2400" dirty="0" smtClean="0">
                <a:latin typeface="Segoe UI Semibold" pitchFamily="34" charset="0"/>
                <a:ea typeface="+mj-ea"/>
                <a:cs typeface="Segoe UI Semibold" pitchFamily="34" charset="0"/>
              </a:rPr>
              <a:t>CASH FLOW STATEMENT</a:t>
            </a:r>
            <a:endParaRPr kumimoji="0" lang="it-IT" sz="2400" b="0" i="0" u="none" strike="noStrike" kern="1200" cap="none" spc="0" normalizeH="0" baseline="0" noProof="0" dirty="0">
              <a:ln>
                <a:noFill/>
              </a:ln>
              <a:solidFill>
                <a:schemeClr val="tx1"/>
              </a:solidFill>
              <a:effectLst/>
              <a:uLnTx/>
              <a:uFillTx/>
              <a:latin typeface="Segoe UI Semibold" pitchFamily="34" charset="0"/>
              <a:ea typeface="+mj-ea"/>
              <a:cs typeface="Segoe UI Semibold" pitchFamily="34" charset="0"/>
            </a:endParaRPr>
          </a:p>
        </p:txBody>
      </p:sp>
      <p:cxnSp>
        <p:nvCxnSpPr>
          <p:cNvPr id="6" name="Connettore 1 5"/>
          <p:cNvCxnSpPr/>
          <p:nvPr/>
        </p:nvCxnSpPr>
        <p:spPr>
          <a:xfrm>
            <a:off x="395536" y="553244"/>
            <a:ext cx="7416824"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8" name="Tabella 7"/>
          <p:cNvGraphicFramePr>
            <a:graphicFrameLocks noGrp="1"/>
          </p:cNvGraphicFramePr>
          <p:nvPr>
            <p:extLst>
              <p:ext uri="{D42A27DB-BD31-4B8C-83A1-F6EECF244321}">
                <p14:modId xmlns:p14="http://schemas.microsoft.com/office/powerpoint/2010/main" val="3083721271"/>
              </p:ext>
            </p:extLst>
          </p:nvPr>
        </p:nvGraphicFramePr>
        <p:xfrm>
          <a:off x="107504" y="697260"/>
          <a:ext cx="4392488" cy="406400"/>
        </p:xfrm>
        <a:graphic>
          <a:graphicData uri="http://schemas.openxmlformats.org/drawingml/2006/table">
            <a:tbl>
              <a:tblPr/>
              <a:tblGrid>
                <a:gridCol w="1629471">
                  <a:extLst>
                    <a:ext uri="{9D8B030D-6E8A-4147-A177-3AD203B41FA5}">
                      <a16:colId xmlns:a16="http://schemas.microsoft.com/office/drawing/2014/main" val="20000"/>
                    </a:ext>
                  </a:extLst>
                </a:gridCol>
                <a:gridCol w="495926">
                  <a:extLst>
                    <a:ext uri="{9D8B030D-6E8A-4147-A177-3AD203B41FA5}">
                      <a16:colId xmlns:a16="http://schemas.microsoft.com/office/drawing/2014/main" val="20001"/>
                    </a:ext>
                  </a:extLst>
                </a:gridCol>
                <a:gridCol w="1204392">
                  <a:extLst>
                    <a:ext uri="{9D8B030D-6E8A-4147-A177-3AD203B41FA5}">
                      <a16:colId xmlns:a16="http://schemas.microsoft.com/office/drawing/2014/main" val="20002"/>
                    </a:ext>
                  </a:extLst>
                </a:gridCol>
                <a:gridCol w="1062699">
                  <a:extLst>
                    <a:ext uri="{9D8B030D-6E8A-4147-A177-3AD203B41FA5}">
                      <a16:colId xmlns:a16="http://schemas.microsoft.com/office/drawing/2014/main" val="20003"/>
                    </a:ext>
                  </a:extLst>
                </a:gridCol>
              </a:tblGrid>
              <a:tr h="203200">
                <a:tc rowSpan="2">
                  <a:txBody>
                    <a:bodyPr/>
                    <a:lstStyle/>
                    <a:p>
                      <a:pPr lvl="0" algn="l" fontAlgn="b"/>
                      <a:r>
                        <a:rPr lang="it-IT" sz="1000" b="0" i="1" u="none" strike="noStrike" dirty="0">
                          <a:solidFill>
                            <a:srgbClr val="FFFFFF"/>
                          </a:solidFill>
                          <a:latin typeface="Segoe UI Light"/>
                        </a:rPr>
                        <a:t>(In </a:t>
                      </a:r>
                      <a:r>
                        <a:rPr lang="it-IT" sz="1000" b="0" i="1" u="none" strike="noStrike" dirty="0" smtClean="0">
                          <a:solidFill>
                            <a:srgbClr val="FFFFFF"/>
                          </a:solidFill>
                          <a:latin typeface="Segoe UI Light"/>
                        </a:rPr>
                        <a:t>€</a:t>
                      </a:r>
                      <a:r>
                        <a:rPr lang="it-IT" sz="1000" b="0" i="1" u="none" strike="noStrike" baseline="0" dirty="0" smtClean="0">
                          <a:solidFill>
                            <a:srgbClr val="FFFFFF"/>
                          </a:solidFill>
                          <a:latin typeface="Segoe UI Light"/>
                        </a:rPr>
                        <a:t> </a:t>
                      </a:r>
                      <a:r>
                        <a:rPr lang="it-IT" sz="1000" b="0" i="1" u="none" strike="noStrike" baseline="0" dirty="0" err="1" smtClean="0">
                          <a:solidFill>
                            <a:srgbClr val="FFFFFF"/>
                          </a:solidFill>
                          <a:latin typeface="Segoe UI Light"/>
                        </a:rPr>
                        <a:t>thousand</a:t>
                      </a:r>
                      <a:r>
                        <a:rPr lang="it-IT" sz="1000" b="0" i="1" u="none" strike="noStrike" dirty="0" smtClean="0">
                          <a:solidFill>
                            <a:srgbClr val="FFFFFF"/>
                          </a:solidFill>
                          <a:latin typeface="Segoe UI Light"/>
                        </a:rPr>
                        <a:t>)</a:t>
                      </a:r>
                      <a:endParaRPr lang="it-IT" sz="1000" b="0" i="1" u="none" strike="noStrike" dirty="0">
                        <a:solidFill>
                          <a:srgbClr val="FFFFFF"/>
                        </a:solidFill>
                        <a:latin typeface="Segoe UI Light"/>
                      </a:endParaRPr>
                    </a:p>
                  </a:txBody>
                  <a:tcPr marL="0" marR="0" marT="0" marB="0" anchor="b">
                    <a:lnL>
                      <a:noFill/>
                    </a:lnL>
                    <a:lnR>
                      <a:noFill/>
                    </a:lnR>
                    <a:lnT>
                      <a:noFill/>
                    </a:lnT>
                    <a:lnB>
                      <a:noFill/>
                    </a:lnB>
                    <a:solidFill>
                      <a:srgbClr val="1F57AE"/>
                    </a:solidFill>
                  </a:tcPr>
                </a:tc>
                <a:tc>
                  <a:txBody>
                    <a:bodyPr/>
                    <a:lstStyle/>
                    <a:p>
                      <a:pPr algn="ctr" fontAlgn="b"/>
                      <a:r>
                        <a:rPr lang="it-IT" sz="1000" b="1" i="0" u="none" strike="noStrike" dirty="0">
                          <a:solidFill>
                            <a:srgbClr val="FFFFFF"/>
                          </a:solidFill>
                          <a:latin typeface="Segoe UI Light"/>
                        </a:rPr>
                        <a:t> </a:t>
                      </a:r>
                    </a:p>
                  </a:txBody>
                  <a:tcPr marL="0" marR="0" marT="0" marB="0" anchor="b">
                    <a:lnL>
                      <a:noFill/>
                    </a:lnL>
                    <a:lnR>
                      <a:noFill/>
                    </a:lnR>
                    <a:lnT>
                      <a:noFill/>
                    </a:lnT>
                    <a:lnB>
                      <a:noFill/>
                    </a:lnB>
                    <a:solidFill>
                      <a:srgbClr val="1F57AE"/>
                    </a:solidFill>
                  </a:tcPr>
                </a:tc>
                <a:tc gridSpan="2">
                  <a:txBody>
                    <a:bodyPr/>
                    <a:lstStyle/>
                    <a:p>
                      <a:pPr lvl="1" algn="ctr" fontAlgn="b"/>
                      <a:r>
                        <a:rPr lang="it-IT" sz="1000" b="1" i="0" u="none" strike="noStrike" dirty="0" err="1">
                          <a:solidFill>
                            <a:srgbClr val="FFFFFF"/>
                          </a:solidFill>
                          <a:latin typeface="Segoe UI Semibold"/>
                        </a:rPr>
                        <a:t>Ended</a:t>
                      </a:r>
                      <a:r>
                        <a:rPr lang="it-IT" sz="1000" b="1" i="0" u="none" strike="noStrike" dirty="0">
                          <a:solidFill>
                            <a:srgbClr val="FFFFFF"/>
                          </a:solidFill>
                          <a:latin typeface="Segoe UI Semibold"/>
                        </a:rPr>
                        <a:t> </a:t>
                      </a:r>
                      <a:r>
                        <a:rPr lang="it-IT" sz="1000" b="1" i="0" u="none" strike="noStrike" dirty="0" smtClean="0">
                          <a:solidFill>
                            <a:srgbClr val="FFFFFF"/>
                          </a:solidFill>
                          <a:latin typeface="Segoe UI Semibold"/>
                        </a:rPr>
                        <a:t>30 </a:t>
                      </a:r>
                      <a:r>
                        <a:rPr lang="it-IT" sz="1000" b="1" i="0" u="none" strike="noStrike" dirty="0" err="1" smtClean="0">
                          <a:solidFill>
                            <a:srgbClr val="FFFFFF"/>
                          </a:solidFill>
                          <a:latin typeface="Segoe UI Semibold"/>
                        </a:rPr>
                        <a:t>September</a:t>
                      </a:r>
                      <a:endParaRPr lang="it-IT" sz="1000" b="1" i="0" u="none" strike="noStrike" dirty="0">
                        <a:solidFill>
                          <a:srgbClr val="FFFFFF"/>
                        </a:solidFill>
                        <a:latin typeface="Segoe UI Semibold"/>
                      </a:endParaRPr>
                    </a:p>
                  </a:txBody>
                  <a:tcPr marL="0" marR="0" marT="0" marB="0" anchor="b">
                    <a:lnL>
                      <a:noFill/>
                    </a:lnL>
                    <a:lnR>
                      <a:noFill/>
                    </a:lnR>
                    <a:lnT>
                      <a:noFill/>
                    </a:lnT>
                    <a:lnB>
                      <a:noFill/>
                    </a:lnB>
                    <a:solidFill>
                      <a:srgbClr val="1F57AE"/>
                    </a:solidFill>
                  </a:tcPr>
                </a:tc>
                <a:tc hMerge="1">
                  <a:txBody>
                    <a:bodyPr/>
                    <a:lstStyle/>
                    <a:p>
                      <a:endParaRPr lang="it-IT"/>
                    </a:p>
                  </a:txBody>
                  <a:tcPr/>
                </a:tc>
                <a:extLst>
                  <a:ext uri="{0D108BD9-81ED-4DB2-BD59-A6C34878D82A}">
                    <a16:rowId xmlns:a16="http://schemas.microsoft.com/office/drawing/2014/main" val="10000"/>
                  </a:ext>
                </a:extLst>
              </a:tr>
              <a:tr h="203200">
                <a:tc vMerge="1">
                  <a:txBody>
                    <a:bodyPr/>
                    <a:lstStyle/>
                    <a:p>
                      <a:endParaRPr lang="it-IT"/>
                    </a:p>
                  </a:txBody>
                  <a:tcPr/>
                </a:tc>
                <a:tc>
                  <a:txBody>
                    <a:bodyPr/>
                    <a:lstStyle/>
                    <a:p>
                      <a:pPr algn="ctr" fontAlgn="b"/>
                      <a:r>
                        <a:rPr lang="it-IT" sz="1000" b="1" i="0" u="none" strike="noStrike">
                          <a:solidFill>
                            <a:srgbClr val="FFFFFF"/>
                          </a:solidFill>
                          <a:latin typeface="Segoe UI Light"/>
                        </a:rPr>
                        <a:t> </a:t>
                      </a:r>
                    </a:p>
                  </a:txBody>
                  <a:tcPr marL="0" marR="0" marT="0" marB="0" anchor="b">
                    <a:lnL>
                      <a:noFill/>
                    </a:lnL>
                    <a:lnR>
                      <a:noFill/>
                    </a:lnR>
                    <a:lnT>
                      <a:noFill/>
                    </a:lnT>
                    <a:lnB>
                      <a:noFill/>
                    </a:lnB>
                    <a:solidFill>
                      <a:srgbClr val="1F57AE"/>
                    </a:solidFill>
                  </a:tcPr>
                </a:tc>
                <a:tc>
                  <a:txBody>
                    <a:bodyPr/>
                    <a:lstStyle/>
                    <a:p>
                      <a:pPr algn="r" fontAlgn="b"/>
                      <a:r>
                        <a:rPr lang="it-IT" sz="1000" b="1" i="0" u="none" strike="noStrike" dirty="0">
                          <a:solidFill>
                            <a:srgbClr val="FFFFFF"/>
                          </a:solidFill>
                          <a:latin typeface="Segoe UI Semibold"/>
                        </a:rPr>
                        <a:t>2019</a:t>
                      </a:r>
                    </a:p>
                  </a:txBody>
                  <a:tcPr marL="0" marR="0" marT="0" marB="0" anchor="b">
                    <a:lnL>
                      <a:noFill/>
                    </a:lnL>
                    <a:lnR>
                      <a:noFill/>
                    </a:lnR>
                    <a:lnT>
                      <a:noFill/>
                    </a:lnT>
                    <a:lnB>
                      <a:noFill/>
                    </a:lnB>
                    <a:solidFill>
                      <a:srgbClr val="1F57AE"/>
                    </a:solidFill>
                  </a:tcPr>
                </a:tc>
                <a:tc>
                  <a:txBody>
                    <a:bodyPr/>
                    <a:lstStyle/>
                    <a:p>
                      <a:pPr lvl="1" algn="ctr" fontAlgn="b"/>
                      <a:r>
                        <a:rPr lang="it-IT" sz="1000" b="1" i="0" u="none" strike="noStrike" dirty="0" smtClean="0">
                          <a:solidFill>
                            <a:srgbClr val="FFFFFF"/>
                          </a:solidFill>
                          <a:latin typeface="Segoe UI Semibold"/>
                        </a:rPr>
                        <a:t>2020</a:t>
                      </a:r>
                      <a:endParaRPr lang="it-IT" sz="1000" b="1" i="0" u="none" strike="noStrike" dirty="0">
                        <a:solidFill>
                          <a:srgbClr val="FFFFFF"/>
                        </a:solidFill>
                        <a:latin typeface="Segoe UI Semibold"/>
                      </a:endParaRPr>
                    </a:p>
                  </a:txBody>
                  <a:tcPr marL="0" marR="0" marT="0" marB="0" anchor="b">
                    <a:lnL>
                      <a:noFill/>
                    </a:lnL>
                    <a:lnR>
                      <a:noFill/>
                    </a:lnR>
                    <a:lnT>
                      <a:noFill/>
                    </a:lnT>
                    <a:lnB>
                      <a:noFill/>
                    </a:lnB>
                    <a:solidFill>
                      <a:srgbClr val="1F57AE"/>
                    </a:solidFill>
                  </a:tcPr>
                </a:tc>
                <a:extLst>
                  <a:ext uri="{0D108BD9-81ED-4DB2-BD59-A6C34878D82A}">
                    <a16:rowId xmlns:a16="http://schemas.microsoft.com/office/drawing/2014/main" val="10001"/>
                  </a:ext>
                </a:extLst>
              </a:tr>
            </a:tbl>
          </a:graphicData>
        </a:graphic>
      </p:graphicFrame>
      <p:graphicFrame>
        <p:nvGraphicFramePr>
          <p:cNvPr id="10" name="Tabella 9"/>
          <p:cNvGraphicFramePr>
            <a:graphicFrameLocks noGrp="1"/>
          </p:cNvGraphicFramePr>
          <p:nvPr>
            <p:extLst>
              <p:ext uri="{D42A27DB-BD31-4B8C-83A1-F6EECF244321}">
                <p14:modId xmlns:p14="http://schemas.microsoft.com/office/powerpoint/2010/main" val="1834944347"/>
              </p:ext>
            </p:extLst>
          </p:nvPr>
        </p:nvGraphicFramePr>
        <p:xfrm>
          <a:off x="4572000" y="697260"/>
          <a:ext cx="4392488" cy="406400"/>
        </p:xfrm>
        <a:graphic>
          <a:graphicData uri="http://schemas.openxmlformats.org/drawingml/2006/table">
            <a:tbl>
              <a:tblPr/>
              <a:tblGrid>
                <a:gridCol w="1629471">
                  <a:extLst>
                    <a:ext uri="{9D8B030D-6E8A-4147-A177-3AD203B41FA5}">
                      <a16:colId xmlns:a16="http://schemas.microsoft.com/office/drawing/2014/main" val="20000"/>
                    </a:ext>
                  </a:extLst>
                </a:gridCol>
                <a:gridCol w="495926">
                  <a:extLst>
                    <a:ext uri="{9D8B030D-6E8A-4147-A177-3AD203B41FA5}">
                      <a16:colId xmlns:a16="http://schemas.microsoft.com/office/drawing/2014/main" val="20001"/>
                    </a:ext>
                  </a:extLst>
                </a:gridCol>
                <a:gridCol w="1204392">
                  <a:extLst>
                    <a:ext uri="{9D8B030D-6E8A-4147-A177-3AD203B41FA5}">
                      <a16:colId xmlns:a16="http://schemas.microsoft.com/office/drawing/2014/main" val="20002"/>
                    </a:ext>
                  </a:extLst>
                </a:gridCol>
                <a:gridCol w="1062699">
                  <a:extLst>
                    <a:ext uri="{9D8B030D-6E8A-4147-A177-3AD203B41FA5}">
                      <a16:colId xmlns:a16="http://schemas.microsoft.com/office/drawing/2014/main" val="20003"/>
                    </a:ext>
                  </a:extLst>
                </a:gridCol>
              </a:tblGrid>
              <a:tr h="203200">
                <a:tc rowSpan="2">
                  <a:txBody>
                    <a:bodyPr/>
                    <a:lstStyle/>
                    <a:p>
                      <a:pPr algn="l" fontAlgn="b"/>
                      <a:r>
                        <a:rPr lang="it-IT" sz="1000" b="0" i="1" u="none" strike="noStrike" dirty="0">
                          <a:solidFill>
                            <a:srgbClr val="FFFFFF"/>
                          </a:solidFill>
                          <a:latin typeface="Segoe UI Light"/>
                        </a:rPr>
                        <a:t>(In </a:t>
                      </a:r>
                      <a:r>
                        <a:rPr lang="it-IT" sz="1000" b="0" i="1" u="none" strike="noStrike" dirty="0" err="1">
                          <a:solidFill>
                            <a:srgbClr val="FFFFFF"/>
                          </a:solidFill>
                          <a:latin typeface="Segoe UI Light"/>
                        </a:rPr>
                        <a:t>€m</a:t>
                      </a:r>
                      <a:r>
                        <a:rPr lang="it-IT" sz="1000" b="0" i="1" u="none" strike="noStrike" dirty="0">
                          <a:solidFill>
                            <a:srgbClr val="FFFFFF"/>
                          </a:solidFill>
                          <a:latin typeface="Segoe UI Light"/>
                        </a:rPr>
                        <a:t>)</a:t>
                      </a:r>
                    </a:p>
                  </a:txBody>
                  <a:tcPr marL="0" marR="0" marT="0" marB="0" anchor="b">
                    <a:lnL>
                      <a:noFill/>
                    </a:lnL>
                    <a:lnR>
                      <a:noFill/>
                    </a:lnR>
                    <a:lnT>
                      <a:noFill/>
                    </a:lnT>
                    <a:lnB>
                      <a:noFill/>
                    </a:lnB>
                    <a:solidFill>
                      <a:srgbClr val="1F57AE"/>
                    </a:solidFill>
                  </a:tcPr>
                </a:tc>
                <a:tc>
                  <a:txBody>
                    <a:bodyPr/>
                    <a:lstStyle/>
                    <a:p>
                      <a:pPr algn="ctr" fontAlgn="b"/>
                      <a:r>
                        <a:rPr lang="it-IT" sz="1000" b="1" i="0" u="none" strike="noStrike">
                          <a:solidFill>
                            <a:srgbClr val="FFFFFF"/>
                          </a:solidFill>
                          <a:latin typeface="Segoe UI Light"/>
                        </a:rPr>
                        <a:t> </a:t>
                      </a:r>
                    </a:p>
                  </a:txBody>
                  <a:tcPr marL="0" marR="0" marT="0" marB="0" anchor="b">
                    <a:lnL>
                      <a:noFill/>
                    </a:lnL>
                    <a:lnR>
                      <a:noFill/>
                    </a:lnR>
                    <a:lnT>
                      <a:noFill/>
                    </a:lnT>
                    <a:lnB>
                      <a:noFill/>
                    </a:lnB>
                    <a:solidFill>
                      <a:srgbClr val="1F57AE"/>
                    </a:solidFill>
                  </a:tcPr>
                </a:tc>
                <a:tc gridSpan="2">
                  <a:txBody>
                    <a:bodyPr/>
                    <a:lstStyle/>
                    <a:p>
                      <a:pPr lvl="1" algn="ctr" fontAlgn="b"/>
                      <a:r>
                        <a:rPr lang="it-IT" sz="1000" b="1" i="0" u="none" strike="noStrike" dirty="0" err="1">
                          <a:solidFill>
                            <a:srgbClr val="FFFFFF"/>
                          </a:solidFill>
                          <a:latin typeface="Segoe UI Semibold"/>
                        </a:rPr>
                        <a:t>Ended</a:t>
                      </a:r>
                      <a:r>
                        <a:rPr lang="it-IT" sz="1000" b="1" i="0" u="none" strike="noStrike" dirty="0">
                          <a:solidFill>
                            <a:srgbClr val="FFFFFF"/>
                          </a:solidFill>
                          <a:latin typeface="Segoe UI Semibold"/>
                        </a:rPr>
                        <a:t> </a:t>
                      </a:r>
                      <a:r>
                        <a:rPr lang="it-IT" sz="1000" b="1" i="0" u="none" strike="noStrike" dirty="0" smtClean="0">
                          <a:solidFill>
                            <a:srgbClr val="FFFFFF"/>
                          </a:solidFill>
                          <a:latin typeface="Segoe UI Semibold"/>
                        </a:rPr>
                        <a:t>30 </a:t>
                      </a:r>
                      <a:r>
                        <a:rPr lang="it-IT" sz="1000" b="1" i="0" u="none" strike="noStrike" dirty="0" err="1" smtClean="0">
                          <a:solidFill>
                            <a:srgbClr val="FFFFFF"/>
                          </a:solidFill>
                          <a:latin typeface="Segoe UI Semibold"/>
                        </a:rPr>
                        <a:t>September</a:t>
                      </a:r>
                      <a:endParaRPr lang="it-IT" sz="1000" b="1" i="0" u="none" strike="noStrike" dirty="0">
                        <a:solidFill>
                          <a:srgbClr val="FFFFFF"/>
                        </a:solidFill>
                        <a:latin typeface="Segoe UI Semibold"/>
                      </a:endParaRPr>
                    </a:p>
                  </a:txBody>
                  <a:tcPr marL="0" marR="0" marT="0" marB="0" anchor="b">
                    <a:lnL>
                      <a:noFill/>
                    </a:lnL>
                    <a:lnR>
                      <a:noFill/>
                    </a:lnR>
                    <a:lnT>
                      <a:noFill/>
                    </a:lnT>
                    <a:lnB>
                      <a:noFill/>
                    </a:lnB>
                    <a:solidFill>
                      <a:srgbClr val="1F57AE"/>
                    </a:solidFill>
                  </a:tcPr>
                </a:tc>
                <a:tc hMerge="1">
                  <a:txBody>
                    <a:bodyPr/>
                    <a:lstStyle/>
                    <a:p>
                      <a:endParaRPr lang="it-IT"/>
                    </a:p>
                  </a:txBody>
                  <a:tcPr/>
                </a:tc>
                <a:extLst>
                  <a:ext uri="{0D108BD9-81ED-4DB2-BD59-A6C34878D82A}">
                    <a16:rowId xmlns:a16="http://schemas.microsoft.com/office/drawing/2014/main" val="10000"/>
                  </a:ext>
                </a:extLst>
              </a:tr>
              <a:tr h="203200">
                <a:tc vMerge="1">
                  <a:txBody>
                    <a:bodyPr/>
                    <a:lstStyle/>
                    <a:p>
                      <a:endParaRPr lang="it-IT"/>
                    </a:p>
                  </a:txBody>
                  <a:tcPr/>
                </a:tc>
                <a:tc>
                  <a:txBody>
                    <a:bodyPr/>
                    <a:lstStyle/>
                    <a:p>
                      <a:pPr algn="ctr" fontAlgn="b"/>
                      <a:r>
                        <a:rPr lang="it-IT" sz="1000" b="1" i="0" u="none" strike="noStrike" dirty="0">
                          <a:solidFill>
                            <a:srgbClr val="FFFFFF"/>
                          </a:solidFill>
                          <a:latin typeface="Segoe UI Light"/>
                        </a:rPr>
                        <a:t> </a:t>
                      </a:r>
                    </a:p>
                  </a:txBody>
                  <a:tcPr marL="0" marR="0" marT="0" marB="0" anchor="b">
                    <a:lnL>
                      <a:noFill/>
                    </a:lnL>
                    <a:lnR>
                      <a:noFill/>
                    </a:lnR>
                    <a:lnT>
                      <a:noFill/>
                    </a:lnT>
                    <a:lnB>
                      <a:noFill/>
                    </a:lnB>
                    <a:solidFill>
                      <a:srgbClr val="1F57AE"/>
                    </a:solidFill>
                  </a:tcPr>
                </a:tc>
                <a:tc>
                  <a:txBody>
                    <a:bodyPr/>
                    <a:lstStyle/>
                    <a:p>
                      <a:pPr algn="r" fontAlgn="b"/>
                      <a:r>
                        <a:rPr lang="it-IT" sz="1000" b="1" i="0" u="none" strike="noStrike" dirty="0">
                          <a:solidFill>
                            <a:srgbClr val="FFFFFF"/>
                          </a:solidFill>
                          <a:latin typeface="Segoe UI Semibold"/>
                        </a:rPr>
                        <a:t>2019</a:t>
                      </a:r>
                    </a:p>
                  </a:txBody>
                  <a:tcPr marL="0" marR="0" marT="0" marB="0" anchor="b">
                    <a:lnL>
                      <a:noFill/>
                    </a:lnL>
                    <a:lnR>
                      <a:noFill/>
                    </a:lnR>
                    <a:lnT>
                      <a:noFill/>
                    </a:lnT>
                    <a:lnB>
                      <a:noFill/>
                    </a:lnB>
                    <a:solidFill>
                      <a:srgbClr val="1F57AE"/>
                    </a:solidFill>
                  </a:tcPr>
                </a:tc>
                <a:tc>
                  <a:txBody>
                    <a:bodyPr/>
                    <a:lstStyle/>
                    <a:p>
                      <a:pPr lvl="1" algn="ctr" fontAlgn="b"/>
                      <a:r>
                        <a:rPr lang="it-IT" sz="1000" b="1" i="0" u="none" strike="noStrike" dirty="0" smtClean="0">
                          <a:solidFill>
                            <a:srgbClr val="FFFFFF"/>
                          </a:solidFill>
                          <a:latin typeface="Segoe UI Semibold"/>
                        </a:rPr>
                        <a:t>2020</a:t>
                      </a:r>
                      <a:endParaRPr lang="it-IT" sz="1000" b="1" i="0" u="none" strike="noStrike" dirty="0">
                        <a:solidFill>
                          <a:srgbClr val="FFFFFF"/>
                        </a:solidFill>
                        <a:latin typeface="Segoe UI Semibold"/>
                      </a:endParaRPr>
                    </a:p>
                  </a:txBody>
                  <a:tcPr marL="0" marR="0" marT="0" marB="0" anchor="b">
                    <a:lnL>
                      <a:noFill/>
                    </a:lnL>
                    <a:lnR>
                      <a:noFill/>
                    </a:lnR>
                    <a:lnT>
                      <a:noFill/>
                    </a:lnT>
                    <a:lnB>
                      <a:noFill/>
                    </a:lnB>
                    <a:solidFill>
                      <a:srgbClr val="1F57AE"/>
                    </a:solidFill>
                  </a:tcPr>
                </a:tc>
                <a:extLst>
                  <a:ext uri="{0D108BD9-81ED-4DB2-BD59-A6C34878D82A}">
                    <a16:rowId xmlns:a16="http://schemas.microsoft.com/office/drawing/2014/main" val="10001"/>
                  </a:ext>
                </a:extLst>
              </a:tr>
            </a:tbl>
          </a:graphicData>
        </a:graphic>
      </p:graphicFrame>
      <p:graphicFrame>
        <p:nvGraphicFramePr>
          <p:cNvPr id="9" name="Tabella 8"/>
          <p:cNvGraphicFramePr>
            <a:graphicFrameLocks noGrp="1"/>
          </p:cNvGraphicFramePr>
          <p:nvPr>
            <p:extLst>
              <p:ext uri="{D42A27DB-BD31-4B8C-83A1-F6EECF244321}">
                <p14:modId xmlns:p14="http://schemas.microsoft.com/office/powerpoint/2010/main" val="3441737366"/>
              </p:ext>
            </p:extLst>
          </p:nvPr>
        </p:nvGraphicFramePr>
        <p:xfrm>
          <a:off x="107504" y="1201316"/>
          <a:ext cx="4392488" cy="4582037"/>
        </p:xfrm>
        <a:graphic>
          <a:graphicData uri="http://schemas.openxmlformats.org/drawingml/2006/table">
            <a:tbl>
              <a:tblPr/>
              <a:tblGrid>
                <a:gridCol w="3168352">
                  <a:extLst>
                    <a:ext uri="{9D8B030D-6E8A-4147-A177-3AD203B41FA5}">
                      <a16:colId xmlns:a16="http://schemas.microsoft.com/office/drawing/2014/main" val="20000"/>
                    </a:ext>
                  </a:extLst>
                </a:gridCol>
                <a:gridCol w="648072">
                  <a:extLst>
                    <a:ext uri="{9D8B030D-6E8A-4147-A177-3AD203B41FA5}">
                      <a16:colId xmlns:a16="http://schemas.microsoft.com/office/drawing/2014/main" val="20001"/>
                    </a:ext>
                  </a:extLst>
                </a:gridCol>
                <a:gridCol w="576064">
                  <a:extLst>
                    <a:ext uri="{9D8B030D-6E8A-4147-A177-3AD203B41FA5}">
                      <a16:colId xmlns:a16="http://schemas.microsoft.com/office/drawing/2014/main" val="20002"/>
                    </a:ext>
                  </a:extLst>
                </a:gridCol>
              </a:tblGrid>
              <a:tr h="171824">
                <a:tc>
                  <a:txBody>
                    <a:bodyPr/>
                    <a:lstStyle/>
                    <a:p>
                      <a:pPr>
                        <a:lnSpc>
                          <a:spcPct val="115000"/>
                        </a:lnSpc>
                        <a:spcAft>
                          <a:spcPts val="0"/>
                        </a:spcAft>
                      </a:pPr>
                      <a:r>
                        <a:rPr lang="en-US" sz="1000" noProof="0" smtClean="0">
                          <a:latin typeface="Segoe UI Light" pitchFamily="34" charset="0"/>
                          <a:ea typeface="Times New Roman"/>
                          <a:cs typeface="Segoe UI Light" pitchFamily="34" charset="0"/>
                        </a:rPr>
                        <a:t>Earnings before tax</a:t>
                      </a:r>
                      <a:endParaRPr lang="en-US" sz="1100" noProof="0">
                        <a:latin typeface="Segoe UI Light" pitchFamily="34" charset="0"/>
                        <a:ea typeface="Calibri"/>
                        <a:cs typeface="Segoe UI Light" pitchFamily="34" charset="0"/>
                      </a:endParaRPr>
                    </a:p>
                  </a:txBody>
                  <a:tcPr marL="43578" marR="43578" marT="0" marB="0" anchor="ctr">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r">
                        <a:lnSpc>
                          <a:spcPct val="115000"/>
                        </a:lnSpc>
                        <a:spcAft>
                          <a:spcPts val="0"/>
                        </a:spcAft>
                      </a:pPr>
                      <a:r>
                        <a:rPr lang="it-IT" sz="1000" b="1" dirty="0" smtClean="0">
                          <a:effectLst/>
                          <a:latin typeface="Segoe UI Semibold" panose="020B0702040204020203" pitchFamily="34" charset="0"/>
                          <a:ea typeface="Times New Roman" panose="02020603050405020304" pitchFamily="18" charset="0"/>
                          <a:cs typeface="Segoe UI Semibold" panose="020B0702040204020203" pitchFamily="34" charset="0"/>
                        </a:rPr>
                        <a:t>5,447</a:t>
                      </a:r>
                      <a:endParaRPr lang="it-IT" sz="1100" dirty="0">
                        <a:effectLst/>
                        <a:latin typeface="Segoe UI Semibold" panose="020B0702040204020203" pitchFamily="34" charset="0"/>
                        <a:ea typeface="Calibri" panose="020F0502020204030204" pitchFamily="34" charset="0"/>
                        <a:cs typeface="Segoe UI Semibold" panose="020B0702040204020203" pitchFamily="34" charset="0"/>
                      </a:endParaRPr>
                    </a:p>
                  </a:txBody>
                  <a:tcPr marL="44450" marR="44450" marT="0" marB="0" anchor="ctr">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r">
                        <a:lnSpc>
                          <a:spcPct val="115000"/>
                        </a:lnSpc>
                        <a:spcAft>
                          <a:spcPts val="0"/>
                        </a:spcAft>
                      </a:pPr>
                      <a:r>
                        <a:rPr lang="it-IT" sz="1000" b="1" dirty="0" smtClean="0">
                          <a:effectLst/>
                          <a:latin typeface="Segoe UI Semibold" panose="020B0702040204020203" pitchFamily="34" charset="0"/>
                          <a:ea typeface="Times New Roman" panose="02020603050405020304" pitchFamily="18" charset="0"/>
                          <a:cs typeface="Segoe UI Semibold" panose="020B0702040204020203" pitchFamily="34" charset="0"/>
                        </a:rPr>
                        <a:t>35,334</a:t>
                      </a:r>
                      <a:endParaRPr lang="it-IT" sz="1200" dirty="0">
                        <a:effectLst/>
                        <a:latin typeface="Segoe UI Semibold" panose="020B0702040204020203" pitchFamily="34" charset="0"/>
                        <a:ea typeface="Times New Roman" panose="02020603050405020304" pitchFamily="18" charset="0"/>
                        <a:cs typeface="Segoe UI Semibold" panose="020B0702040204020203" pitchFamily="34" charset="0"/>
                      </a:endParaRPr>
                    </a:p>
                  </a:txBody>
                  <a:tcPr marL="44450" marR="44450" marT="0" marB="0" anchor="ctr">
                    <a:lnL>
                      <a:noFill/>
                    </a:lnL>
                    <a:lnR>
                      <a:noFill/>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171824">
                <a:tc>
                  <a:txBody>
                    <a:bodyPr/>
                    <a:lstStyle/>
                    <a:p>
                      <a:pPr>
                        <a:lnSpc>
                          <a:spcPct val="115000"/>
                        </a:lnSpc>
                        <a:spcAft>
                          <a:spcPts val="0"/>
                        </a:spcAft>
                      </a:pPr>
                      <a:r>
                        <a:rPr lang="en-US" sz="1000" i="1" noProof="0" dirty="0" smtClean="0">
                          <a:latin typeface="Segoe UI Light" pitchFamily="34" charset="0"/>
                          <a:ea typeface="Times New Roman"/>
                          <a:cs typeface="Segoe UI Light" pitchFamily="34" charset="0"/>
                        </a:rPr>
                        <a:t>- Adjustments for:</a:t>
                      </a:r>
                      <a:endParaRPr lang="en-US" sz="1100" noProof="0" dirty="0">
                        <a:latin typeface="Segoe UI Light" pitchFamily="34" charset="0"/>
                        <a:ea typeface="Calibri"/>
                        <a:cs typeface="Segoe UI Light" pitchFamily="34" charset="0"/>
                      </a:endParaRPr>
                    </a:p>
                  </a:txBody>
                  <a:tcPr marL="43578" marR="43578" marT="0" marB="0" anchor="ctr">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nSpc>
                          <a:spcPct val="115000"/>
                        </a:lnSpc>
                      </a:pPr>
                      <a:endParaRPr lang="it-IT" sz="1100">
                        <a:effectLst/>
                        <a:latin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nSpc>
                          <a:spcPct val="115000"/>
                        </a:lnSpc>
                      </a:pPr>
                      <a:endParaRPr lang="it-IT" sz="1100" dirty="0">
                        <a:effectLst/>
                        <a:latin typeface="Segoe UI Light" panose="020B0502040204020203" pitchFamily="34" charset="0"/>
                        <a:cs typeface="Segoe UI Light" panose="020B0502040204020203" pitchFamily="34" charset="0"/>
                      </a:endParaRPr>
                    </a:p>
                  </a:txBody>
                  <a:tcPr marL="44450" marR="44450" marT="0" marB="0" anchor="ctr">
                    <a:lnL>
                      <a:noFill/>
                    </a:lnL>
                    <a:lnR>
                      <a:noFill/>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171824">
                <a:tc>
                  <a:txBody>
                    <a:bodyPr/>
                    <a:lstStyle/>
                    <a:p>
                      <a:pPr>
                        <a:lnSpc>
                          <a:spcPct val="115000"/>
                        </a:lnSpc>
                        <a:spcAft>
                          <a:spcPts val="0"/>
                        </a:spcAft>
                      </a:pPr>
                      <a:r>
                        <a:rPr lang="en-US" sz="1000" noProof="0" smtClean="0">
                          <a:latin typeface="Segoe UI Light" pitchFamily="34" charset="0"/>
                          <a:ea typeface="Times New Roman"/>
                          <a:cs typeface="Segoe UI Light" pitchFamily="34" charset="0"/>
                        </a:rPr>
                        <a:t>Depreciation and amortization</a:t>
                      </a:r>
                      <a:endParaRPr lang="en-US" sz="1100" noProof="0">
                        <a:latin typeface="Segoe UI Light" pitchFamily="34" charset="0"/>
                        <a:ea typeface="Calibri"/>
                        <a:cs typeface="Segoe UI Light" pitchFamily="34" charset="0"/>
                      </a:endParaRPr>
                    </a:p>
                  </a:txBody>
                  <a:tcPr marL="43578" marR="43578" marT="0" marB="0" anchor="ctr">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r">
                        <a:lnSpc>
                          <a:spcPct val="115000"/>
                        </a:lnSpc>
                        <a:spcAft>
                          <a:spcPts val="0"/>
                        </a:spcAft>
                      </a:pPr>
                      <a:r>
                        <a:rPr lang="it-IT" sz="1000" dirty="0" smtClean="0">
                          <a:solidFill>
                            <a:srgbClr val="000000"/>
                          </a:solidFill>
                          <a:effectLst/>
                          <a:latin typeface="Segoe UI Light" panose="020B0502040204020203" pitchFamily="34" charset="0"/>
                          <a:ea typeface="Times New Roman" panose="02020603050405020304" pitchFamily="18" charset="0"/>
                          <a:cs typeface="Arial" panose="020B0604020202020204" pitchFamily="34" charset="0"/>
                        </a:rPr>
                        <a:t>9,292</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r">
                        <a:lnSpc>
                          <a:spcPct val="115000"/>
                        </a:lnSpc>
                        <a:spcAft>
                          <a:spcPts val="0"/>
                        </a:spcAft>
                      </a:pPr>
                      <a:r>
                        <a:rPr lang="it-IT" sz="1000" dirty="0" smtClean="0">
                          <a:solidFill>
                            <a:srgbClr val="000000"/>
                          </a:solidFill>
                          <a:effectLst/>
                          <a:latin typeface="Segoe UI Light" panose="020B0502040204020203" pitchFamily="34" charset="0"/>
                          <a:ea typeface="Times New Roman" panose="02020603050405020304" pitchFamily="18" charset="0"/>
                          <a:cs typeface="Segoe UI Light" panose="020B0502040204020203" pitchFamily="34" charset="0"/>
                        </a:rPr>
                        <a:t>17,188</a:t>
                      </a:r>
                      <a:endParaRPr lang="it-IT" sz="1200" dirty="0">
                        <a:effectLst/>
                        <a:latin typeface="Segoe UI Light" panose="020B0502040204020203" pitchFamily="34" charset="0"/>
                        <a:ea typeface="Times New Roman" panose="02020603050405020304" pitchFamily="18" charset="0"/>
                        <a:cs typeface="Segoe UI Light" panose="020B0502040204020203" pitchFamily="34" charset="0"/>
                      </a:endParaRPr>
                    </a:p>
                  </a:txBody>
                  <a:tcPr marL="44450" marR="44450" marT="0" marB="0" anchor="b">
                    <a:lnL>
                      <a:noFill/>
                    </a:lnL>
                    <a:lnR>
                      <a:noFill/>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171824">
                <a:tc>
                  <a:txBody>
                    <a:bodyPr/>
                    <a:lstStyle/>
                    <a:p>
                      <a:pPr>
                        <a:lnSpc>
                          <a:spcPct val="115000"/>
                        </a:lnSpc>
                        <a:spcAft>
                          <a:spcPts val="0"/>
                        </a:spcAft>
                      </a:pPr>
                      <a:r>
                        <a:rPr lang="en-US" sz="1000" noProof="0" smtClean="0">
                          <a:latin typeface="Segoe UI Light" pitchFamily="34" charset="0"/>
                          <a:ea typeface="Times New Roman"/>
                          <a:cs typeface="Segoe UI Light" pitchFamily="34" charset="0"/>
                        </a:rPr>
                        <a:t>Net loss/(gain) on disposal of intangible fixed assets</a:t>
                      </a:r>
                      <a:endParaRPr lang="en-US" sz="1100" noProof="0">
                        <a:latin typeface="Segoe UI Light" pitchFamily="34" charset="0"/>
                        <a:ea typeface="Calibri"/>
                        <a:cs typeface="Segoe UI Light" pitchFamily="34" charset="0"/>
                      </a:endParaRPr>
                    </a:p>
                  </a:txBody>
                  <a:tcPr marL="43578" marR="43578" marT="0" marB="0" anchor="ctr">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r">
                        <a:lnSpc>
                          <a:spcPct val="115000"/>
                        </a:lnSpc>
                        <a:spcAft>
                          <a:spcPts val="0"/>
                        </a:spcAft>
                      </a:pPr>
                      <a:r>
                        <a:rPr lang="it-IT" sz="1000" dirty="0">
                          <a:solidFill>
                            <a:srgbClr val="000000"/>
                          </a:solidFill>
                          <a:effectLst/>
                          <a:latin typeface="Segoe UI Light" panose="020B0502040204020203" pitchFamily="34" charset="0"/>
                          <a:ea typeface="Times New Roman" panose="02020603050405020304" pitchFamily="18" charset="0"/>
                          <a:cs typeface="Arial" panose="020B0604020202020204" pitchFamily="34" charset="0"/>
                        </a:rPr>
                        <a:t>(14)</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r">
                        <a:lnSpc>
                          <a:spcPct val="115000"/>
                        </a:lnSpc>
                        <a:spcAft>
                          <a:spcPts val="0"/>
                        </a:spcAft>
                      </a:pPr>
                      <a:r>
                        <a:rPr lang="it-IT" sz="1000" dirty="0">
                          <a:solidFill>
                            <a:srgbClr val="000000"/>
                          </a:solidFill>
                          <a:effectLst/>
                          <a:latin typeface="Segoe UI Light" panose="020B0502040204020203" pitchFamily="34" charset="0"/>
                          <a:ea typeface="Times New Roman" panose="02020603050405020304" pitchFamily="18" charset="0"/>
                          <a:cs typeface="Segoe UI Light" panose="020B0502040204020203" pitchFamily="34" charset="0"/>
                        </a:rPr>
                        <a:t>(5)</a:t>
                      </a:r>
                      <a:endParaRPr lang="it-IT" sz="1200" dirty="0">
                        <a:effectLst/>
                        <a:latin typeface="Segoe UI Light" panose="020B0502040204020203" pitchFamily="34" charset="0"/>
                        <a:ea typeface="Times New Roman" panose="02020603050405020304" pitchFamily="18" charset="0"/>
                        <a:cs typeface="Segoe UI Light" panose="020B0502040204020203" pitchFamily="34" charset="0"/>
                      </a:endParaRPr>
                    </a:p>
                  </a:txBody>
                  <a:tcPr marL="44450" marR="44450" marT="0" marB="0" anchor="b">
                    <a:lnL>
                      <a:noFill/>
                    </a:lnL>
                    <a:lnR>
                      <a:noFill/>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171824">
                <a:tc>
                  <a:txBody>
                    <a:bodyPr/>
                    <a:lstStyle/>
                    <a:p>
                      <a:pPr>
                        <a:lnSpc>
                          <a:spcPct val="115000"/>
                        </a:lnSpc>
                        <a:spcAft>
                          <a:spcPts val="0"/>
                        </a:spcAft>
                      </a:pPr>
                      <a:r>
                        <a:rPr lang="en-US" sz="1000" noProof="0" smtClean="0">
                          <a:latin typeface="Segoe UI Light" pitchFamily="34" charset="0"/>
                          <a:ea typeface="Times New Roman"/>
                          <a:cs typeface="Segoe UI Light" pitchFamily="34" charset="0"/>
                        </a:rPr>
                        <a:t>Financial expenses/(income)</a:t>
                      </a:r>
                      <a:endParaRPr lang="en-US" sz="1100" noProof="0">
                        <a:latin typeface="Segoe UI Light" pitchFamily="34" charset="0"/>
                        <a:ea typeface="Calibri"/>
                        <a:cs typeface="Segoe UI Light" pitchFamily="34" charset="0"/>
                      </a:endParaRPr>
                    </a:p>
                  </a:txBody>
                  <a:tcPr marL="43578" marR="43578" marT="0" marB="0" anchor="ctr">
                    <a:lnL>
                      <a:noFill/>
                    </a:lnL>
                    <a:lnR>
                      <a:noFill/>
                    </a:lnR>
                    <a:lnT>
                      <a:noFill/>
                    </a:lnT>
                    <a:lnB>
                      <a:noFill/>
                    </a:lnB>
                    <a:lnTlToBr w="12700" cmpd="sng">
                      <a:noFill/>
                      <a:prstDash val="solid"/>
                    </a:lnTlToBr>
                    <a:lnBlToTr w="12700" cmpd="sng">
                      <a:noFill/>
                      <a:prstDash val="solid"/>
                    </a:lnBlToTr>
                  </a:tcPr>
                </a:tc>
                <a:tc>
                  <a:txBody>
                    <a:bodyPr/>
                    <a:lstStyle/>
                    <a:p>
                      <a:pPr algn="r">
                        <a:lnSpc>
                          <a:spcPct val="115000"/>
                        </a:lnSpc>
                        <a:spcAft>
                          <a:spcPts val="0"/>
                        </a:spcAft>
                      </a:pPr>
                      <a:r>
                        <a:rPr lang="it-IT" sz="1000" dirty="0" smtClean="0">
                          <a:solidFill>
                            <a:srgbClr val="000000"/>
                          </a:solidFill>
                          <a:latin typeface="Segoe UI Light"/>
                          <a:ea typeface="Times New Roman"/>
                          <a:cs typeface="Arial"/>
                        </a:rPr>
                        <a:t>796</a:t>
                      </a:r>
                      <a:endParaRPr lang="it-IT" sz="1100" dirty="0">
                        <a:latin typeface="Calibri"/>
                        <a:ea typeface="Calibri"/>
                        <a:cs typeface="Times New Roman"/>
                      </a:endParaRPr>
                    </a:p>
                  </a:txBody>
                  <a:tcPr marL="44450" marR="44450" marT="0" marB="0" anchor="b">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r">
                        <a:lnSpc>
                          <a:spcPct val="115000"/>
                        </a:lnSpc>
                        <a:spcAft>
                          <a:spcPts val="0"/>
                        </a:spcAft>
                      </a:pPr>
                      <a:r>
                        <a:rPr lang="it-IT" sz="1000" dirty="0" smtClean="0">
                          <a:solidFill>
                            <a:srgbClr val="000000"/>
                          </a:solidFill>
                          <a:effectLst/>
                          <a:latin typeface="Segoe UI Light" panose="020B0502040204020203" pitchFamily="34" charset="0"/>
                          <a:ea typeface="Times New Roman" panose="02020603050405020304" pitchFamily="18" charset="0"/>
                          <a:cs typeface="Segoe UI Light" panose="020B0502040204020203" pitchFamily="34" charset="0"/>
                        </a:rPr>
                        <a:t>1,964</a:t>
                      </a:r>
                      <a:endParaRPr lang="it-IT" sz="1200" dirty="0">
                        <a:effectLst/>
                        <a:latin typeface="Segoe UI Light" panose="020B0502040204020203" pitchFamily="34" charset="0"/>
                        <a:ea typeface="Times New Roman" panose="02020603050405020304" pitchFamily="18" charset="0"/>
                        <a:cs typeface="Segoe UI Light" panose="020B0502040204020203" pitchFamily="34" charset="0"/>
                      </a:endParaRPr>
                    </a:p>
                  </a:txBody>
                  <a:tcPr marL="44450" marR="44450" marT="0" marB="0" anchor="b">
                    <a:lnL>
                      <a:noFill/>
                    </a:lnL>
                    <a:lnR>
                      <a:noFill/>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r h="171824">
                <a:tc>
                  <a:txBody>
                    <a:bodyPr/>
                    <a:lstStyle/>
                    <a:p>
                      <a:pPr>
                        <a:lnSpc>
                          <a:spcPct val="115000"/>
                        </a:lnSpc>
                        <a:spcAft>
                          <a:spcPts val="0"/>
                        </a:spcAft>
                      </a:pPr>
                      <a:r>
                        <a:rPr lang="en-US" sz="1000" noProof="0" dirty="0" smtClean="0">
                          <a:latin typeface="Segoe UI Light" pitchFamily="34" charset="0"/>
                          <a:ea typeface="Times New Roman"/>
                          <a:cs typeface="Segoe UI Light" pitchFamily="34" charset="0"/>
                        </a:rPr>
                        <a:t>Other non-monetary charges from business combinations</a:t>
                      </a:r>
                    </a:p>
                  </a:txBody>
                  <a:tcPr marL="43578" marR="43578"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15000"/>
                        </a:lnSpc>
                        <a:spcAft>
                          <a:spcPts val="0"/>
                        </a:spcAft>
                      </a:pPr>
                      <a:r>
                        <a:rPr lang="it-IT" sz="1000" dirty="0">
                          <a:solidFill>
                            <a:srgbClr val="000000"/>
                          </a:solidFill>
                          <a:effectLst/>
                          <a:latin typeface="Segoe UI Light" panose="020B0502040204020203" pitchFamily="34" charset="0"/>
                          <a:ea typeface="Times New Roman" panose="02020603050405020304" pitchFamily="18" charset="0"/>
                          <a:cs typeface="Arial" panose="020B0604020202020204" pitchFamily="34" charset="0"/>
                        </a:rPr>
                        <a:t>-</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lnSpc>
                          <a:spcPct val="115000"/>
                        </a:lnSpc>
                        <a:spcAft>
                          <a:spcPts val="0"/>
                        </a:spcAft>
                      </a:pPr>
                      <a:r>
                        <a:rPr lang="it-IT" sz="1000" dirty="0">
                          <a:solidFill>
                            <a:srgbClr val="000000"/>
                          </a:solidFill>
                          <a:effectLst/>
                          <a:latin typeface="Segoe UI Light" panose="020B0502040204020203" pitchFamily="34" charset="0"/>
                          <a:ea typeface="Times New Roman" panose="02020603050405020304" pitchFamily="18" charset="0"/>
                          <a:cs typeface="Segoe UI Light" panose="020B0502040204020203" pitchFamily="34" charset="0"/>
                        </a:rPr>
                        <a:t>(</a:t>
                      </a:r>
                      <a:r>
                        <a:rPr lang="it-IT" sz="1000" dirty="0" smtClean="0">
                          <a:solidFill>
                            <a:srgbClr val="000000"/>
                          </a:solidFill>
                          <a:effectLst/>
                          <a:latin typeface="Segoe UI Light" panose="020B0502040204020203" pitchFamily="34" charset="0"/>
                          <a:ea typeface="Times New Roman" panose="02020603050405020304" pitchFamily="18" charset="0"/>
                          <a:cs typeface="Segoe UI Light" panose="020B0502040204020203" pitchFamily="34" charset="0"/>
                        </a:rPr>
                        <a:t>20,296</a:t>
                      </a:r>
                      <a:r>
                        <a:rPr lang="it-IT" sz="1000" dirty="0">
                          <a:solidFill>
                            <a:srgbClr val="000000"/>
                          </a:solidFill>
                          <a:effectLst/>
                          <a:latin typeface="Segoe UI Light" panose="020B0502040204020203" pitchFamily="34" charset="0"/>
                          <a:ea typeface="Times New Roman" panose="02020603050405020304" pitchFamily="18" charset="0"/>
                          <a:cs typeface="Segoe UI Light" panose="020B0502040204020203" pitchFamily="34" charset="0"/>
                        </a:rPr>
                        <a:t>)</a:t>
                      </a:r>
                      <a:endParaRPr lang="it-IT" sz="1200" dirty="0">
                        <a:effectLst/>
                        <a:latin typeface="Segoe UI Light" panose="020B0502040204020203" pitchFamily="34" charset="0"/>
                        <a:ea typeface="Times New Roman" panose="02020603050405020304" pitchFamily="18" charset="0"/>
                        <a:cs typeface="Segoe UI Light" panose="020B0502040204020203" pitchFamily="34" charset="0"/>
                      </a:endParaRPr>
                    </a:p>
                  </a:txBody>
                  <a:tcPr marL="44450" marR="44450" marT="0"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r h="171824">
                <a:tc>
                  <a:txBody>
                    <a:bodyPr/>
                    <a:lstStyle/>
                    <a:p>
                      <a:pPr>
                        <a:lnSpc>
                          <a:spcPct val="115000"/>
                        </a:lnSpc>
                        <a:spcAft>
                          <a:spcPts val="0"/>
                        </a:spcAft>
                      </a:pPr>
                      <a:r>
                        <a:rPr lang="en-US" sz="1000" noProof="0" dirty="0" smtClean="0">
                          <a:latin typeface="Segoe UI Light" pitchFamily="34" charset="0"/>
                          <a:ea typeface="Times New Roman"/>
                          <a:cs typeface="Segoe UI Light" pitchFamily="34" charset="0"/>
                        </a:rPr>
                        <a:t>Other non-monetary</a:t>
                      </a:r>
                      <a:r>
                        <a:rPr lang="en-US" sz="1000" baseline="0" noProof="0" dirty="0" smtClean="0">
                          <a:latin typeface="Segoe UI Light" pitchFamily="34" charset="0"/>
                          <a:ea typeface="Times New Roman"/>
                          <a:cs typeface="Segoe UI Light" pitchFamily="34" charset="0"/>
                        </a:rPr>
                        <a:t> charges</a:t>
                      </a:r>
                      <a:endParaRPr lang="en-US" sz="1000" noProof="0" dirty="0" smtClean="0">
                        <a:latin typeface="Segoe UI Light" pitchFamily="34" charset="0"/>
                        <a:ea typeface="Times New Roman"/>
                        <a:cs typeface="Segoe UI Light" pitchFamily="34" charset="0"/>
                      </a:endParaRPr>
                    </a:p>
                  </a:txBody>
                  <a:tcPr marL="43578" marR="43578"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15000"/>
                        </a:lnSpc>
                        <a:spcAft>
                          <a:spcPts val="0"/>
                        </a:spcAft>
                      </a:pPr>
                      <a:r>
                        <a:rPr lang="it-IT" sz="1000" dirty="0">
                          <a:solidFill>
                            <a:srgbClr val="000000"/>
                          </a:solidFill>
                          <a:effectLst/>
                          <a:latin typeface="Segoe UI Light" panose="020B0502040204020203" pitchFamily="34" charset="0"/>
                          <a:ea typeface="Times New Roman" panose="02020603050405020304" pitchFamily="18" charset="0"/>
                          <a:cs typeface="Arial" panose="020B0604020202020204" pitchFamily="34" charset="0"/>
                        </a:rPr>
                        <a:t>711</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lnSpc>
                          <a:spcPct val="115000"/>
                        </a:lnSpc>
                        <a:spcAft>
                          <a:spcPts val="0"/>
                        </a:spcAft>
                      </a:pPr>
                      <a:r>
                        <a:rPr lang="it-IT" sz="1000" dirty="0">
                          <a:solidFill>
                            <a:srgbClr val="000000"/>
                          </a:solidFill>
                          <a:effectLst/>
                          <a:latin typeface="Segoe UI Light" panose="020B0502040204020203" pitchFamily="34" charset="0"/>
                          <a:ea typeface="Times New Roman" panose="02020603050405020304" pitchFamily="18" charset="0"/>
                          <a:cs typeface="Segoe UI Light" panose="020B0502040204020203" pitchFamily="34" charset="0"/>
                        </a:rPr>
                        <a:t>(15)</a:t>
                      </a:r>
                      <a:endParaRPr lang="it-IT" sz="1200" dirty="0">
                        <a:effectLst/>
                        <a:latin typeface="Segoe UI Light" panose="020B0502040204020203" pitchFamily="34" charset="0"/>
                        <a:ea typeface="Times New Roman" panose="02020603050405020304" pitchFamily="18" charset="0"/>
                        <a:cs typeface="Segoe UI Light" panose="020B0502040204020203" pitchFamily="34" charset="0"/>
                      </a:endParaRPr>
                    </a:p>
                  </a:txBody>
                  <a:tcPr marL="44450" marR="44450" marT="0"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742018897"/>
                  </a:ext>
                </a:extLst>
              </a:tr>
              <a:tr h="323725">
                <a:tc>
                  <a:txBody>
                    <a:bodyPr/>
                    <a:lstStyle/>
                    <a:p>
                      <a:pPr>
                        <a:lnSpc>
                          <a:spcPct val="115000"/>
                        </a:lnSpc>
                        <a:spcAft>
                          <a:spcPts val="0"/>
                        </a:spcAft>
                      </a:pPr>
                      <a:r>
                        <a:rPr lang="en-US" sz="1000" b="1" noProof="0" smtClean="0">
                          <a:latin typeface="Segoe UI Semibold" pitchFamily="34" charset="0"/>
                          <a:ea typeface="Times New Roman"/>
                          <a:cs typeface="Segoe UI Semibold" pitchFamily="34" charset="0"/>
                        </a:rPr>
                        <a:t>Cash flow from operating activities before changes in NWC</a:t>
                      </a:r>
                      <a:endParaRPr lang="en-US" sz="1100" noProof="0">
                        <a:latin typeface="Segoe UI Semibold" pitchFamily="34" charset="0"/>
                        <a:ea typeface="Calibri"/>
                        <a:cs typeface="Segoe UI Semibold" pitchFamily="34" charset="0"/>
                      </a:endParaRPr>
                    </a:p>
                  </a:txBody>
                  <a:tcPr marL="43578" marR="43578"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lnSpc>
                          <a:spcPct val="115000"/>
                        </a:lnSpc>
                        <a:spcAft>
                          <a:spcPts val="0"/>
                        </a:spcAft>
                      </a:pPr>
                      <a:r>
                        <a:rPr lang="it-IT" sz="1000" b="1" dirty="0" smtClean="0">
                          <a:solidFill>
                            <a:srgbClr val="000000"/>
                          </a:solidFill>
                          <a:effectLst/>
                          <a:latin typeface="Segoe UI Semibold" panose="020B0702040204020203" pitchFamily="34" charset="0"/>
                          <a:ea typeface="Calibri" panose="020F0502020204030204" pitchFamily="34" charset="0"/>
                          <a:cs typeface="Times New Roman" panose="02020603050405020304" pitchFamily="18" charset="0"/>
                        </a:rPr>
                        <a:t>16,231</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lnSpc>
                          <a:spcPct val="115000"/>
                        </a:lnSpc>
                        <a:spcAft>
                          <a:spcPts val="0"/>
                        </a:spcAft>
                      </a:pPr>
                      <a:r>
                        <a:rPr lang="it-IT" sz="1000" b="1" kern="1200" dirty="0" smtClean="0">
                          <a:solidFill>
                            <a:srgbClr val="000000"/>
                          </a:solidFill>
                          <a:effectLst/>
                          <a:latin typeface="Segoe UI Semibold" panose="020B0702040204020203" pitchFamily="34" charset="0"/>
                          <a:ea typeface="Calibri" panose="020F0502020204030204" pitchFamily="34" charset="0"/>
                          <a:cs typeface="Times New Roman" panose="02020603050405020304" pitchFamily="18" charset="0"/>
                        </a:rPr>
                        <a:t>34,17</a:t>
                      </a:r>
                      <a:r>
                        <a:rPr lang="it-IT" sz="1000" b="1" dirty="0" smtClean="0">
                          <a:effectLst/>
                          <a:latin typeface="Segoe UI Light" panose="020B0502040204020203" pitchFamily="34" charset="0"/>
                          <a:ea typeface="Times New Roman" panose="02020603050405020304" pitchFamily="18" charset="0"/>
                          <a:cs typeface="Segoe UI Light" panose="020B0502040204020203" pitchFamily="34" charset="0"/>
                        </a:rPr>
                        <a:t>0</a:t>
                      </a:r>
                      <a:endParaRPr lang="it-IT" sz="1200" dirty="0">
                        <a:effectLst/>
                        <a:latin typeface="Segoe UI Light" panose="020B0502040204020203" pitchFamily="34" charset="0"/>
                        <a:ea typeface="Times New Roman" panose="02020603050405020304" pitchFamily="18" charset="0"/>
                        <a:cs typeface="Segoe UI Light" panose="020B0502040204020203" pitchFamily="34" charset="0"/>
                      </a:endParaRPr>
                    </a:p>
                  </a:txBody>
                  <a:tcPr marL="44450" marR="4445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6"/>
                  </a:ext>
                </a:extLst>
              </a:tr>
              <a:tr h="171824">
                <a:tc>
                  <a:txBody>
                    <a:bodyPr/>
                    <a:lstStyle/>
                    <a:p>
                      <a:pPr>
                        <a:lnSpc>
                          <a:spcPct val="115000"/>
                        </a:lnSpc>
                        <a:spcAft>
                          <a:spcPts val="0"/>
                        </a:spcAft>
                      </a:pPr>
                      <a:r>
                        <a:rPr lang="en-US" sz="1000" noProof="0" smtClean="0">
                          <a:latin typeface="Segoe UI Light" pitchFamily="34" charset="0"/>
                          <a:ea typeface="Times New Roman"/>
                          <a:cs typeface="Segoe UI Light" pitchFamily="34" charset="0"/>
                        </a:rPr>
                        <a:t>Change in inventory</a:t>
                      </a:r>
                      <a:endParaRPr lang="en-US" sz="1100" noProof="0">
                        <a:latin typeface="Segoe UI Light" pitchFamily="34" charset="0"/>
                        <a:ea typeface="Calibri"/>
                        <a:cs typeface="Segoe UI Light" pitchFamily="34" charset="0"/>
                      </a:endParaRPr>
                    </a:p>
                  </a:txBody>
                  <a:tcPr marL="43578" marR="43578" marT="0"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a:lnSpc>
                          <a:spcPct val="115000"/>
                        </a:lnSpc>
                        <a:spcAft>
                          <a:spcPts val="0"/>
                        </a:spcAft>
                      </a:pPr>
                      <a:r>
                        <a:rPr lang="it-IT" sz="1000" dirty="0">
                          <a:solidFill>
                            <a:srgbClr val="000000"/>
                          </a:solidFill>
                          <a:effectLst/>
                          <a:latin typeface="Segoe UI Light" panose="020B0502040204020203" pitchFamily="34" charset="0"/>
                          <a:ea typeface="Times New Roman" panose="02020603050405020304" pitchFamily="18" charset="0"/>
                          <a:cs typeface="Arial" panose="020B0604020202020204" pitchFamily="34" charset="0"/>
                        </a:rPr>
                        <a:t>(</a:t>
                      </a:r>
                      <a:r>
                        <a:rPr lang="it-IT" sz="1000" dirty="0" smtClean="0">
                          <a:solidFill>
                            <a:srgbClr val="000000"/>
                          </a:solidFill>
                          <a:effectLst/>
                          <a:latin typeface="Segoe UI Light" panose="020B0502040204020203" pitchFamily="34" charset="0"/>
                          <a:ea typeface="Times New Roman" panose="02020603050405020304" pitchFamily="18" charset="0"/>
                          <a:cs typeface="Arial" panose="020B0604020202020204" pitchFamily="34" charset="0"/>
                        </a:rPr>
                        <a:t>1,337</a:t>
                      </a:r>
                      <a:r>
                        <a:rPr lang="it-IT" sz="1000" dirty="0">
                          <a:solidFill>
                            <a:srgbClr val="000000"/>
                          </a:solidFill>
                          <a:effectLst/>
                          <a:latin typeface="Segoe UI Light" panose="020B0502040204020203" pitchFamily="34" charset="0"/>
                          <a:ea typeface="Times New Roman" panose="02020603050405020304" pitchFamily="18" charset="0"/>
                          <a:cs typeface="Arial" panose="020B0604020202020204" pitchFamily="34" charset="0"/>
                        </a:rPr>
                        <a:t>)</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r">
                        <a:lnSpc>
                          <a:spcPct val="115000"/>
                        </a:lnSpc>
                        <a:spcAft>
                          <a:spcPts val="0"/>
                        </a:spcAft>
                      </a:pPr>
                      <a:r>
                        <a:rPr lang="it-IT" sz="1000" dirty="0">
                          <a:solidFill>
                            <a:srgbClr val="000000"/>
                          </a:solidFill>
                          <a:effectLst/>
                          <a:latin typeface="Segoe UI Light" panose="020B0502040204020203" pitchFamily="34" charset="0"/>
                          <a:ea typeface="Times New Roman" panose="02020603050405020304" pitchFamily="18" charset="0"/>
                          <a:cs typeface="Segoe UI Light" panose="020B0502040204020203" pitchFamily="34" charset="0"/>
                        </a:rPr>
                        <a:t>(</a:t>
                      </a:r>
                      <a:r>
                        <a:rPr lang="it-IT" sz="1000" dirty="0" smtClean="0">
                          <a:solidFill>
                            <a:srgbClr val="000000"/>
                          </a:solidFill>
                          <a:effectLst/>
                          <a:latin typeface="Segoe UI Light" panose="020B0502040204020203" pitchFamily="34" charset="0"/>
                          <a:ea typeface="Times New Roman" panose="02020603050405020304" pitchFamily="18" charset="0"/>
                          <a:cs typeface="Segoe UI Light" panose="020B0502040204020203" pitchFamily="34" charset="0"/>
                        </a:rPr>
                        <a:t>7,371</a:t>
                      </a:r>
                      <a:r>
                        <a:rPr lang="it-IT" sz="1000" dirty="0">
                          <a:solidFill>
                            <a:srgbClr val="000000"/>
                          </a:solidFill>
                          <a:effectLst/>
                          <a:latin typeface="Segoe UI Light" panose="020B0502040204020203" pitchFamily="34" charset="0"/>
                          <a:ea typeface="Times New Roman" panose="02020603050405020304" pitchFamily="18" charset="0"/>
                          <a:cs typeface="Segoe UI Light" panose="020B0502040204020203" pitchFamily="34" charset="0"/>
                        </a:rPr>
                        <a:t>)</a:t>
                      </a:r>
                      <a:endParaRPr lang="it-IT" sz="1200" dirty="0">
                        <a:effectLst/>
                        <a:latin typeface="Segoe UI Light" panose="020B0502040204020203" pitchFamily="34" charset="0"/>
                        <a:ea typeface="Times New Roman" panose="02020603050405020304" pitchFamily="18" charset="0"/>
                        <a:cs typeface="Segoe UI Light" panose="020B0502040204020203" pitchFamily="34" charset="0"/>
                      </a:endParaRPr>
                    </a:p>
                  </a:txBody>
                  <a:tcPr marL="44450" marR="44450" marT="0"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7"/>
                  </a:ext>
                </a:extLst>
              </a:tr>
              <a:tr h="171824">
                <a:tc>
                  <a:txBody>
                    <a:bodyPr/>
                    <a:lstStyle/>
                    <a:p>
                      <a:pPr>
                        <a:lnSpc>
                          <a:spcPct val="115000"/>
                        </a:lnSpc>
                        <a:spcAft>
                          <a:spcPts val="0"/>
                        </a:spcAft>
                      </a:pPr>
                      <a:r>
                        <a:rPr lang="en-US" sz="1000" noProof="0" smtClean="0">
                          <a:latin typeface="Segoe UI Light" pitchFamily="34" charset="0"/>
                          <a:ea typeface="Times New Roman"/>
                          <a:cs typeface="Segoe UI Light" pitchFamily="34" charset="0"/>
                        </a:rPr>
                        <a:t>Change in account receivables</a:t>
                      </a:r>
                      <a:endParaRPr lang="en-US" sz="1100" noProof="0">
                        <a:latin typeface="Segoe UI Light" pitchFamily="34" charset="0"/>
                        <a:ea typeface="Calibri"/>
                        <a:cs typeface="Segoe UI Light" pitchFamily="34" charset="0"/>
                      </a:endParaRPr>
                    </a:p>
                  </a:txBody>
                  <a:tcPr marL="43578" marR="43578" marT="0" marB="0" anchor="ctr">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r">
                        <a:lnSpc>
                          <a:spcPct val="115000"/>
                        </a:lnSpc>
                        <a:spcAft>
                          <a:spcPts val="0"/>
                        </a:spcAft>
                      </a:pPr>
                      <a:r>
                        <a:rPr lang="it-IT" sz="1000" dirty="0">
                          <a:solidFill>
                            <a:srgbClr val="000000"/>
                          </a:solidFill>
                          <a:effectLst/>
                          <a:latin typeface="Segoe UI Light" panose="020B0502040204020203" pitchFamily="34" charset="0"/>
                          <a:ea typeface="Times New Roman" panose="02020603050405020304" pitchFamily="18" charset="0"/>
                          <a:cs typeface="Arial" panose="020B0604020202020204" pitchFamily="34" charset="0"/>
                        </a:rPr>
                        <a:t>(</a:t>
                      </a:r>
                      <a:r>
                        <a:rPr lang="it-IT" sz="1000" dirty="0" smtClean="0">
                          <a:solidFill>
                            <a:srgbClr val="000000"/>
                          </a:solidFill>
                          <a:effectLst/>
                          <a:latin typeface="Segoe UI Light" panose="020B0502040204020203" pitchFamily="34" charset="0"/>
                          <a:ea typeface="Times New Roman" panose="02020603050405020304" pitchFamily="18" charset="0"/>
                          <a:cs typeface="Arial" panose="020B0604020202020204" pitchFamily="34" charset="0"/>
                        </a:rPr>
                        <a:t>2,016</a:t>
                      </a:r>
                      <a:r>
                        <a:rPr lang="it-IT" sz="1000" dirty="0">
                          <a:solidFill>
                            <a:srgbClr val="000000"/>
                          </a:solidFill>
                          <a:effectLst/>
                          <a:latin typeface="Segoe UI Light" panose="020B0502040204020203" pitchFamily="34" charset="0"/>
                          <a:ea typeface="Times New Roman" panose="02020603050405020304" pitchFamily="18" charset="0"/>
                          <a:cs typeface="Arial" panose="020B0604020202020204" pitchFamily="34" charset="0"/>
                        </a:rPr>
                        <a:t>)</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r">
                        <a:lnSpc>
                          <a:spcPct val="115000"/>
                        </a:lnSpc>
                        <a:spcAft>
                          <a:spcPts val="0"/>
                        </a:spcAft>
                      </a:pPr>
                      <a:r>
                        <a:rPr lang="it-IT" sz="1000" dirty="0" smtClean="0">
                          <a:solidFill>
                            <a:srgbClr val="000000"/>
                          </a:solidFill>
                          <a:effectLst/>
                          <a:latin typeface="Segoe UI Light" panose="020B0502040204020203" pitchFamily="34" charset="0"/>
                          <a:ea typeface="Times New Roman" panose="02020603050405020304" pitchFamily="18" charset="0"/>
                          <a:cs typeface="Segoe UI Light" panose="020B0502040204020203" pitchFamily="34" charset="0"/>
                        </a:rPr>
                        <a:t>1,082</a:t>
                      </a:r>
                      <a:endParaRPr lang="it-IT" sz="1200" dirty="0">
                        <a:effectLst/>
                        <a:latin typeface="Segoe UI Light" panose="020B0502040204020203" pitchFamily="34" charset="0"/>
                        <a:ea typeface="Times New Roman" panose="02020603050405020304" pitchFamily="18" charset="0"/>
                        <a:cs typeface="Segoe UI Light" panose="020B0502040204020203" pitchFamily="34" charset="0"/>
                      </a:endParaRPr>
                    </a:p>
                  </a:txBody>
                  <a:tcPr marL="44450" marR="44450" marT="0" marB="0" anchor="b">
                    <a:lnL>
                      <a:noFill/>
                    </a:lnL>
                    <a:lnR>
                      <a:noFill/>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8"/>
                  </a:ext>
                </a:extLst>
              </a:tr>
              <a:tr h="171824">
                <a:tc>
                  <a:txBody>
                    <a:bodyPr/>
                    <a:lstStyle/>
                    <a:p>
                      <a:pPr>
                        <a:lnSpc>
                          <a:spcPct val="115000"/>
                        </a:lnSpc>
                        <a:spcAft>
                          <a:spcPts val="0"/>
                        </a:spcAft>
                      </a:pPr>
                      <a:r>
                        <a:rPr lang="en-US" sz="1000" noProof="0" smtClean="0">
                          <a:latin typeface="Segoe UI Light" pitchFamily="34" charset="0"/>
                          <a:ea typeface="Times New Roman"/>
                          <a:cs typeface="Segoe UI Light" pitchFamily="34" charset="0"/>
                        </a:rPr>
                        <a:t>Change in account payables</a:t>
                      </a:r>
                      <a:endParaRPr lang="en-US" sz="1100" noProof="0">
                        <a:latin typeface="Segoe UI Light" pitchFamily="34" charset="0"/>
                        <a:ea typeface="Calibri"/>
                        <a:cs typeface="Segoe UI Light" pitchFamily="34" charset="0"/>
                      </a:endParaRPr>
                    </a:p>
                  </a:txBody>
                  <a:tcPr marL="43578" marR="43578" marT="0" marB="0" anchor="ctr">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r">
                        <a:lnSpc>
                          <a:spcPct val="115000"/>
                        </a:lnSpc>
                        <a:spcAft>
                          <a:spcPts val="0"/>
                        </a:spcAft>
                      </a:pPr>
                      <a:r>
                        <a:rPr lang="it-IT" sz="1000" dirty="0" smtClean="0">
                          <a:solidFill>
                            <a:srgbClr val="000000"/>
                          </a:solidFill>
                          <a:effectLst/>
                          <a:latin typeface="Segoe UI Light" panose="020B0502040204020203" pitchFamily="34" charset="0"/>
                          <a:ea typeface="Times New Roman" panose="02020603050405020304" pitchFamily="18" charset="0"/>
                          <a:cs typeface="Arial" panose="020B0604020202020204" pitchFamily="34" charset="0"/>
                        </a:rPr>
                        <a:t>3,131</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r">
                        <a:lnSpc>
                          <a:spcPct val="115000"/>
                        </a:lnSpc>
                        <a:spcAft>
                          <a:spcPts val="0"/>
                        </a:spcAft>
                      </a:pPr>
                      <a:r>
                        <a:rPr lang="it-IT" sz="1000" dirty="0" smtClean="0">
                          <a:solidFill>
                            <a:srgbClr val="000000"/>
                          </a:solidFill>
                          <a:effectLst/>
                          <a:latin typeface="Segoe UI Light" panose="020B0502040204020203" pitchFamily="34" charset="0"/>
                          <a:ea typeface="Times New Roman" panose="02020603050405020304" pitchFamily="18" charset="0"/>
                          <a:cs typeface="Segoe UI Light" panose="020B0502040204020203" pitchFamily="34" charset="0"/>
                        </a:rPr>
                        <a:t>4,843</a:t>
                      </a:r>
                      <a:endParaRPr lang="it-IT" sz="1200" dirty="0">
                        <a:effectLst/>
                        <a:latin typeface="Segoe UI Light" panose="020B0502040204020203" pitchFamily="34" charset="0"/>
                        <a:ea typeface="Times New Roman" panose="02020603050405020304" pitchFamily="18" charset="0"/>
                        <a:cs typeface="Segoe UI Light" panose="020B0502040204020203" pitchFamily="34" charset="0"/>
                      </a:endParaRPr>
                    </a:p>
                  </a:txBody>
                  <a:tcPr marL="44450" marR="44450" marT="0" marB="0" anchor="b">
                    <a:lnL>
                      <a:noFill/>
                    </a:lnL>
                    <a:lnR>
                      <a:noFill/>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9"/>
                  </a:ext>
                </a:extLst>
              </a:tr>
              <a:tr h="171824">
                <a:tc>
                  <a:txBody>
                    <a:bodyPr/>
                    <a:lstStyle/>
                    <a:p>
                      <a:pPr>
                        <a:lnSpc>
                          <a:spcPct val="115000"/>
                        </a:lnSpc>
                        <a:spcAft>
                          <a:spcPts val="0"/>
                        </a:spcAft>
                      </a:pPr>
                      <a:r>
                        <a:rPr lang="en-US" sz="1000" noProof="0" smtClean="0">
                          <a:latin typeface="Segoe UI Light" pitchFamily="34" charset="0"/>
                          <a:ea typeface="Times New Roman"/>
                          <a:cs typeface="Segoe UI Light" pitchFamily="34" charset="0"/>
                        </a:rPr>
                        <a:t>Change in other assets and liabilities</a:t>
                      </a:r>
                      <a:endParaRPr lang="en-US" sz="1100" noProof="0">
                        <a:latin typeface="Segoe UI Light" pitchFamily="34" charset="0"/>
                        <a:ea typeface="Calibri"/>
                        <a:cs typeface="Segoe UI Light" pitchFamily="34" charset="0"/>
                      </a:endParaRPr>
                    </a:p>
                  </a:txBody>
                  <a:tcPr marL="43578" marR="43578" marT="0" marB="0" anchor="ctr">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r">
                        <a:lnSpc>
                          <a:spcPct val="115000"/>
                        </a:lnSpc>
                        <a:spcAft>
                          <a:spcPts val="0"/>
                        </a:spcAft>
                      </a:pPr>
                      <a:r>
                        <a:rPr lang="it-IT" sz="1000" dirty="0" smtClean="0">
                          <a:solidFill>
                            <a:srgbClr val="000000"/>
                          </a:solidFill>
                          <a:effectLst/>
                          <a:latin typeface="Segoe UI Light" panose="020B0502040204020203" pitchFamily="34" charset="0"/>
                          <a:ea typeface="Times New Roman" panose="02020603050405020304" pitchFamily="18" charset="0"/>
                          <a:cs typeface="Arial" panose="020B0604020202020204" pitchFamily="34" charset="0"/>
                        </a:rPr>
                        <a:t>23,489</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r">
                        <a:lnSpc>
                          <a:spcPct val="115000"/>
                        </a:lnSpc>
                        <a:spcAft>
                          <a:spcPts val="0"/>
                        </a:spcAft>
                      </a:pPr>
                      <a:r>
                        <a:rPr lang="it-IT" sz="1000" dirty="0" smtClean="0">
                          <a:solidFill>
                            <a:srgbClr val="000000"/>
                          </a:solidFill>
                          <a:effectLst/>
                          <a:latin typeface="Segoe UI Light" panose="020B0502040204020203" pitchFamily="34" charset="0"/>
                          <a:ea typeface="Times New Roman" panose="02020603050405020304" pitchFamily="18" charset="0"/>
                          <a:cs typeface="Segoe UI Light" panose="020B0502040204020203" pitchFamily="34" charset="0"/>
                        </a:rPr>
                        <a:t>9,337</a:t>
                      </a:r>
                      <a:endParaRPr lang="it-IT" sz="1200" dirty="0">
                        <a:effectLst/>
                        <a:latin typeface="Segoe UI Light" panose="020B0502040204020203" pitchFamily="34" charset="0"/>
                        <a:ea typeface="Times New Roman" panose="02020603050405020304" pitchFamily="18" charset="0"/>
                        <a:cs typeface="Segoe UI Light" panose="020B0502040204020203" pitchFamily="34" charset="0"/>
                      </a:endParaRPr>
                    </a:p>
                  </a:txBody>
                  <a:tcPr marL="44450" marR="44450" marT="0" marB="0" anchor="b">
                    <a:lnL>
                      <a:noFill/>
                    </a:lnL>
                    <a:lnR>
                      <a:noFill/>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10"/>
                  </a:ext>
                </a:extLst>
              </a:tr>
              <a:tr h="171824">
                <a:tc>
                  <a:txBody>
                    <a:bodyPr/>
                    <a:lstStyle/>
                    <a:p>
                      <a:pPr>
                        <a:lnSpc>
                          <a:spcPct val="115000"/>
                        </a:lnSpc>
                        <a:spcAft>
                          <a:spcPts val="0"/>
                        </a:spcAft>
                      </a:pPr>
                      <a:r>
                        <a:rPr lang="en-US" sz="1000" noProof="0" smtClean="0">
                          <a:latin typeface="Segoe UI Light" pitchFamily="34" charset="0"/>
                          <a:ea typeface="Times New Roman"/>
                          <a:cs typeface="Segoe UI Light" pitchFamily="34" charset="0"/>
                        </a:rPr>
                        <a:t>Use of provisions for risks and charges and employees</a:t>
                      </a:r>
                      <a:endParaRPr lang="en-US" sz="1100" noProof="0">
                        <a:latin typeface="Segoe UI Light" pitchFamily="34" charset="0"/>
                        <a:ea typeface="Calibri"/>
                        <a:cs typeface="Segoe UI Light" pitchFamily="34" charset="0"/>
                      </a:endParaRPr>
                    </a:p>
                  </a:txBody>
                  <a:tcPr marL="43578" marR="43578" marT="0" marB="0" anchor="ctr">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r">
                        <a:lnSpc>
                          <a:spcPct val="115000"/>
                        </a:lnSpc>
                        <a:spcAft>
                          <a:spcPts val="0"/>
                        </a:spcAft>
                      </a:pPr>
                      <a:r>
                        <a:rPr lang="it-IT" sz="1000" i="1" dirty="0">
                          <a:solidFill>
                            <a:srgbClr val="000000"/>
                          </a:solidFill>
                          <a:effectLst/>
                          <a:latin typeface="Segoe UI Light" panose="020B0502040204020203" pitchFamily="34" charset="0"/>
                          <a:ea typeface="Times New Roman" panose="02020603050405020304" pitchFamily="18" charset="0"/>
                          <a:cs typeface="Arial" panose="020B0604020202020204" pitchFamily="34" charset="0"/>
                        </a:rPr>
                        <a:t>(988)</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r">
                        <a:lnSpc>
                          <a:spcPct val="115000"/>
                        </a:lnSpc>
                        <a:spcAft>
                          <a:spcPts val="0"/>
                        </a:spcAft>
                      </a:pPr>
                      <a:r>
                        <a:rPr lang="it-IT" sz="1000" dirty="0">
                          <a:solidFill>
                            <a:srgbClr val="000000"/>
                          </a:solidFill>
                          <a:effectLst/>
                          <a:latin typeface="Segoe UI Light" panose="020B0502040204020203" pitchFamily="34" charset="0"/>
                          <a:ea typeface="Times New Roman" panose="02020603050405020304" pitchFamily="18" charset="0"/>
                          <a:cs typeface="Segoe UI Light" panose="020B0502040204020203" pitchFamily="34" charset="0"/>
                        </a:rPr>
                        <a:t>(</a:t>
                      </a:r>
                      <a:r>
                        <a:rPr lang="it-IT" sz="1000" dirty="0" smtClean="0">
                          <a:solidFill>
                            <a:srgbClr val="000000"/>
                          </a:solidFill>
                          <a:effectLst/>
                          <a:latin typeface="Segoe UI Light" panose="020B0502040204020203" pitchFamily="34" charset="0"/>
                          <a:ea typeface="Times New Roman" panose="02020603050405020304" pitchFamily="18" charset="0"/>
                          <a:cs typeface="Segoe UI Light" panose="020B0502040204020203" pitchFamily="34" charset="0"/>
                        </a:rPr>
                        <a:t>1,387</a:t>
                      </a:r>
                      <a:r>
                        <a:rPr lang="it-IT" sz="1000" dirty="0">
                          <a:solidFill>
                            <a:srgbClr val="000000"/>
                          </a:solidFill>
                          <a:effectLst/>
                          <a:latin typeface="Segoe UI Light" panose="020B0502040204020203" pitchFamily="34" charset="0"/>
                          <a:ea typeface="Times New Roman" panose="02020603050405020304" pitchFamily="18" charset="0"/>
                          <a:cs typeface="Segoe UI Light" panose="020B0502040204020203" pitchFamily="34" charset="0"/>
                        </a:rPr>
                        <a:t>)</a:t>
                      </a:r>
                      <a:endParaRPr lang="it-IT" sz="1200" dirty="0">
                        <a:effectLst/>
                        <a:latin typeface="Segoe UI Light" panose="020B0502040204020203" pitchFamily="34" charset="0"/>
                        <a:ea typeface="Times New Roman" panose="02020603050405020304" pitchFamily="18" charset="0"/>
                        <a:cs typeface="Segoe UI Light" panose="020B0502040204020203" pitchFamily="34" charset="0"/>
                      </a:endParaRPr>
                    </a:p>
                  </a:txBody>
                  <a:tcPr marL="44450" marR="44450" marT="0" marB="0" anchor="b">
                    <a:lnL>
                      <a:noFill/>
                    </a:lnL>
                    <a:lnR>
                      <a:noFill/>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11"/>
                  </a:ext>
                </a:extLst>
              </a:tr>
              <a:tr h="171824">
                <a:tc>
                  <a:txBody>
                    <a:bodyPr/>
                    <a:lstStyle/>
                    <a:p>
                      <a:pPr>
                        <a:lnSpc>
                          <a:spcPct val="115000"/>
                        </a:lnSpc>
                        <a:spcAft>
                          <a:spcPts val="0"/>
                        </a:spcAft>
                      </a:pPr>
                      <a:r>
                        <a:rPr lang="en-US" sz="1000" noProof="0" smtClean="0">
                          <a:latin typeface="Segoe UI Light" pitchFamily="34" charset="0"/>
                          <a:ea typeface="Times New Roman"/>
                          <a:cs typeface="Segoe UI Light" pitchFamily="34" charset="0"/>
                        </a:rPr>
                        <a:t>Tax paid</a:t>
                      </a:r>
                      <a:endParaRPr lang="en-US" sz="1100" noProof="0">
                        <a:latin typeface="Segoe UI Light" pitchFamily="34" charset="0"/>
                        <a:ea typeface="Calibri"/>
                        <a:cs typeface="Segoe UI Light" pitchFamily="34" charset="0"/>
                      </a:endParaRPr>
                    </a:p>
                  </a:txBody>
                  <a:tcPr marL="43578" marR="43578"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lnSpc>
                          <a:spcPct val="115000"/>
                        </a:lnSpc>
                        <a:spcAft>
                          <a:spcPts val="0"/>
                        </a:spcAft>
                      </a:pPr>
                      <a:r>
                        <a:rPr lang="it-IT" sz="1000" dirty="0">
                          <a:solidFill>
                            <a:srgbClr val="000000"/>
                          </a:solidFill>
                          <a:effectLst/>
                          <a:latin typeface="Segoe UI Light" panose="020B0502040204020203" pitchFamily="34" charset="0"/>
                          <a:ea typeface="Times New Roman" panose="02020603050405020304" pitchFamily="18" charset="0"/>
                          <a:cs typeface="Arial" panose="020B0604020202020204" pitchFamily="34" charset="0"/>
                        </a:rPr>
                        <a:t>(498)</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lnSpc>
                          <a:spcPct val="115000"/>
                        </a:lnSpc>
                        <a:spcAft>
                          <a:spcPts val="0"/>
                        </a:spcAft>
                      </a:pPr>
                      <a:r>
                        <a:rPr lang="it-IT" sz="1000" dirty="0">
                          <a:solidFill>
                            <a:srgbClr val="000000"/>
                          </a:solidFill>
                          <a:effectLst/>
                          <a:latin typeface="Segoe UI Light" panose="020B0502040204020203" pitchFamily="34" charset="0"/>
                          <a:ea typeface="Times New Roman" panose="02020603050405020304" pitchFamily="18" charset="0"/>
                          <a:cs typeface="Segoe UI Light" panose="020B0502040204020203" pitchFamily="34" charset="0"/>
                        </a:rPr>
                        <a:t>(</a:t>
                      </a:r>
                      <a:r>
                        <a:rPr lang="it-IT" sz="1000" dirty="0" smtClean="0">
                          <a:solidFill>
                            <a:srgbClr val="000000"/>
                          </a:solidFill>
                          <a:effectLst/>
                          <a:latin typeface="Segoe UI Light" panose="020B0502040204020203" pitchFamily="34" charset="0"/>
                          <a:ea typeface="Times New Roman" panose="02020603050405020304" pitchFamily="18" charset="0"/>
                          <a:cs typeface="Segoe UI Light" panose="020B0502040204020203" pitchFamily="34" charset="0"/>
                        </a:rPr>
                        <a:t>2,192</a:t>
                      </a:r>
                      <a:r>
                        <a:rPr lang="it-IT" sz="1000" dirty="0">
                          <a:solidFill>
                            <a:srgbClr val="000000"/>
                          </a:solidFill>
                          <a:effectLst/>
                          <a:latin typeface="Segoe UI Light" panose="020B0502040204020203" pitchFamily="34" charset="0"/>
                          <a:ea typeface="Times New Roman" panose="02020603050405020304" pitchFamily="18" charset="0"/>
                          <a:cs typeface="Segoe UI Light" panose="020B0502040204020203" pitchFamily="34" charset="0"/>
                        </a:rPr>
                        <a:t>)</a:t>
                      </a:r>
                      <a:endParaRPr lang="it-IT" sz="1200" dirty="0">
                        <a:effectLst/>
                        <a:latin typeface="Segoe UI Light" panose="020B0502040204020203" pitchFamily="34" charset="0"/>
                        <a:ea typeface="Times New Roman" panose="02020603050405020304" pitchFamily="18" charset="0"/>
                        <a:cs typeface="Segoe UI Light" panose="020B0502040204020203" pitchFamily="34" charset="0"/>
                      </a:endParaRPr>
                    </a:p>
                  </a:txBody>
                  <a:tcPr marL="44450" marR="44450" marT="0"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12"/>
                  </a:ext>
                </a:extLst>
              </a:tr>
              <a:tr h="323725">
                <a:tc>
                  <a:txBody>
                    <a:bodyPr/>
                    <a:lstStyle/>
                    <a:p>
                      <a:pPr>
                        <a:lnSpc>
                          <a:spcPct val="115000"/>
                        </a:lnSpc>
                        <a:spcAft>
                          <a:spcPts val="0"/>
                        </a:spcAft>
                      </a:pPr>
                      <a:r>
                        <a:rPr lang="en-US" sz="1000" b="1" noProof="0" smtClean="0">
                          <a:latin typeface="Segoe UI Semibold" pitchFamily="34" charset="0"/>
                          <a:ea typeface="Times New Roman"/>
                          <a:cs typeface="Segoe UI Semibold" pitchFamily="34" charset="0"/>
                        </a:rPr>
                        <a:t>Cash flow from operating activities</a:t>
                      </a:r>
                      <a:endParaRPr lang="en-US" sz="1100" noProof="0">
                        <a:latin typeface="Segoe UI Semibold" pitchFamily="34" charset="0"/>
                        <a:ea typeface="Calibri"/>
                        <a:cs typeface="Segoe UI Semibold" pitchFamily="34" charset="0"/>
                      </a:endParaRPr>
                    </a:p>
                  </a:txBody>
                  <a:tcPr marL="43578" marR="43578"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lnSpc>
                          <a:spcPct val="115000"/>
                        </a:lnSpc>
                        <a:spcAft>
                          <a:spcPts val="0"/>
                        </a:spcAft>
                      </a:pPr>
                      <a:r>
                        <a:rPr lang="it-IT" sz="1000" b="1" dirty="0" smtClean="0">
                          <a:solidFill>
                            <a:srgbClr val="000000"/>
                          </a:solidFill>
                          <a:effectLst/>
                          <a:latin typeface="Segoe UI Semibold" panose="020B0702040204020203" pitchFamily="34" charset="0"/>
                          <a:ea typeface="Calibri" panose="020F0502020204030204" pitchFamily="34" charset="0"/>
                          <a:cs typeface="Times New Roman" panose="02020603050405020304" pitchFamily="18" charset="0"/>
                        </a:rPr>
                        <a:t>38,372</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lnSpc>
                          <a:spcPct val="115000"/>
                        </a:lnSpc>
                        <a:spcAft>
                          <a:spcPts val="0"/>
                        </a:spcAft>
                      </a:pPr>
                      <a:r>
                        <a:rPr lang="it-IT" sz="1000" b="1" dirty="0" smtClean="0">
                          <a:solidFill>
                            <a:srgbClr val="000000"/>
                          </a:solidFill>
                          <a:effectLst/>
                          <a:latin typeface="Segoe UI Semibold" panose="020B0702040204020203" pitchFamily="34" charset="0"/>
                          <a:ea typeface="Times New Roman" panose="02020603050405020304" pitchFamily="18" charset="0"/>
                          <a:cs typeface="Segoe UI Semibold" panose="020B0702040204020203" pitchFamily="34" charset="0"/>
                        </a:rPr>
                        <a:t>38,482</a:t>
                      </a:r>
                      <a:endParaRPr lang="it-IT" sz="1200" dirty="0">
                        <a:effectLst/>
                        <a:latin typeface="Segoe UI Semibold" panose="020B0702040204020203" pitchFamily="34" charset="0"/>
                        <a:ea typeface="Times New Roman" panose="02020603050405020304" pitchFamily="18" charset="0"/>
                        <a:cs typeface="Segoe UI Semibold" panose="020B0702040204020203" pitchFamily="34" charset="0"/>
                      </a:endParaRPr>
                    </a:p>
                  </a:txBody>
                  <a:tcPr marL="44450" marR="4445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13"/>
                  </a:ext>
                </a:extLst>
              </a:tr>
              <a:tr h="171824">
                <a:tc>
                  <a:txBody>
                    <a:bodyPr/>
                    <a:lstStyle/>
                    <a:p>
                      <a:pPr>
                        <a:lnSpc>
                          <a:spcPct val="115000"/>
                        </a:lnSpc>
                        <a:spcAft>
                          <a:spcPts val="0"/>
                        </a:spcAft>
                      </a:pPr>
                      <a:r>
                        <a:rPr lang="en-US" sz="1000" noProof="0" smtClean="0">
                          <a:latin typeface="Segoe UI Light" pitchFamily="34" charset="0"/>
                          <a:ea typeface="Times New Roman"/>
                          <a:cs typeface="Segoe UI Light" pitchFamily="34" charset="0"/>
                        </a:rPr>
                        <a:t>Investments in PPE</a:t>
                      </a:r>
                      <a:endParaRPr lang="en-US" sz="1100" noProof="0">
                        <a:latin typeface="Segoe UI Light" pitchFamily="34" charset="0"/>
                        <a:ea typeface="Calibri"/>
                        <a:cs typeface="Segoe UI Light" pitchFamily="34" charset="0"/>
                      </a:endParaRPr>
                    </a:p>
                  </a:txBody>
                  <a:tcPr marL="43578" marR="43578" marT="0"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r">
                        <a:lnSpc>
                          <a:spcPct val="115000"/>
                        </a:lnSpc>
                        <a:spcAft>
                          <a:spcPts val="0"/>
                        </a:spcAft>
                      </a:pPr>
                      <a:r>
                        <a:rPr lang="it-IT" sz="1000" dirty="0">
                          <a:solidFill>
                            <a:srgbClr val="000000"/>
                          </a:solidFill>
                          <a:effectLst/>
                          <a:latin typeface="Segoe UI Light" panose="020B0502040204020203" pitchFamily="34" charset="0"/>
                          <a:ea typeface="Times New Roman" panose="02020603050405020304" pitchFamily="18" charset="0"/>
                          <a:cs typeface="Arial" panose="020B0604020202020204" pitchFamily="34" charset="0"/>
                        </a:rPr>
                        <a:t>(</a:t>
                      </a:r>
                      <a:r>
                        <a:rPr lang="it-IT" sz="1000" dirty="0" smtClean="0">
                          <a:solidFill>
                            <a:srgbClr val="000000"/>
                          </a:solidFill>
                          <a:effectLst/>
                          <a:latin typeface="Segoe UI Light" panose="020B0502040204020203" pitchFamily="34" charset="0"/>
                          <a:ea typeface="Times New Roman" panose="02020603050405020304" pitchFamily="18" charset="0"/>
                          <a:cs typeface="Arial" panose="020B0604020202020204" pitchFamily="34" charset="0"/>
                        </a:rPr>
                        <a:t>3,412</a:t>
                      </a:r>
                      <a:r>
                        <a:rPr lang="it-IT" sz="1000" dirty="0">
                          <a:solidFill>
                            <a:srgbClr val="000000"/>
                          </a:solidFill>
                          <a:effectLst/>
                          <a:latin typeface="Segoe UI Light" panose="020B0502040204020203" pitchFamily="34" charset="0"/>
                          <a:ea typeface="Times New Roman" panose="02020603050405020304" pitchFamily="18" charset="0"/>
                          <a:cs typeface="Arial" panose="020B0604020202020204" pitchFamily="34" charset="0"/>
                        </a:rPr>
                        <a:t>)</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r">
                        <a:lnSpc>
                          <a:spcPct val="115000"/>
                        </a:lnSpc>
                        <a:spcAft>
                          <a:spcPts val="0"/>
                        </a:spcAft>
                      </a:pPr>
                      <a:r>
                        <a:rPr lang="it-IT" sz="1000" dirty="0">
                          <a:solidFill>
                            <a:srgbClr val="000000"/>
                          </a:solidFill>
                          <a:effectLst/>
                          <a:latin typeface="Segoe UI Light" panose="020B0502040204020203" pitchFamily="34" charset="0"/>
                          <a:ea typeface="Times New Roman" panose="02020603050405020304" pitchFamily="18" charset="0"/>
                          <a:cs typeface="Segoe UI Light" panose="020B0502040204020203" pitchFamily="34" charset="0"/>
                        </a:rPr>
                        <a:t>(</a:t>
                      </a:r>
                      <a:r>
                        <a:rPr lang="it-IT" sz="1000" dirty="0" smtClean="0">
                          <a:solidFill>
                            <a:srgbClr val="000000"/>
                          </a:solidFill>
                          <a:effectLst/>
                          <a:latin typeface="Segoe UI Light" panose="020B0502040204020203" pitchFamily="34" charset="0"/>
                          <a:ea typeface="Times New Roman" panose="02020603050405020304" pitchFamily="18" charset="0"/>
                          <a:cs typeface="Segoe UI Light" panose="020B0502040204020203" pitchFamily="34" charset="0"/>
                        </a:rPr>
                        <a:t>5,201</a:t>
                      </a:r>
                      <a:r>
                        <a:rPr lang="it-IT" sz="1000" dirty="0">
                          <a:solidFill>
                            <a:srgbClr val="000000"/>
                          </a:solidFill>
                          <a:effectLst/>
                          <a:latin typeface="Segoe UI Light" panose="020B0502040204020203" pitchFamily="34" charset="0"/>
                          <a:ea typeface="Times New Roman" panose="02020603050405020304" pitchFamily="18" charset="0"/>
                          <a:cs typeface="Segoe UI Light" panose="020B0502040204020203" pitchFamily="34" charset="0"/>
                        </a:rPr>
                        <a:t>)</a:t>
                      </a:r>
                      <a:endParaRPr lang="it-IT" sz="1200" dirty="0">
                        <a:effectLst/>
                        <a:latin typeface="Segoe UI Light" panose="020B0502040204020203" pitchFamily="34" charset="0"/>
                        <a:ea typeface="Times New Roman" panose="02020603050405020304" pitchFamily="18" charset="0"/>
                        <a:cs typeface="Segoe UI Light" panose="020B0502040204020203" pitchFamily="34" charset="0"/>
                      </a:endParaRPr>
                    </a:p>
                  </a:txBody>
                  <a:tcPr marL="44450" marR="44450" marT="0"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14"/>
                  </a:ext>
                </a:extLst>
              </a:tr>
              <a:tr h="171824">
                <a:tc>
                  <a:txBody>
                    <a:bodyPr/>
                    <a:lstStyle/>
                    <a:p>
                      <a:pPr>
                        <a:lnSpc>
                          <a:spcPct val="115000"/>
                        </a:lnSpc>
                        <a:spcAft>
                          <a:spcPts val="0"/>
                        </a:spcAft>
                      </a:pPr>
                      <a:r>
                        <a:rPr lang="en-US" sz="1000" noProof="0" smtClean="0">
                          <a:latin typeface="Segoe UI Light" pitchFamily="34" charset="0"/>
                          <a:ea typeface="Times New Roman"/>
                          <a:cs typeface="Segoe UI Light" pitchFamily="34" charset="0"/>
                        </a:rPr>
                        <a:t>Investments in intangible assets</a:t>
                      </a:r>
                      <a:endParaRPr lang="en-US" sz="1100" noProof="0">
                        <a:latin typeface="Segoe UI Light" pitchFamily="34" charset="0"/>
                        <a:ea typeface="Calibri"/>
                        <a:cs typeface="Segoe UI Light" pitchFamily="34" charset="0"/>
                      </a:endParaRPr>
                    </a:p>
                  </a:txBody>
                  <a:tcPr marL="43578" marR="43578" marT="0" marB="0" anchor="ctr">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r">
                        <a:lnSpc>
                          <a:spcPct val="115000"/>
                        </a:lnSpc>
                        <a:spcAft>
                          <a:spcPts val="0"/>
                        </a:spcAft>
                      </a:pPr>
                      <a:r>
                        <a:rPr lang="it-IT" sz="1000" dirty="0">
                          <a:solidFill>
                            <a:srgbClr val="000000"/>
                          </a:solidFill>
                          <a:effectLst/>
                          <a:latin typeface="Segoe UI Light" panose="020B0502040204020203" pitchFamily="34" charset="0"/>
                          <a:ea typeface="Times New Roman" panose="02020603050405020304" pitchFamily="18" charset="0"/>
                          <a:cs typeface="Arial" panose="020B0604020202020204" pitchFamily="34" charset="0"/>
                        </a:rPr>
                        <a:t>(264)</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r">
                        <a:lnSpc>
                          <a:spcPct val="115000"/>
                        </a:lnSpc>
                        <a:spcAft>
                          <a:spcPts val="0"/>
                        </a:spcAft>
                      </a:pPr>
                      <a:r>
                        <a:rPr lang="it-IT" sz="1000" dirty="0">
                          <a:solidFill>
                            <a:srgbClr val="000000"/>
                          </a:solidFill>
                          <a:effectLst/>
                          <a:latin typeface="Segoe UI Light" panose="020B0502040204020203" pitchFamily="34" charset="0"/>
                          <a:ea typeface="Times New Roman" panose="02020603050405020304" pitchFamily="18" charset="0"/>
                          <a:cs typeface="Segoe UI Light" panose="020B0502040204020203" pitchFamily="34" charset="0"/>
                        </a:rPr>
                        <a:t>(314)</a:t>
                      </a:r>
                      <a:endParaRPr lang="it-IT" sz="1200" dirty="0">
                        <a:effectLst/>
                        <a:latin typeface="Segoe UI Light" panose="020B0502040204020203" pitchFamily="34" charset="0"/>
                        <a:ea typeface="Times New Roman" panose="02020603050405020304" pitchFamily="18" charset="0"/>
                        <a:cs typeface="Segoe UI Light" panose="020B0502040204020203" pitchFamily="34" charset="0"/>
                      </a:endParaRPr>
                    </a:p>
                  </a:txBody>
                  <a:tcPr marL="44450" marR="44450" marT="0" marB="0" anchor="b">
                    <a:lnL>
                      <a:noFill/>
                    </a:lnL>
                    <a:lnR>
                      <a:noFill/>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15"/>
                  </a:ext>
                </a:extLst>
              </a:tr>
              <a:tr h="171824">
                <a:tc>
                  <a:txBody>
                    <a:bodyPr/>
                    <a:lstStyle/>
                    <a:p>
                      <a:pPr>
                        <a:lnSpc>
                          <a:spcPct val="115000"/>
                        </a:lnSpc>
                        <a:spcAft>
                          <a:spcPts val="0"/>
                        </a:spcAft>
                      </a:pPr>
                      <a:r>
                        <a:rPr lang="en-US" sz="1000" noProof="0" smtClean="0">
                          <a:latin typeface="Segoe UI Light" pitchFamily="34" charset="0"/>
                          <a:ea typeface="Calibri"/>
                          <a:cs typeface="Segoe UI Light" pitchFamily="34" charset="0"/>
                        </a:rPr>
                        <a:t>Divestments of financial assets</a:t>
                      </a:r>
                      <a:endParaRPr lang="en-US" sz="1000" noProof="0">
                        <a:latin typeface="Segoe UI Light" pitchFamily="34" charset="0"/>
                        <a:ea typeface="Calibri"/>
                        <a:cs typeface="Segoe UI Light" pitchFamily="34" charset="0"/>
                      </a:endParaRPr>
                    </a:p>
                  </a:txBody>
                  <a:tcPr marL="43578" marR="43578" marT="0" marB="0" anchor="ctr">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r">
                        <a:lnSpc>
                          <a:spcPct val="115000"/>
                        </a:lnSpc>
                        <a:spcAft>
                          <a:spcPts val="0"/>
                        </a:spcAft>
                      </a:pPr>
                      <a:r>
                        <a:rPr lang="it-IT" sz="1000" dirty="0">
                          <a:solidFill>
                            <a:srgbClr val="000000"/>
                          </a:solidFill>
                          <a:effectLst/>
                          <a:latin typeface="Segoe UI Light" panose="020B0502040204020203" pitchFamily="34" charset="0"/>
                          <a:ea typeface="Times New Roman" panose="02020603050405020304" pitchFamily="18" charset="0"/>
                          <a:cs typeface="Arial" panose="020B0604020202020204" pitchFamily="34" charset="0"/>
                        </a:rPr>
                        <a:t>-</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r">
                        <a:lnSpc>
                          <a:spcPct val="115000"/>
                        </a:lnSpc>
                        <a:spcAft>
                          <a:spcPts val="0"/>
                        </a:spcAft>
                      </a:pPr>
                      <a:r>
                        <a:rPr lang="it-IT" sz="1000" dirty="0">
                          <a:solidFill>
                            <a:srgbClr val="000000"/>
                          </a:solidFill>
                          <a:effectLst/>
                          <a:latin typeface="Segoe UI Light" panose="020B0502040204020203" pitchFamily="34" charset="0"/>
                          <a:ea typeface="Times New Roman" panose="02020603050405020304" pitchFamily="18" charset="0"/>
                          <a:cs typeface="Segoe UI Light" panose="020B0502040204020203" pitchFamily="34" charset="0"/>
                        </a:rPr>
                        <a:t>56</a:t>
                      </a:r>
                      <a:endParaRPr lang="it-IT" sz="1200" dirty="0">
                        <a:effectLst/>
                        <a:latin typeface="Segoe UI Light" panose="020B0502040204020203" pitchFamily="34" charset="0"/>
                        <a:ea typeface="Times New Roman" panose="02020603050405020304" pitchFamily="18" charset="0"/>
                        <a:cs typeface="Segoe UI Light" panose="020B0502040204020203" pitchFamily="34" charset="0"/>
                      </a:endParaRPr>
                    </a:p>
                  </a:txBody>
                  <a:tcPr marL="44450" marR="44450" marT="0" marB="0" anchor="b">
                    <a:lnL>
                      <a:noFill/>
                    </a:lnL>
                    <a:lnR>
                      <a:noFill/>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16"/>
                  </a:ext>
                </a:extLst>
              </a:tr>
              <a:tr h="171824">
                <a:tc>
                  <a:txBody>
                    <a:bodyPr/>
                    <a:lstStyle/>
                    <a:p>
                      <a:pPr>
                        <a:lnSpc>
                          <a:spcPct val="115000"/>
                        </a:lnSpc>
                        <a:spcAft>
                          <a:spcPts val="0"/>
                        </a:spcAft>
                      </a:pPr>
                      <a:r>
                        <a:rPr lang="en-US" sz="1000" noProof="0" smtClean="0">
                          <a:latin typeface="Segoe UI Light" pitchFamily="34" charset="0"/>
                          <a:ea typeface="Times New Roman"/>
                          <a:cs typeface="Segoe UI Light" pitchFamily="34" charset="0"/>
                        </a:rPr>
                        <a:t>Deferred considerations</a:t>
                      </a:r>
                      <a:r>
                        <a:rPr lang="en-US" sz="1000" baseline="0" noProof="0" smtClean="0">
                          <a:latin typeface="Segoe UI Light" pitchFamily="34" charset="0"/>
                          <a:ea typeface="Times New Roman"/>
                          <a:cs typeface="Segoe UI Light" pitchFamily="34" charset="0"/>
                        </a:rPr>
                        <a:t> for acquisitions</a:t>
                      </a:r>
                      <a:endParaRPr lang="en-US" sz="1100" noProof="0">
                        <a:latin typeface="Segoe UI Light" pitchFamily="34" charset="0"/>
                        <a:ea typeface="Calibri"/>
                        <a:cs typeface="Segoe UI Light" pitchFamily="34" charset="0"/>
                      </a:endParaRPr>
                    </a:p>
                  </a:txBody>
                  <a:tcPr marL="43578" marR="43578" marT="0" marB="0" anchor="ctr">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r">
                        <a:lnSpc>
                          <a:spcPct val="115000"/>
                        </a:lnSpc>
                        <a:spcAft>
                          <a:spcPts val="0"/>
                        </a:spcAft>
                      </a:pPr>
                      <a:r>
                        <a:rPr lang="it-IT" sz="1000" dirty="0">
                          <a:solidFill>
                            <a:srgbClr val="000000"/>
                          </a:solidFill>
                          <a:effectLst/>
                          <a:latin typeface="Segoe UI Light" panose="020B0502040204020203" pitchFamily="34" charset="0"/>
                          <a:ea typeface="Times New Roman" panose="02020603050405020304" pitchFamily="18" charset="0"/>
                          <a:cs typeface="Arial" panose="020B0604020202020204" pitchFamily="34" charset="0"/>
                        </a:rPr>
                        <a:t>(</a:t>
                      </a:r>
                      <a:r>
                        <a:rPr lang="it-IT" sz="1000" dirty="0" smtClean="0">
                          <a:solidFill>
                            <a:srgbClr val="000000"/>
                          </a:solidFill>
                          <a:effectLst/>
                          <a:latin typeface="Segoe UI Light" panose="020B0502040204020203" pitchFamily="34" charset="0"/>
                          <a:ea typeface="Times New Roman" panose="02020603050405020304" pitchFamily="18" charset="0"/>
                          <a:cs typeface="Arial" panose="020B0604020202020204" pitchFamily="34" charset="0"/>
                        </a:rPr>
                        <a:t>1,607</a:t>
                      </a:r>
                      <a:r>
                        <a:rPr lang="it-IT" sz="1000" dirty="0">
                          <a:solidFill>
                            <a:srgbClr val="000000"/>
                          </a:solidFill>
                          <a:effectLst/>
                          <a:latin typeface="Segoe UI Light" panose="020B0502040204020203" pitchFamily="34" charset="0"/>
                          <a:ea typeface="Times New Roman" panose="02020603050405020304" pitchFamily="18" charset="0"/>
                          <a:cs typeface="Arial" panose="020B0604020202020204" pitchFamily="34" charset="0"/>
                        </a:rPr>
                        <a:t>)</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r">
                        <a:lnSpc>
                          <a:spcPct val="115000"/>
                        </a:lnSpc>
                        <a:spcAft>
                          <a:spcPts val="0"/>
                        </a:spcAft>
                      </a:pPr>
                      <a:endParaRPr lang="it-IT" sz="1100" dirty="0">
                        <a:latin typeface="Segoe UI Light" pitchFamily="34" charset="0"/>
                        <a:ea typeface="Calibri"/>
                        <a:cs typeface="Segoe UI Light" pitchFamily="34" charset="0"/>
                      </a:endParaRPr>
                    </a:p>
                  </a:txBody>
                  <a:tcPr marL="43578" marR="43578" marT="0" marB="0" anchor="b">
                    <a:lnL>
                      <a:noFill/>
                    </a:lnL>
                    <a:lnR>
                      <a:noFill/>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17"/>
                  </a:ext>
                </a:extLst>
              </a:tr>
              <a:tr h="171824">
                <a:tc>
                  <a:txBody>
                    <a:bodyPr/>
                    <a:lstStyle/>
                    <a:p>
                      <a:pPr>
                        <a:lnSpc>
                          <a:spcPct val="115000"/>
                        </a:lnSpc>
                        <a:spcAft>
                          <a:spcPts val="0"/>
                        </a:spcAft>
                      </a:pPr>
                      <a:r>
                        <a:rPr lang="en-US" sz="1000" noProof="0" smtClean="0">
                          <a:latin typeface="Segoe UI Light" pitchFamily="34" charset="0"/>
                          <a:ea typeface="Calibri"/>
                          <a:cs typeface="Segoe UI Light" pitchFamily="34" charset="0"/>
                        </a:rPr>
                        <a:t>Business</a:t>
                      </a:r>
                      <a:r>
                        <a:rPr lang="en-US" sz="1000" baseline="0" noProof="0" smtClean="0">
                          <a:latin typeface="Segoe UI Light" pitchFamily="34" charset="0"/>
                          <a:ea typeface="Calibri"/>
                          <a:cs typeface="Segoe UI Light" pitchFamily="34" charset="0"/>
                        </a:rPr>
                        <a:t> combination of Delverde</a:t>
                      </a:r>
                      <a:endParaRPr lang="en-US" sz="1100" noProof="0">
                        <a:latin typeface="Segoe UI Light" pitchFamily="34" charset="0"/>
                        <a:ea typeface="Calibri"/>
                        <a:cs typeface="Segoe UI Light" pitchFamily="34" charset="0"/>
                      </a:endParaRPr>
                    </a:p>
                  </a:txBody>
                  <a:tcPr marL="43578" marR="43578" marT="0" marB="0" anchor="ctr">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r">
                        <a:lnSpc>
                          <a:spcPct val="115000"/>
                        </a:lnSpc>
                        <a:spcAft>
                          <a:spcPts val="0"/>
                        </a:spcAft>
                      </a:pPr>
                      <a:r>
                        <a:rPr lang="it-IT" sz="1000" dirty="0">
                          <a:solidFill>
                            <a:srgbClr val="000000"/>
                          </a:solidFill>
                          <a:effectLst/>
                          <a:latin typeface="Segoe UI Light" panose="020B0502040204020203" pitchFamily="34" charset="0"/>
                          <a:ea typeface="Times New Roman" panose="02020603050405020304" pitchFamily="18" charset="0"/>
                          <a:cs typeface="Arial" panose="020B0604020202020204" pitchFamily="34" charset="0"/>
                        </a:rPr>
                        <a:t>(</a:t>
                      </a:r>
                      <a:r>
                        <a:rPr lang="it-IT" sz="1000" dirty="0" smtClean="0">
                          <a:solidFill>
                            <a:srgbClr val="000000"/>
                          </a:solidFill>
                          <a:effectLst/>
                          <a:latin typeface="Segoe UI Light" panose="020B0502040204020203" pitchFamily="34" charset="0"/>
                          <a:ea typeface="Times New Roman" panose="02020603050405020304" pitchFamily="18" charset="0"/>
                          <a:cs typeface="Arial" panose="020B0604020202020204" pitchFamily="34" charset="0"/>
                        </a:rPr>
                        <a:t>3,608</a:t>
                      </a:r>
                      <a:r>
                        <a:rPr lang="it-IT" sz="1000" dirty="0">
                          <a:solidFill>
                            <a:srgbClr val="000000"/>
                          </a:solidFill>
                          <a:effectLst/>
                          <a:latin typeface="Segoe UI Light" panose="020B0502040204020203" pitchFamily="34" charset="0"/>
                          <a:ea typeface="Times New Roman" panose="02020603050405020304" pitchFamily="18" charset="0"/>
                          <a:cs typeface="Arial" panose="020B0604020202020204" pitchFamily="34" charset="0"/>
                        </a:rPr>
                        <a:t>)</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r">
                        <a:lnSpc>
                          <a:spcPct val="115000"/>
                        </a:lnSpc>
                        <a:spcAft>
                          <a:spcPts val="0"/>
                        </a:spcAft>
                      </a:pPr>
                      <a:endParaRPr lang="it-IT" sz="1100" dirty="0">
                        <a:latin typeface="Segoe UI Light" pitchFamily="34" charset="0"/>
                        <a:ea typeface="Calibri"/>
                        <a:cs typeface="Segoe UI Light" pitchFamily="34" charset="0"/>
                      </a:endParaRPr>
                    </a:p>
                  </a:txBody>
                  <a:tcPr marL="43578" marR="43578" marT="0" marB="0" anchor="b">
                    <a:lnL>
                      <a:noFill/>
                    </a:lnL>
                    <a:lnR>
                      <a:noFill/>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18"/>
                  </a:ext>
                </a:extLst>
              </a:tr>
              <a:tr h="171824">
                <a:tc>
                  <a:txBody>
                    <a:bodyPr/>
                    <a:lstStyle/>
                    <a:p>
                      <a:pPr>
                        <a:lnSpc>
                          <a:spcPct val="115000"/>
                        </a:lnSpc>
                        <a:spcAft>
                          <a:spcPts val="0"/>
                        </a:spcAft>
                      </a:pPr>
                      <a:r>
                        <a:rPr lang="en-US" sz="1000" noProof="0" smtClean="0">
                          <a:latin typeface="Segoe UI Light" pitchFamily="34" charset="0"/>
                          <a:ea typeface="Times New Roman"/>
                          <a:cs typeface="Segoe UI Light" pitchFamily="34" charset="0"/>
                        </a:rPr>
                        <a:t>Business combination of Newlat Deutschland</a:t>
                      </a:r>
                      <a:endParaRPr lang="en-US" sz="1100" noProof="0">
                        <a:latin typeface="Segoe UI Light" pitchFamily="34" charset="0"/>
                        <a:ea typeface="Calibri"/>
                        <a:cs typeface="Segoe UI Light" pitchFamily="34" charset="0"/>
                      </a:endParaRPr>
                    </a:p>
                  </a:txBody>
                  <a:tcPr marL="43578" marR="43578"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lnSpc>
                          <a:spcPct val="115000"/>
                        </a:lnSpc>
                        <a:spcAft>
                          <a:spcPts val="0"/>
                        </a:spcAft>
                      </a:pPr>
                      <a:r>
                        <a:rPr lang="it-IT" sz="1000" dirty="0">
                          <a:solidFill>
                            <a:srgbClr val="000000"/>
                          </a:solidFill>
                          <a:effectLst/>
                          <a:latin typeface="Segoe UI Light" panose="020B0502040204020203" pitchFamily="34" charset="0"/>
                          <a:ea typeface="Times New Roman" panose="02020603050405020304" pitchFamily="18" charset="0"/>
                          <a:cs typeface="Arial" panose="020B0604020202020204" pitchFamily="34" charset="0"/>
                        </a:rPr>
                        <a:t>(</a:t>
                      </a:r>
                      <a:r>
                        <a:rPr lang="it-IT" sz="1000" dirty="0" smtClean="0">
                          <a:solidFill>
                            <a:srgbClr val="000000"/>
                          </a:solidFill>
                          <a:effectLst/>
                          <a:latin typeface="Segoe UI Light" panose="020B0502040204020203" pitchFamily="34" charset="0"/>
                          <a:ea typeface="Times New Roman" panose="02020603050405020304" pitchFamily="18" charset="0"/>
                          <a:cs typeface="Arial" panose="020B0604020202020204" pitchFamily="34" charset="0"/>
                        </a:rPr>
                        <a:t>45,000</a:t>
                      </a:r>
                      <a:r>
                        <a:rPr lang="it-IT" sz="1000" dirty="0">
                          <a:solidFill>
                            <a:srgbClr val="000000"/>
                          </a:solidFill>
                          <a:effectLst/>
                          <a:latin typeface="Segoe UI Light" panose="020B0502040204020203" pitchFamily="34" charset="0"/>
                          <a:ea typeface="Times New Roman" panose="02020603050405020304" pitchFamily="18" charset="0"/>
                          <a:cs typeface="Arial" panose="020B0604020202020204" pitchFamily="34" charset="0"/>
                        </a:rPr>
                        <a:t>)</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lnSpc>
                          <a:spcPct val="115000"/>
                        </a:lnSpc>
                        <a:spcAft>
                          <a:spcPts val="0"/>
                        </a:spcAft>
                      </a:pPr>
                      <a:endParaRPr lang="it-IT" sz="1100" dirty="0">
                        <a:latin typeface="Segoe UI Light" pitchFamily="34" charset="0"/>
                        <a:ea typeface="Calibri"/>
                        <a:cs typeface="Segoe UI Light" pitchFamily="34" charset="0"/>
                      </a:endParaRPr>
                    </a:p>
                  </a:txBody>
                  <a:tcPr marL="43578" marR="43578" marT="0"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19"/>
                  </a:ext>
                </a:extLst>
              </a:tr>
              <a:tr h="171824">
                <a:tc>
                  <a:txBody>
                    <a:bodyPr/>
                    <a:lstStyle/>
                    <a:p>
                      <a:pPr>
                        <a:lnSpc>
                          <a:spcPct val="115000"/>
                        </a:lnSpc>
                        <a:spcAft>
                          <a:spcPts val="0"/>
                        </a:spcAft>
                      </a:pPr>
                      <a:r>
                        <a:rPr lang="en-US" sz="1050" noProof="0" dirty="0" smtClean="0">
                          <a:latin typeface="Segoe UI Light" pitchFamily="34" charset="0"/>
                          <a:ea typeface="Calibri"/>
                          <a:cs typeface="Segoe UI Light" pitchFamily="34" charset="0"/>
                        </a:rPr>
                        <a:t>Business combination of Centrale del Latte d’Italia</a:t>
                      </a:r>
                      <a:endParaRPr lang="en-US" sz="1050" noProof="0" dirty="0">
                        <a:latin typeface="Segoe UI Light" pitchFamily="34" charset="0"/>
                        <a:ea typeface="Calibri"/>
                        <a:cs typeface="Segoe UI Light" pitchFamily="34" charset="0"/>
                      </a:endParaRPr>
                    </a:p>
                  </a:txBody>
                  <a:tcPr marL="43578" marR="43578"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lnSpc>
                          <a:spcPct val="115000"/>
                        </a:lnSpc>
                        <a:spcAft>
                          <a:spcPts val="0"/>
                        </a:spcAft>
                      </a:pPr>
                      <a:r>
                        <a:rPr lang="it-IT" sz="1000" dirty="0">
                          <a:solidFill>
                            <a:srgbClr val="000000"/>
                          </a:solidFill>
                          <a:effectLst/>
                          <a:latin typeface="Segoe UI Light" panose="020B0502040204020203" pitchFamily="34" charset="0"/>
                          <a:ea typeface="Times New Roman" panose="02020603050405020304" pitchFamily="18" charset="0"/>
                          <a:cs typeface="Arial" panose="020B0604020202020204" pitchFamily="34" charset="0"/>
                        </a:rPr>
                        <a:t>-</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lnSpc>
                          <a:spcPct val="115000"/>
                        </a:lnSpc>
                        <a:spcAft>
                          <a:spcPts val="0"/>
                        </a:spcAft>
                      </a:pPr>
                      <a:r>
                        <a:rPr lang="it-IT" sz="1000" kern="1200" dirty="0" smtClean="0">
                          <a:solidFill>
                            <a:srgbClr val="000000"/>
                          </a:solidFill>
                          <a:effectLst/>
                          <a:latin typeface="Segoe UI Light" panose="020B0502040204020203" pitchFamily="34" charset="0"/>
                          <a:ea typeface="Times New Roman" panose="02020603050405020304" pitchFamily="18" charset="0"/>
                          <a:cs typeface="Segoe UI Light" panose="020B0502040204020203" pitchFamily="34" charset="0"/>
                        </a:rPr>
                        <a:t>8,565</a:t>
                      </a:r>
                      <a:endParaRPr lang="it-IT" sz="1000" kern="1200" dirty="0">
                        <a:solidFill>
                          <a:srgbClr val="000000"/>
                        </a:solidFill>
                        <a:effectLst/>
                        <a:latin typeface="Segoe UI Light" panose="020B0502040204020203" pitchFamily="34" charset="0"/>
                        <a:ea typeface="Times New Roman" panose="02020603050405020304" pitchFamily="18" charset="0"/>
                        <a:cs typeface="Segoe UI Light" panose="020B0502040204020203" pitchFamily="34" charset="0"/>
                      </a:endParaRPr>
                    </a:p>
                  </a:txBody>
                  <a:tcPr marL="43578" marR="43578" marT="0"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20"/>
                  </a:ext>
                </a:extLst>
              </a:tr>
              <a:tr h="323725">
                <a:tc>
                  <a:txBody>
                    <a:bodyPr/>
                    <a:lstStyle/>
                    <a:p>
                      <a:pPr>
                        <a:lnSpc>
                          <a:spcPct val="115000"/>
                        </a:lnSpc>
                        <a:spcAft>
                          <a:spcPts val="0"/>
                        </a:spcAft>
                      </a:pPr>
                      <a:r>
                        <a:rPr lang="en-US" sz="1000" b="1" dirty="0">
                          <a:latin typeface="Segoe UI Semibold" pitchFamily="34" charset="0"/>
                          <a:ea typeface="Times New Roman"/>
                          <a:cs typeface="Segoe UI Semibold" pitchFamily="34" charset="0"/>
                        </a:rPr>
                        <a:t>Cash flow from investing activities</a:t>
                      </a:r>
                      <a:endParaRPr lang="it-IT" sz="1100" dirty="0">
                        <a:latin typeface="Segoe UI Semibold" pitchFamily="34" charset="0"/>
                        <a:ea typeface="Calibri"/>
                        <a:cs typeface="Segoe UI Semibold" pitchFamily="34" charset="0"/>
                      </a:endParaRPr>
                    </a:p>
                  </a:txBody>
                  <a:tcPr marL="43578" marR="43578"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lnSpc>
                          <a:spcPct val="115000"/>
                        </a:lnSpc>
                        <a:spcAft>
                          <a:spcPts val="0"/>
                        </a:spcAft>
                      </a:pPr>
                      <a:r>
                        <a:rPr lang="it-IT" sz="1000" b="1" dirty="0">
                          <a:solidFill>
                            <a:srgbClr val="000000"/>
                          </a:solidFill>
                          <a:effectLst/>
                          <a:latin typeface="Segoe UI Semibold" panose="020B0702040204020203" pitchFamily="34" charset="0"/>
                          <a:ea typeface="Calibri" panose="020F0502020204030204" pitchFamily="34" charset="0"/>
                          <a:cs typeface="Times New Roman" panose="02020603050405020304" pitchFamily="18" charset="0"/>
                        </a:rPr>
                        <a:t>(</a:t>
                      </a:r>
                      <a:r>
                        <a:rPr lang="it-IT" sz="1000" b="1" dirty="0" smtClean="0">
                          <a:solidFill>
                            <a:srgbClr val="000000"/>
                          </a:solidFill>
                          <a:effectLst/>
                          <a:latin typeface="Segoe UI Semibold" panose="020B0702040204020203" pitchFamily="34" charset="0"/>
                          <a:ea typeface="Calibri" panose="020F0502020204030204" pitchFamily="34" charset="0"/>
                          <a:cs typeface="Times New Roman" panose="02020603050405020304" pitchFamily="18" charset="0"/>
                        </a:rPr>
                        <a:t>63,351</a:t>
                      </a:r>
                      <a:r>
                        <a:rPr lang="it-IT" sz="1000" b="1" dirty="0">
                          <a:solidFill>
                            <a:srgbClr val="000000"/>
                          </a:solidFill>
                          <a:effectLst/>
                          <a:latin typeface="Segoe UI Semibold" panose="020B0702040204020203" pitchFamily="34" charset="0"/>
                          <a:ea typeface="Calibri" panose="020F0502020204030204" pitchFamily="34" charset="0"/>
                          <a:cs typeface="Times New Roman" panose="02020603050405020304" pitchFamily="18" charset="0"/>
                        </a:rPr>
                        <a:t>)</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lnSpc>
                          <a:spcPct val="115000"/>
                        </a:lnSpc>
                        <a:spcAft>
                          <a:spcPts val="0"/>
                        </a:spcAft>
                      </a:pPr>
                      <a:r>
                        <a:rPr lang="it-IT" sz="1000" kern="1200" dirty="0" smtClean="0">
                          <a:solidFill>
                            <a:srgbClr val="000000"/>
                          </a:solidFill>
                          <a:effectLst/>
                          <a:latin typeface="Segoe UI Semibold" panose="020B0702040204020203" pitchFamily="34" charset="0"/>
                          <a:ea typeface="Times New Roman" panose="02020603050405020304" pitchFamily="18" charset="0"/>
                          <a:cs typeface="Segoe UI Semibold" panose="020B0702040204020203" pitchFamily="34" charset="0"/>
                        </a:rPr>
                        <a:t>3,106</a:t>
                      </a:r>
                      <a:endParaRPr lang="it-IT" sz="1000" kern="1200" dirty="0">
                        <a:solidFill>
                          <a:srgbClr val="000000"/>
                        </a:solidFill>
                        <a:effectLst/>
                        <a:latin typeface="Segoe UI Semibold" panose="020B0702040204020203" pitchFamily="34" charset="0"/>
                        <a:ea typeface="Times New Roman" panose="02020603050405020304" pitchFamily="18" charset="0"/>
                        <a:cs typeface="Segoe UI Semibold" panose="020B0702040204020203" pitchFamily="34" charset="0"/>
                      </a:endParaRPr>
                    </a:p>
                  </a:txBody>
                  <a:tcPr marL="43578" marR="43578"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21"/>
                  </a:ext>
                </a:extLst>
              </a:tr>
            </a:tbl>
          </a:graphicData>
        </a:graphic>
      </p:graphicFrame>
      <p:graphicFrame>
        <p:nvGraphicFramePr>
          <p:cNvPr id="11" name="Tabella 10"/>
          <p:cNvGraphicFramePr>
            <a:graphicFrameLocks noGrp="1"/>
          </p:cNvGraphicFramePr>
          <p:nvPr>
            <p:extLst>
              <p:ext uri="{D42A27DB-BD31-4B8C-83A1-F6EECF244321}">
                <p14:modId xmlns:p14="http://schemas.microsoft.com/office/powerpoint/2010/main" val="2837734658"/>
              </p:ext>
            </p:extLst>
          </p:nvPr>
        </p:nvGraphicFramePr>
        <p:xfrm>
          <a:off x="4644008" y="1129308"/>
          <a:ext cx="4176464" cy="2333029"/>
        </p:xfrm>
        <a:graphic>
          <a:graphicData uri="http://schemas.openxmlformats.org/drawingml/2006/table">
            <a:tbl>
              <a:tblPr/>
              <a:tblGrid>
                <a:gridCol w="2592288">
                  <a:extLst>
                    <a:ext uri="{9D8B030D-6E8A-4147-A177-3AD203B41FA5}">
                      <a16:colId xmlns:a16="http://schemas.microsoft.com/office/drawing/2014/main" val="20000"/>
                    </a:ext>
                  </a:extLst>
                </a:gridCol>
                <a:gridCol w="648072">
                  <a:extLst>
                    <a:ext uri="{9D8B030D-6E8A-4147-A177-3AD203B41FA5}">
                      <a16:colId xmlns:a16="http://schemas.microsoft.com/office/drawing/2014/main" val="20001"/>
                    </a:ext>
                  </a:extLst>
                </a:gridCol>
                <a:gridCol w="936104">
                  <a:extLst>
                    <a:ext uri="{9D8B030D-6E8A-4147-A177-3AD203B41FA5}">
                      <a16:colId xmlns:a16="http://schemas.microsoft.com/office/drawing/2014/main" val="20002"/>
                    </a:ext>
                  </a:extLst>
                </a:gridCol>
              </a:tblGrid>
              <a:tr h="175260">
                <a:tc>
                  <a:txBody>
                    <a:bodyPr/>
                    <a:lstStyle/>
                    <a:p>
                      <a:pPr>
                        <a:lnSpc>
                          <a:spcPct val="115000"/>
                        </a:lnSpc>
                        <a:spcAft>
                          <a:spcPts val="0"/>
                        </a:spcAft>
                      </a:pPr>
                      <a:r>
                        <a:rPr lang="en-US" sz="1000" noProof="0" smtClean="0">
                          <a:solidFill>
                            <a:srgbClr val="000000"/>
                          </a:solidFill>
                          <a:latin typeface="Segoe UI Light" pitchFamily="34" charset="0"/>
                          <a:ea typeface="Times New Roman"/>
                          <a:cs typeface="Segoe UI Light" pitchFamily="34" charset="0"/>
                        </a:rPr>
                        <a:t>Proceeds from long-term debt </a:t>
                      </a:r>
                      <a:endParaRPr lang="en-US" sz="1100" noProof="0">
                        <a:latin typeface="Segoe UI Light" pitchFamily="34" charset="0"/>
                        <a:ea typeface="Calibri"/>
                        <a:cs typeface="Segoe UI Light" pitchFamily="34" charset="0"/>
                      </a:endParaRPr>
                    </a:p>
                  </a:txBody>
                  <a:tcPr marL="44450" marR="44450" marT="0" marB="0" anchor="b">
                    <a:lnL>
                      <a:noFill/>
                    </a:lnL>
                    <a:lnR>
                      <a:noFill/>
                    </a:lnR>
                    <a:lnT>
                      <a:noFill/>
                    </a:lnT>
                    <a:lnB>
                      <a:noFill/>
                    </a:lnB>
                    <a:lnTlToBr w="12700" cmpd="sng">
                      <a:noFill/>
                      <a:prstDash val="solid"/>
                    </a:lnTlToBr>
                    <a:lnBlToTr w="12700" cmpd="sng">
                      <a:noFill/>
                      <a:prstDash val="solid"/>
                    </a:lnBlToTr>
                  </a:tcPr>
                </a:tc>
                <a:tc>
                  <a:txBody>
                    <a:bodyPr/>
                    <a:lstStyle/>
                    <a:p>
                      <a:pPr algn="r">
                        <a:lnSpc>
                          <a:spcPct val="115000"/>
                        </a:lnSpc>
                        <a:spcAft>
                          <a:spcPts val="0"/>
                        </a:spcAft>
                      </a:pPr>
                      <a:r>
                        <a:rPr lang="it-IT" sz="1000">
                          <a:solidFill>
                            <a:srgbClr val="000000"/>
                          </a:solidFill>
                          <a:effectLst/>
                          <a:latin typeface="Segoe UI Light" panose="020B0502040204020203" pitchFamily="34" charset="0"/>
                          <a:ea typeface="Times New Roman" panose="02020603050405020304" pitchFamily="18" charset="0"/>
                          <a:cs typeface="Arial" panose="020B0604020202020204" pitchFamily="34" charset="0"/>
                        </a:rPr>
                        <a:t>-</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r">
                        <a:lnSpc>
                          <a:spcPct val="115000"/>
                        </a:lnSpc>
                        <a:spcAft>
                          <a:spcPts val="0"/>
                        </a:spcAft>
                      </a:pPr>
                      <a:r>
                        <a:rPr lang="it-IT" sz="1000" dirty="0" smtClean="0">
                          <a:solidFill>
                            <a:srgbClr val="000000"/>
                          </a:solidFill>
                          <a:effectLst/>
                          <a:latin typeface="Segoe UI Light" panose="020B0502040204020203" pitchFamily="34" charset="0"/>
                          <a:ea typeface="Times New Roman" panose="02020603050405020304" pitchFamily="18" charset="0"/>
                          <a:cs typeface="Segoe UI Light" panose="020B0502040204020203" pitchFamily="34" charset="0"/>
                        </a:rPr>
                        <a:t>63,500</a:t>
                      </a:r>
                      <a:endParaRPr lang="it-IT" sz="1200" dirty="0">
                        <a:effectLst/>
                        <a:latin typeface="Segoe UI Light" panose="020B0502040204020203" pitchFamily="34" charset="0"/>
                        <a:ea typeface="Times New Roman" panose="02020603050405020304" pitchFamily="18" charset="0"/>
                        <a:cs typeface="Segoe UI Light" panose="020B0502040204020203" pitchFamily="34" charset="0"/>
                      </a:endParaRPr>
                    </a:p>
                  </a:txBody>
                  <a:tcPr marL="44450" marR="44450" marT="0" marB="0" anchor="ctr">
                    <a:lnL>
                      <a:noFill/>
                    </a:lnL>
                    <a:lnR>
                      <a:noFill/>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165100">
                <a:tc>
                  <a:txBody>
                    <a:bodyPr/>
                    <a:lstStyle/>
                    <a:p>
                      <a:pPr>
                        <a:lnSpc>
                          <a:spcPct val="115000"/>
                        </a:lnSpc>
                        <a:spcAft>
                          <a:spcPts val="0"/>
                        </a:spcAft>
                      </a:pPr>
                      <a:r>
                        <a:rPr lang="en-US" sz="1000" noProof="0" smtClean="0">
                          <a:solidFill>
                            <a:srgbClr val="000000"/>
                          </a:solidFill>
                          <a:latin typeface="Segoe UI Light" pitchFamily="34" charset="0"/>
                          <a:ea typeface="Times New Roman"/>
                          <a:cs typeface="Segoe UI Light" pitchFamily="34" charset="0"/>
                        </a:rPr>
                        <a:t>Repayments of long-term debt</a:t>
                      </a:r>
                      <a:endParaRPr lang="en-US" sz="1100" noProof="0">
                        <a:latin typeface="Segoe UI Light" pitchFamily="34" charset="0"/>
                        <a:ea typeface="Calibri"/>
                        <a:cs typeface="Segoe UI Light" pitchFamily="34" charset="0"/>
                      </a:endParaRPr>
                    </a:p>
                  </a:txBody>
                  <a:tcPr marL="44450" marR="44450" marT="0" marB="0" anchor="b">
                    <a:lnL>
                      <a:noFill/>
                    </a:lnL>
                    <a:lnR>
                      <a:noFill/>
                    </a:lnR>
                    <a:lnT>
                      <a:noFill/>
                    </a:lnT>
                    <a:lnB>
                      <a:noFill/>
                    </a:lnB>
                    <a:lnTlToBr w="12700" cmpd="sng">
                      <a:noFill/>
                      <a:prstDash val="solid"/>
                    </a:lnTlToBr>
                    <a:lnBlToTr w="12700" cmpd="sng">
                      <a:noFill/>
                      <a:prstDash val="solid"/>
                    </a:lnBlToTr>
                  </a:tcPr>
                </a:tc>
                <a:tc>
                  <a:txBody>
                    <a:bodyPr/>
                    <a:lstStyle/>
                    <a:p>
                      <a:pPr algn="r">
                        <a:lnSpc>
                          <a:spcPct val="115000"/>
                        </a:lnSpc>
                        <a:spcAft>
                          <a:spcPts val="0"/>
                        </a:spcAft>
                      </a:pPr>
                      <a:r>
                        <a:rPr lang="it-IT" sz="1000" dirty="0">
                          <a:solidFill>
                            <a:srgbClr val="000000"/>
                          </a:solidFill>
                          <a:effectLst/>
                          <a:latin typeface="Segoe UI Light" panose="020B0502040204020203" pitchFamily="34" charset="0"/>
                          <a:ea typeface="Times New Roman" panose="02020603050405020304" pitchFamily="18" charset="0"/>
                          <a:cs typeface="Arial" panose="020B0604020202020204" pitchFamily="34" charset="0"/>
                        </a:rPr>
                        <a:t>(</a:t>
                      </a:r>
                      <a:r>
                        <a:rPr lang="it-IT" sz="1000" dirty="0" smtClean="0">
                          <a:solidFill>
                            <a:srgbClr val="000000"/>
                          </a:solidFill>
                          <a:effectLst/>
                          <a:latin typeface="Segoe UI Light" panose="020B0502040204020203" pitchFamily="34" charset="0"/>
                          <a:ea typeface="Times New Roman" panose="02020603050405020304" pitchFamily="18" charset="0"/>
                          <a:cs typeface="Arial" panose="020B0604020202020204" pitchFamily="34" charset="0"/>
                        </a:rPr>
                        <a:t>1,077</a:t>
                      </a:r>
                      <a:r>
                        <a:rPr lang="it-IT" sz="1000" dirty="0">
                          <a:solidFill>
                            <a:srgbClr val="000000"/>
                          </a:solidFill>
                          <a:effectLst/>
                          <a:latin typeface="Segoe UI Light" panose="020B0502040204020203" pitchFamily="34" charset="0"/>
                          <a:ea typeface="Times New Roman" panose="02020603050405020304" pitchFamily="18" charset="0"/>
                          <a:cs typeface="Arial" panose="020B0604020202020204" pitchFamily="34" charset="0"/>
                        </a:rPr>
                        <a:t>)</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r">
                        <a:lnSpc>
                          <a:spcPct val="115000"/>
                        </a:lnSpc>
                        <a:spcAft>
                          <a:spcPts val="0"/>
                        </a:spcAft>
                      </a:pPr>
                      <a:r>
                        <a:rPr lang="it-IT" sz="1000" dirty="0">
                          <a:solidFill>
                            <a:srgbClr val="000000"/>
                          </a:solidFill>
                          <a:effectLst/>
                          <a:latin typeface="Segoe UI Light" panose="020B0502040204020203" pitchFamily="34" charset="0"/>
                          <a:ea typeface="Times New Roman" panose="02020603050405020304" pitchFamily="18" charset="0"/>
                          <a:cs typeface="Segoe UI Light" panose="020B0502040204020203" pitchFamily="34" charset="0"/>
                        </a:rPr>
                        <a:t>(</a:t>
                      </a:r>
                      <a:r>
                        <a:rPr lang="it-IT" sz="1000" dirty="0" smtClean="0">
                          <a:solidFill>
                            <a:srgbClr val="000000"/>
                          </a:solidFill>
                          <a:effectLst/>
                          <a:latin typeface="Segoe UI Light" panose="020B0502040204020203" pitchFamily="34" charset="0"/>
                          <a:ea typeface="Times New Roman" panose="02020603050405020304" pitchFamily="18" charset="0"/>
                          <a:cs typeface="Segoe UI Light" panose="020B0502040204020203" pitchFamily="34" charset="0"/>
                        </a:rPr>
                        <a:t>35,146</a:t>
                      </a:r>
                      <a:r>
                        <a:rPr lang="it-IT" sz="1000" dirty="0">
                          <a:solidFill>
                            <a:srgbClr val="000000"/>
                          </a:solidFill>
                          <a:effectLst/>
                          <a:latin typeface="Segoe UI Light" panose="020B0502040204020203" pitchFamily="34" charset="0"/>
                          <a:ea typeface="Times New Roman" panose="02020603050405020304" pitchFamily="18" charset="0"/>
                          <a:cs typeface="Segoe UI Light" panose="020B0502040204020203" pitchFamily="34" charset="0"/>
                        </a:rPr>
                        <a:t>)</a:t>
                      </a:r>
                      <a:endParaRPr lang="it-IT" sz="1200" dirty="0">
                        <a:effectLst/>
                        <a:latin typeface="Segoe UI Light" panose="020B0502040204020203" pitchFamily="34" charset="0"/>
                        <a:ea typeface="Times New Roman" panose="02020603050405020304" pitchFamily="18" charset="0"/>
                        <a:cs typeface="Segoe UI Light" panose="020B0502040204020203" pitchFamily="34" charset="0"/>
                      </a:endParaRPr>
                    </a:p>
                  </a:txBody>
                  <a:tcPr marL="44450" marR="44450" marT="0" marB="0" anchor="ctr">
                    <a:lnL>
                      <a:noFill/>
                    </a:lnL>
                    <a:lnR>
                      <a:noFill/>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165100">
                <a:tc>
                  <a:txBody>
                    <a:bodyPr/>
                    <a:lstStyle/>
                    <a:p>
                      <a:pPr>
                        <a:lnSpc>
                          <a:spcPct val="115000"/>
                        </a:lnSpc>
                        <a:spcAft>
                          <a:spcPts val="0"/>
                        </a:spcAft>
                      </a:pPr>
                      <a:r>
                        <a:rPr lang="en-US" sz="1000" noProof="0" smtClean="0">
                          <a:solidFill>
                            <a:srgbClr val="000000"/>
                          </a:solidFill>
                          <a:latin typeface="Segoe UI Light" pitchFamily="34" charset="0"/>
                          <a:ea typeface="Times New Roman"/>
                          <a:cs typeface="Segoe UI Light" pitchFamily="34" charset="0"/>
                        </a:rPr>
                        <a:t>Change in short-term debt</a:t>
                      </a:r>
                      <a:endParaRPr lang="en-US" sz="1100" noProof="0">
                        <a:latin typeface="Segoe UI Light" pitchFamily="34" charset="0"/>
                        <a:ea typeface="Calibri"/>
                        <a:cs typeface="Segoe UI Light" pitchFamily="34" charset="0"/>
                      </a:endParaRPr>
                    </a:p>
                  </a:txBody>
                  <a:tcPr marL="44450" marR="44450" marT="0" marB="0" anchor="b">
                    <a:lnL>
                      <a:noFill/>
                    </a:lnL>
                    <a:lnR>
                      <a:noFill/>
                    </a:lnR>
                    <a:lnT>
                      <a:noFill/>
                    </a:lnT>
                    <a:lnB>
                      <a:noFill/>
                    </a:lnB>
                    <a:lnTlToBr w="12700" cmpd="sng">
                      <a:noFill/>
                      <a:prstDash val="solid"/>
                    </a:lnTlToBr>
                    <a:lnBlToTr w="12700" cmpd="sng">
                      <a:noFill/>
                      <a:prstDash val="solid"/>
                    </a:lnBlToTr>
                  </a:tcPr>
                </a:tc>
                <a:tc>
                  <a:txBody>
                    <a:bodyPr/>
                    <a:lstStyle/>
                    <a:p>
                      <a:pPr algn="r">
                        <a:lnSpc>
                          <a:spcPct val="115000"/>
                        </a:lnSpc>
                        <a:spcAft>
                          <a:spcPts val="0"/>
                        </a:spcAft>
                      </a:pPr>
                      <a:r>
                        <a:rPr lang="it-IT" sz="1000" dirty="0" smtClean="0">
                          <a:solidFill>
                            <a:srgbClr val="000000"/>
                          </a:solidFill>
                          <a:effectLst/>
                          <a:latin typeface="Segoe UI Light" panose="020B0502040204020203" pitchFamily="34" charset="0"/>
                          <a:ea typeface="Times New Roman" panose="02020603050405020304" pitchFamily="18" charset="0"/>
                          <a:cs typeface="Arial" panose="020B0604020202020204" pitchFamily="34" charset="0"/>
                        </a:rPr>
                        <a:t>14,096</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r">
                        <a:lnSpc>
                          <a:spcPct val="115000"/>
                        </a:lnSpc>
                        <a:spcAft>
                          <a:spcPts val="0"/>
                        </a:spcAft>
                      </a:pPr>
                      <a:r>
                        <a:rPr lang="it-IT" sz="1000" dirty="0">
                          <a:solidFill>
                            <a:srgbClr val="000000"/>
                          </a:solidFill>
                          <a:effectLst/>
                          <a:latin typeface="Segoe UI Light" panose="020B0502040204020203" pitchFamily="34" charset="0"/>
                          <a:ea typeface="Times New Roman" panose="02020603050405020304" pitchFamily="18" charset="0"/>
                          <a:cs typeface="Segoe UI Light" panose="020B0502040204020203" pitchFamily="34" charset="0"/>
                        </a:rPr>
                        <a:t>-</a:t>
                      </a:r>
                      <a:endParaRPr lang="it-IT" sz="1200" dirty="0">
                        <a:effectLst/>
                        <a:latin typeface="Segoe UI Light" panose="020B0502040204020203" pitchFamily="34" charset="0"/>
                        <a:ea typeface="Times New Roman" panose="02020603050405020304" pitchFamily="18" charset="0"/>
                        <a:cs typeface="Segoe UI Light" panose="020B0502040204020203" pitchFamily="34" charset="0"/>
                      </a:endParaRPr>
                    </a:p>
                  </a:txBody>
                  <a:tcPr marL="44450" marR="44450" marT="0" marB="0" anchor="ctr">
                    <a:lnL>
                      <a:noFill/>
                    </a:lnL>
                    <a:lnR>
                      <a:noFill/>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196850">
                <a:tc>
                  <a:txBody>
                    <a:bodyPr/>
                    <a:lstStyle/>
                    <a:p>
                      <a:pPr>
                        <a:lnSpc>
                          <a:spcPct val="115000"/>
                        </a:lnSpc>
                        <a:spcAft>
                          <a:spcPts val="0"/>
                        </a:spcAft>
                      </a:pPr>
                      <a:r>
                        <a:rPr lang="en-US" sz="1000" noProof="0" smtClean="0">
                          <a:solidFill>
                            <a:srgbClr val="000000"/>
                          </a:solidFill>
                          <a:latin typeface="Segoe UI Light" pitchFamily="34" charset="0"/>
                          <a:ea typeface="Times New Roman"/>
                          <a:cs typeface="Segoe UI Light" pitchFamily="34" charset="0"/>
                        </a:rPr>
                        <a:t>Principal repayments of lease obligations</a:t>
                      </a:r>
                      <a:endParaRPr lang="en-US" sz="1100" noProof="0">
                        <a:latin typeface="Segoe UI Light" pitchFamily="34" charset="0"/>
                        <a:ea typeface="Calibri"/>
                        <a:cs typeface="Segoe UI Light" pitchFamily="34" charset="0"/>
                      </a:endParaRPr>
                    </a:p>
                  </a:txBody>
                  <a:tcPr marL="44450" marR="44450" marT="0" marB="0" anchor="b">
                    <a:lnL>
                      <a:noFill/>
                    </a:lnL>
                    <a:lnR>
                      <a:noFill/>
                    </a:lnR>
                    <a:lnT>
                      <a:noFill/>
                    </a:lnT>
                    <a:lnB>
                      <a:noFill/>
                    </a:lnB>
                    <a:lnTlToBr w="12700" cmpd="sng">
                      <a:noFill/>
                      <a:prstDash val="solid"/>
                    </a:lnTlToBr>
                    <a:lnBlToTr w="12700" cmpd="sng">
                      <a:noFill/>
                      <a:prstDash val="solid"/>
                    </a:lnBlToTr>
                  </a:tcPr>
                </a:tc>
                <a:tc>
                  <a:txBody>
                    <a:bodyPr/>
                    <a:lstStyle/>
                    <a:p>
                      <a:pPr algn="r">
                        <a:lnSpc>
                          <a:spcPct val="115000"/>
                        </a:lnSpc>
                        <a:spcAft>
                          <a:spcPts val="0"/>
                        </a:spcAft>
                      </a:pPr>
                      <a:r>
                        <a:rPr lang="it-IT" sz="1000" dirty="0">
                          <a:solidFill>
                            <a:srgbClr val="000000"/>
                          </a:solidFill>
                          <a:effectLst/>
                          <a:latin typeface="Segoe UI Light" panose="020B0502040204020203" pitchFamily="34" charset="0"/>
                          <a:ea typeface="Times New Roman" panose="02020603050405020304" pitchFamily="18" charset="0"/>
                          <a:cs typeface="Arial" panose="020B0604020202020204" pitchFamily="34" charset="0"/>
                        </a:rPr>
                        <a:t>(</a:t>
                      </a:r>
                      <a:r>
                        <a:rPr lang="it-IT" sz="1000" dirty="0" smtClean="0">
                          <a:solidFill>
                            <a:srgbClr val="000000"/>
                          </a:solidFill>
                          <a:effectLst/>
                          <a:latin typeface="Segoe UI Light" panose="020B0502040204020203" pitchFamily="34" charset="0"/>
                          <a:ea typeface="Times New Roman" panose="02020603050405020304" pitchFamily="18" charset="0"/>
                          <a:cs typeface="Arial" panose="020B0604020202020204" pitchFamily="34" charset="0"/>
                        </a:rPr>
                        <a:t>4,036</a:t>
                      </a:r>
                      <a:r>
                        <a:rPr lang="it-IT" sz="1000" dirty="0">
                          <a:solidFill>
                            <a:srgbClr val="000000"/>
                          </a:solidFill>
                          <a:effectLst/>
                          <a:latin typeface="Segoe UI Light" panose="020B0502040204020203" pitchFamily="34" charset="0"/>
                          <a:ea typeface="Times New Roman" panose="02020603050405020304" pitchFamily="18" charset="0"/>
                          <a:cs typeface="Arial" panose="020B0604020202020204" pitchFamily="34" charset="0"/>
                        </a:rPr>
                        <a:t>)</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r">
                        <a:lnSpc>
                          <a:spcPct val="115000"/>
                        </a:lnSpc>
                        <a:spcAft>
                          <a:spcPts val="0"/>
                        </a:spcAft>
                      </a:pPr>
                      <a:r>
                        <a:rPr lang="it-IT" sz="1000" dirty="0">
                          <a:solidFill>
                            <a:srgbClr val="000000"/>
                          </a:solidFill>
                          <a:effectLst/>
                          <a:latin typeface="Segoe UI Light" panose="020B0502040204020203" pitchFamily="34" charset="0"/>
                          <a:ea typeface="Times New Roman" panose="02020603050405020304" pitchFamily="18" charset="0"/>
                          <a:cs typeface="Segoe UI Light" panose="020B0502040204020203" pitchFamily="34" charset="0"/>
                        </a:rPr>
                        <a:t>(</a:t>
                      </a:r>
                      <a:r>
                        <a:rPr lang="it-IT" sz="1000" dirty="0" smtClean="0">
                          <a:solidFill>
                            <a:srgbClr val="000000"/>
                          </a:solidFill>
                          <a:effectLst/>
                          <a:latin typeface="Segoe UI Light" panose="020B0502040204020203" pitchFamily="34" charset="0"/>
                          <a:ea typeface="Times New Roman" panose="02020603050405020304" pitchFamily="18" charset="0"/>
                          <a:cs typeface="Segoe UI Light" panose="020B0502040204020203" pitchFamily="34" charset="0"/>
                        </a:rPr>
                        <a:t>5,337</a:t>
                      </a:r>
                      <a:r>
                        <a:rPr lang="it-IT" sz="1000" dirty="0">
                          <a:solidFill>
                            <a:srgbClr val="000000"/>
                          </a:solidFill>
                          <a:effectLst/>
                          <a:latin typeface="Segoe UI Light" panose="020B0502040204020203" pitchFamily="34" charset="0"/>
                          <a:ea typeface="Times New Roman" panose="02020603050405020304" pitchFamily="18" charset="0"/>
                          <a:cs typeface="Segoe UI Light" panose="020B0502040204020203" pitchFamily="34" charset="0"/>
                        </a:rPr>
                        <a:t>)</a:t>
                      </a:r>
                      <a:endParaRPr lang="it-IT" sz="1200" dirty="0">
                        <a:effectLst/>
                        <a:latin typeface="Segoe UI Light" panose="020B0502040204020203" pitchFamily="34" charset="0"/>
                        <a:ea typeface="Times New Roman" panose="02020603050405020304" pitchFamily="18" charset="0"/>
                        <a:cs typeface="Segoe UI Light" panose="020B0502040204020203" pitchFamily="34" charset="0"/>
                      </a:endParaRPr>
                    </a:p>
                  </a:txBody>
                  <a:tcPr marL="44450" marR="44450" marT="0" marB="0" anchor="ctr">
                    <a:lnL>
                      <a:noFill/>
                    </a:lnL>
                    <a:lnR>
                      <a:noFill/>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165100">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000" noProof="0" smtClean="0">
                          <a:solidFill>
                            <a:srgbClr val="000000"/>
                          </a:solidFill>
                          <a:latin typeface="Segoe UI Light" pitchFamily="34" charset="0"/>
                          <a:ea typeface="Times New Roman"/>
                          <a:cs typeface="Segoe UI Light" pitchFamily="34" charset="0"/>
                        </a:rPr>
                        <a:t>Net interest paid</a:t>
                      </a:r>
                      <a:endParaRPr lang="en-US" sz="1000" noProof="0" smtClean="0">
                        <a:latin typeface="Segoe UI Light" pitchFamily="34" charset="0"/>
                        <a:ea typeface="Calibri"/>
                        <a:cs typeface="Segoe UI Light" pitchFamily="34" charset="0"/>
                      </a:endParaRPr>
                    </a:p>
                  </a:txBody>
                  <a:tcPr marL="44450" marR="44450" marT="0" marB="0" anchor="ctr">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r">
                        <a:lnSpc>
                          <a:spcPct val="115000"/>
                        </a:lnSpc>
                        <a:spcAft>
                          <a:spcPts val="0"/>
                        </a:spcAft>
                      </a:pPr>
                      <a:r>
                        <a:rPr lang="it-IT" sz="1000" dirty="0">
                          <a:solidFill>
                            <a:srgbClr val="000000"/>
                          </a:solidFill>
                          <a:effectLst/>
                          <a:latin typeface="Segoe UI Light" panose="020B0502040204020203" pitchFamily="34" charset="0"/>
                          <a:ea typeface="Times New Roman" panose="02020603050405020304" pitchFamily="18" charset="0"/>
                          <a:cs typeface="Arial" panose="020B0604020202020204" pitchFamily="34" charset="0"/>
                        </a:rPr>
                        <a:t>(716)</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r">
                        <a:lnSpc>
                          <a:spcPct val="115000"/>
                        </a:lnSpc>
                        <a:spcAft>
                          <a:spcPts val="0"/>
                        </a:spcAft>
                      </a:pPr>
                      <a:endParaRPr lang="it-IT" sz="1200" dirty="0">
                        <a:effectLst/>
                        <a:latin typeface="Segoe UI Light" panose="020B0502040204020203" pitchFamily="34" charset="0"/>
                        <a:ea typeface="Times New Roman" panose="02020603050405020304" pitchFamily="18" charset="0"/>
                        <a:cs typeface="Segoe UI Light" panose="020B0502040204020203" pitchFamily="34" charset="0"/>
                      </a:endParaRPr>
                    </a:p>
                  </a:txBody>
                  <a:tcPr marL="44450" marR="44450" marT="0" marB="0" anchor="ctr">
                    <a:lnL>
                      <a:noFill/>
                    </a:lnL>
                    <a:lnR>
                      <a:noFill/>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r h="330200">
                <a:tc>
                  <a:txBody>
                    <a:bodyPr/>
                    <a:lstStyle/>
                    <a:p>
                      <a:pPr>
                        <a:lnSpc>
                          <a:spcPct val="115000"/>
                        </a:lnSpc>
                        <a:spcAft>
                          <a:spcPts val="0"/>
                        </a:spcAft>
                      </a:pPr>
                      <a:r>
                        <a:rPr lang="en-US" sz="1000" b="1" noProof="0" dirty="0" smtClean="0">
                          <a:latin typeface="Segoe UI Semibold" pitchFamily="34" charset="0"/>
                          <a:ea typeface="Times New Roman"/>
                          <a:cs typeface="Segoe UI Semibold" pitchFamily="34" charset="0"/>
                        </a:rPr>
                        <a:t>Cash flow from financing activities</a:t>
                      </a:r>
                      <a:endParaRPr lang="en-US" sz="1100" noProof="0" dirty="0">
                        <a:latin typeface="Segoe UI Semibold" pitchFamily="34" charset="0"/>
                        <a:ea typeface="Calibri"/>
                        <a:cs typeface="Segoe UI Semibold" pitchFamily="34" charset="0"/>
                      </a:endParaRPr>
                    </a:p>
                  </a:txBody>
                  <a:tcPr marL="44450" marR="4445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lnSpc>
                          <a:spcPct val="115000"/>
                        </a:lnSpc>
                        <a:spcAft>
                          <a:spcPts val="0"/>
                        </a:spcAft>
                      </a:pPr>
                      <a:r>
                        <a:rPr lang="it-IT" sz="1000" b="1" dirty="0" smtClean="0">
                          <a:solidFill>
                            <a:srgbClr val="000000"/>
                          </a:solidFill>
                          <a:effectLst/>
                          <a:latin typeface="Segoe UI Semibold" panose="020B0702040204020203" pitchFamily="34" charset="0"/>
                          <a:ea typeface="Calibri" panose="020F0502020204030204" pitchFamily="34" charset="0"/>
                          <a:cs typeface="Times New Roman" panose="02020603050405020304" pitchFamily="18" charset="0"/>
                        </a:rPr>
                        <a:t>8,268</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lnSpc>
                          <a:spcPct val="115000"/>
                        </a:lnSpc>
                        <a:spcAft>
                          <a:spcPts val="0"/>
                        </a:spcAft>
                      </a:pPr>
                      <a:r>
                        <a:rPr lang="it-IT" sz="1000" kern="1200" dirty="0" smtClean="0">
                          <a:solidFill>
                            <a:srgbClr val="000000"/>
                          </a:solidFill>
                          <a:effectLst/>
                          <a:latin typeface="Segoe UI Light" panose="020B0502040204020203" pitchFamily="34" charset="0"/>
                          <a:ea typeface="Times New Roman" panose="02020603050405020304" pitchFamily="18" charset="0"/>
                          <a:cs typeface="Segoe UI Light" panose="020B0502040204020203" pitchFamily="34" charset="0"/>
                        </a:rPr>
                        <a:t>21,065</a:t>
                      </a:r>
                      <a:endParaRPr lang="it-IT" sz="1000" kern="1200" dirty="0">
                        <a:solidFill>
                          <a:srgbClr val="000000"/>
                        </a:solidFill>
                        <a:effectLst/>
                        <a:latin typeface="Segoe UI Light" panose="020B0502040204020203" pitchFamily="34" charset="0"/>
                        <a:ea typeface="Times New Roman" panose="02020603050405020304" pitchFamily="18" charset="0"/>
                        <a:cs typeface="Segoe UI Light" panose="020B0502040204020203" pitchFamily="34" charset="0"/>
                      </a:endParaRPr>
                    </a:p>
                  </a:txBody>
                  <a:tcPr marL="44450" marR="4445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6"/>
                  </a:ext>
                </a:extLst>
              </a:tr>
              <a:tr h="176061">
                <a:tc>
                  <a:txBody>
                    <a:bodyPr/>
                    <a:lstStyle/>
                    <a:p>
                      <a:pPr>
                        <a:lnSpc>
                          <a:spcPct val="115000"/>
                        </a:lnSpc>
                        <a:spcAft>
                          <a:spcPts val="0"/>
                        </a:spcAft>
                      </a:pPr>
                      <a:r>
                        <a:rPr lang="en-US" sz="1000" b="1" noProof="0" smtClean="0">
                          <a:latin typeface="Segoe UI Semibold" pitchFamily="34" charset="0"/>
                          <a:ea typeface="Times New Roman"/>
                          <a:cs typeface="Segoe UI Semibold" pitchFamily="34" charset="0"/>
                        </a:rPr>
                        <a:t>Net change in cash and cash equivalents</a:t>
                      </a:r>
                      <a:endParaRPr lang="en-US" sz="1100" noProof="0">
                        <a:latin typeface="Segoe UI Semibold" pitchFamily="34" charset="0"/>
                        <a:ea typeface="Calibri"/>
                        <a:cs typeface="Segoe UI Semibold" pitchFamily="34" charset="0"/>
                      </a:endParaRPr>
                    </a:p>
                  </a:txBody>
                  <a:tcPr marL="44450" marR="4445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lnSpc>
                          <a:spcPct val="115000"/>
                        </a:lnSpc>
                        <a:spcAft>
                          <a:spcPts val="0"/>
                        </a:spcAft>
                      </a:pPr>
                      <a:r>
                        <a:rPr lang="it-IT" sz="1000" b="1" dirty="0">
                          <a:solidFill>
                            <a:srgbClr val="000000"/>
                          </a:solidFill>
                          <a:effectLst/>
                          <a:latin typeface="Segoe UI Semibold" panose="020B0702040204020203" pitchFamily="34" charset="0"/>
                          <a:ea typeface="Calibri" panose="020F0502020204030204" pitchFamily="34" charset="0"/>
                          <a:cs typeface="Times New Roman" panose="02020603050405020304" pitchFamily="18" charset="0"/>
                        </a:rPr>
                        <a:t>(</a:t>
                      </a:r>
                      <a:r>
                        <a:rPr lang="it-IT" sz="1000" b="1" dirty="0" smtClean="0">
                          <a:solidFill>
                            <a:srgbClr val="000000"/>
                          </a:solidFill>
                          <a:effectLst/>
                          <a:latin typeface="Segoe UI Semibold" panose="020B0702040204020203" pitchFamily="34" charset="0"/>
                          <a:ea typeface="Calibri" panose="020F0502020204030204" pitchFamily="34" charset="0"/>
                          <a:cs typeface="Times New Roman" panose="02020603050405020304" pitchFamily="18" charset="0"/>
                        </a:rPr>
                        <a:t>16,712</a:t>
                      </a:r>
                      <a:r>
                        <a:rPr lang="it-IT" sz="1000" b="1" dirty="0">
                          <a:solidFill>
                            <a:srgbClr val="000000"/>
                          </a:solidFill>
                          <a:effectLst/>
                          <a:latin typeface="Segoe UI Semibold" panose="020B0702040204020203" pitchFamily="34" charset="0"/>
                          <a:ea typeface="Calibri" panose="020F0502020204030204" pitchFamily="34" charset="0"/>
                          <a:cs typeface="Times New Roman" panose="02020603050405020304" pitchFamily="18" charset="0"/>
                        </a:rPr>
                        <a:t>)</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lnSpc>
                          <a:spcPct val="115000"/>
                        </a:lnSpc>
                        <a:spcAft>
                          <a:spcPts val="0"/>
                        </a:spcAft>
                      </a:pPr>
                      <a:r>
                        <a:rPr lang="it-IT" sz="1000" b="1" dirty="0" smtClean="0">
                          <a:solidFill>
                            <a:srgbClr val="000000"/>
                          </a:solidFill>
                          <a:latin typeface="Segoe UI Semibold" pitchFamily="34" charset="0"/>
                          <a:ea typeface="Calibri"/>
                          <a:cs typeface="Segoe UI Semibold" pitchFamily="34" charset="0"/>
                        </a:rPr>
                        <a:t>62,642</a:t>
                      </a:r>
                      <a:endParaRPr lang="it-IT" sz="1100" dirty="0">
                        <a:latin typeface="Segoe UI Semibold" pitchFamily="34" charset="0"/>
                        <a:ea typeface="Calibri"/>
                        <a:cs typeface="Segoe UI Semibold" pitchFamily="34" charset="0"/>
                      </a:endParaRPr>
                    </a:p>
                  </a:txBody>
                  <a:tcPr marL="44450" marR="4445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7"/>
                  </a:ext>
                </a:extLst>
              </a:tr>
              <a:tr h="165100">
                <a:tc>
                  <a:txBody>
                    <a:bodyPr/>
                    <a:lstStyle/>
                    <a:p>
                      <a:pPr>
                        <a:lnSpc>
                          <a:spcPct val="115000"/>
                        </a:lnSpc>
                      </a:pPr>
                      <a:endParaRPr lang="en-US" sz="1100" noProof="0" dirty="0">
                        <a:latin typeface="Segoe UI Light" pitchFamily="34" charset="0"/>
                        <a:ea typeface="Times New Roman"/>
                        <a:cs typeface="Segoe UI Light" pitchFamily="34" charset="0"/>
                      </a:endParaRPr>
                    </a:p>
                  </a:txBody>
                  <a:tcPr marL="44450" marR="44450" marT="0"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pPr>
                      <a:endParaRPr lang="it-IT" sz="1100" dirty="0">
                        <a:effectLst/>
                        <a:latin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pPr>
                      <a:endParaRPr lang="it-IT" sz="1100" dirty="0">
                        <a:latin typeface="Calibri"/>
                        <a:ea typeface="Times New Roman"/>
                        <a:cs typeface="Times New Roman"/>
                      </a:endParaRPr>
                    </a:p>
                  </a:txBody>
                  <a:tcPr marL="44450" marR="44450" marT="0"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165100">
                <a:tc>
                  <a:txBody>
                    <a:bodyPr/>
                    <a:lstStyle/>
                    <a:p>
                      <a:pPr>
                        <a:lnSpc>
                          <a:spcPct val="115000"/>
                        </a:lnSpc>
                        <a:spcAft>
                          <a:spcPts val="0"/>
                        </a:spcAft>
                      </a:pPr>
                      <a:r>
                        <a:rPr lang="en-US" sz="1000" b="1" noProof="0" smtClean="0">
                          <a:latin typeface="Segoe UI Semibold" pitchFamily="34" charset="0"/>
                          <a:ea typeface="Times New Roman"/>
                          <a:cs typeface="Segoe UI Semibold" pitchFamily="34" charset="0"/>
                        </a:rPr>
                        <a:t>Cash and cash equivalents beginning of period</a:t>
                      </a:r>
                      <a:endParaRPr lang="en-US" sz="1100" noProof="0">
                        <a:latin typeface="Segoe UI Semibold" pitchFamily="34" charset="0"/>
                        <a:ea typeface="Calibri"/>
                        <a:cs typeface="Segoe UI Semibold" pitchFamily="34" charset="0"/>
                      </a:endParaRPr>
                    </a:p>
                  </a:txBody>
                  <a:tcPr marL="44450" marR="4445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lnSpc>
                          <a:spcPct val="115000"/>
                        </a:lnSpc>
                        <a:spcAft>
                          <a:spcPts val="0"/>
                        </a:spcAft>
                      </a:pPr>
                      <a:r>
                        <a:rPr lang="it-IT" sz="1000" b="1" dirty="0" smtClean="0">
                          <a:solidFill>
                            <a:srgbClr val="000000"/>
                          </a:solidFill>
                          <a:effectLst/>
                          <a:latin typeface="Segoe UI Semibold" panose="020B0702040204020203" pitchFamily="34" charset="0"/>
                          <a:ea typeface="Calibri" panose="020F0502020204030204" pitchFamily="34" charset="0"/>
                          <a:cs typeface="Times New Roman" panose="02020603050405020304" pitchFamily="18" charset="0"/>
                        </a:rPr>
                        <a:t>37,682</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lnSpc>
                          <a:spcPct val="115000"/>
                        </a:lnSpc>
                        <a:spcAft>
                          <a:spcPts val="0"/>
                        </a:spcAft>
                      </a:pPr>
                      <a:r>
                        <a:rPr lang="it-IT" sz="1000" b="1" dirty="0" smtClean="0">
                          <a:solidFill>
                            <a:srgbClr val="000000"/>
                          </a:solidFill>
                          <a:latin typeface="Segoe UI Semibold" pitchFamily="34" charset="0"/>
                          <a:ea typeface="Times New Roman"/>
                          <a:cs typeface="Segoe UI Semibold" pitchFamily="34" charset="0"/>
                        </a:rPr>
                        <a:t>100,884</a:t>
                      </a:r>
                      <a:endParaRPr lang="it-IT" sz="1100" dirty="0">
                        <a:latin typeface="Segoe UI Semibold" pitchFamily="34" charset="0"/>
                        <a:ea typeface="Calibri"/>
                        <a:cs typeface="Segoe UI Semibold" pitchFamily="34" charset="0"/>
                      </a:endParaRPr>
                    </a:p>
                  </a:txBody>
                  <a:tcPr marL="44450" marR="4445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9"/>
                  </a:ext>
                </a:extLst>
              </a:tr>
              <a:tr h="165100">
                <a:tc>
                  <a:txBody>
                    <a:bodyPr/>
                    <a:lstStyle/>
                    <a:p>
                      <a:pPr>
                        <a:lnSpc>
                          <a:spcPct val="115000"/>
                        </a:lnSpc>
                        <a:spcAft>
                          <a:spcPts val="0"/>
                        </a:spcAft>
                      </a:pPr>
                      <a:r>
                        <a:rPr lang="en-US" sz="1000" noProof="0" dirty="0" smtClean="0">
                          <a:solidFill>
                            <a:srgbClr val="000000"/>
                          </a:solidFill>
                          <a:latin typeface="Segoe UI Light" pitchFamily="34" charset="0"/>
                          <a:ea typeface="Times New Roman"/>
                          <a:cs typeface="Segoe UI Light" pitchFamily="34" charset="0"/>
                        </a:rPr>
                        <a:t>Total net change in cash and cash equivalents</a:t>
                      </a:r>
                      <a:endParaRPr lang="en-US" sz="1100" noProof="0" dirty="0">
                        <a:latin typeface="Segoe UI Light" pitchFamily="34" charset="0"/>
                        <a:ea typeface="Calibri"/>
                        <a:cs typeface="Segoe UI Light" pitchFamily="34" charset="0"/>
                      </a:endParaRPr>
                    </a:p>
                  </a:txBody>
                  <a:tcPr marL="44450" marR="44450" marT="0"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15000"/>
                        </a:lnSpc>
                        <a:spcAft>
                          <a:spcPts val="0"/>
                        </a:spcAft>
                      </a:pPr>
                      <a:r>
                        <a:rPr lang="it-IT" sz="1000" dirty="0">
                          <a:solidFill>
                            <a:srgbClr val="000000"/>
                          </a:solidFill>
                          <a:effectLst/>
                          <a:latin typeface="Segoe UI Light" panose="020B0502040204020203" pitchFamily="34" charset="0"/>
                          <a:ea typeface="Times New Roman" panose="02020603050405020304" pitchFamily="18" charset="0"/>
                          <a:cs typeface="Arial" panose="020B0604020202020204" pitchFamily="34" charset="0"/>
                        </a:rPr>
                        <a:t>(</a:t>
                      </a:r>
                      <a:r>
                        <a:rPr lang="it-IT" sz="1000" dirty="0" smtClean="0">
                          <a:solidFill>
                            <a:srgbClr val="000000"/>
                          </a:solidFill>
                          <a:effectLst/>
                          <a:latin typeface="Segoe UI Light" panose="020B0502040204020203" pitchFamily="34" charset="0"/>
                          <a:ea typeface="Times New Roman" panose="02020603050405020304" pitchFamily="18" charset="0"/>
                          <a:cs typeface="Arial" panose="020B0604020202020204" pitchFamily="34" charset="0"/>
                        </a:rPr>
                        <a:t>16,712</a:t>
                      </a:r>
                      <a:r>
                        <a:rPr lang="it-IT" sz="1000" dirty="0">
                          <a:solidFill>
                            <a:srgbClr val="000000"/>
                          </a:solidFill>
                          <a:effectLst/>
                          <a:latin typeface="Segoe UI Light" panose="020B0502040204020203" pitchFamily="34" charset="0"/>
                          <a:ea typeface="Times New Roman" panose="02020603050405020304" pitchFamily="18" charset="0"/>
                          <a:cs typeface="Arial" panose="020B0604020202020204" pitchFamily="34" charset="0"/>
                        </a:rPr>
                        <a:t>)</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15000"/>
                        </a:lnSpc>
                        <a:spcAft>
                          <a:spcPts val="0"/>
                        </a:spcAft>
                      </a:pPr>
                      <a:r>
                        <a:rPr lang="it-IT" sz="1000" dirty="0" smtClean="0">
                          <a:solidFill>
                            <a:srgbClr val="000000"/>
                          </a:solidFill>
                          <a:latin typeface="Segoe UI Light"/>
                          <a:ea typeface="Calibri"/>
                          <a:cs typeface="Arial"/>
                        </a:rPr>
                        <a:t>62,642</a:t>
                      </a:r>
                      <a:endParaRPr lang="it-IT" sz="1100" dirty="0">
                        <a:latin typeface="Calibri"/>
                        <a:ea typeface="Calibri"/>
                        <a:cs typeface="Times New Roman"/>
                      </a:endParaRPr>
                    </a:p>
                  </a:txBody>
                  <a:tcPr marL="44450" marR="44450" marT="0"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165100">
                <a:tc>
                  <a:txBody>
                    <a:bodyPr/>
                    <a:lstStyle/>
                    <a:p>
                      <a:pPr>
                        <a:lnSpc>
                          <a:spcPct val="115000"/>
                        </a:lnSpc>
                        <a:spcAft>
                          <a:spcPts val="0"/>
                        </a:spcAft>
                      </a:pPr>
                      <a:r>
                        <a:rPr lang="en-US" sz="1000" b="1" dirty="0">
                          <a:latin typeface="Segoe UI Semibold" pitchFamily="34" charset="0"/>
                          <a:ea typeface="Times New Roman"/>
                          <a:cs typeface="Segoe UI Semibold" pitchFamily="34" charset="0"/>
                        </a:rPr>
                        <a:t>Cash and cash equivalents end of period</a:t>
                      </a:r>
                      <a:endParaRPr lang="it-IT" sz="1100" dirty="0">
                        <a:latin typeface="Segoe UI Semibold" pitchFamily="34" charset="0"/>
                        <a:ea typeface="Calibri"/>
                        <a:cs typeface="Segoe UI Semibold" pitchFamily="34" charset="0"/>
                      </a:endParaRPr>
                    </a:p>
                  </a:txBody>
                  <a:tcPr marL="44450" marR="4445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lnSpc>
                          <a:spcPct val="115000"/>
                        </a:lnSpc>
                        <a:spcAft>
                          <a:spcPts val="0"/>
                        </a:spcAft>
                      </a:pPr>
                      <a:r>
                        <a:rPr lang="it-IT" sz="1000" b="1" dirty="0" smtClean="0">
                          <a:solidFill>
                            <a:srgbClr val="000000"/>
                          </a:solidFill>
                          <a:effectLst/>
                          <a:latin typeface="Segoe UI Semibold" panose="020B0702040204020203" pitchFamily="34" charset="0"/>
                          <a:ea typeface="Calibri" panose="020F0502020204030204" pitchFamily="34" charset="0"/>
                          <a:cs typeface="Times New Roman" panose="02020603050405020304" pitchFamily="18" charset="0"/>
                        </a:rPr>
                        <a:t>12,874</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lnSpc>
                          <a:spcPct val="115000"/>
                        </a:lnSpc>
                        <a:spcAft>
                          <a:spcPts val="0"/>
                        </a:spcAft>
                      </a:pPr>
                      <a:r>
                        <a:rPr lang="it-IT" sz="1000" b="1" dirty="0" smtClean="0">
                          <a:solidFill>
                            <a:srgbClr val="000000"/>
                          </a:solidFill>
                          <a:latin typeface="Segoe UI Semibold" pitchFamily="34" charset="0"/>
                          <a:ea typeface="Times New Roman"/>
                          <a:cs typeface="Segoe UI Semibold" pitchFamily="34" charset="0"/>
                        </a:rPr>
                        <a:t>163,527</a:t>
                      </a:r>
                      <a:endParaRPr lang="it-IT" sz="1100" dirty="0">
                        <a:latin typeface="Segoe UI Semibold" pitchFamily="34" charset="0"/>
                        <a:ea typeface="Calibri"/>
                        <a:cs typeface="Segoe UI Semibold" pitchFamily="34" charset="0"/>
                      </a:endParaRPr>
                    </a:p>
                  </a:txBody>
                  <a:tcPr marL="44450" marR="4445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11"/>
                  </a:ext>
                </a:extLst>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AA996104-5749-416D-BFAB-5B2B2D8F72AF}" type="slidenum">
              <a:rPr lang="it-IT" smtClean="0"/>
              <a:pPr/>
              <a:t>25</a:t>
            </a:fld>
            <a:endParaRPr lang="it-IT" dirty="0"/>
          </a:p>
        </p:txBody>
      </p:sp>
      <p:sp>
        <p:nvSpPr>
          <p:cNvPr id="5" name="Rettangolo 4"/>
          <p:cNvSpPr/>
          <p:nvPr/>
        </p:nvSpPr>
        <p:spPr>
          <a:xfrm>
            <a:off x="0" y="0"/>
            <a:ext cx="9144000" cy="5715000"/>
          </a:xfrm>
          <a:prstGeom prst="rect">
            <a:avLst/>
          </a:prstGeom>
          <a:solidFill>
            <a:srgbClr val="1F57AE"/>
          </a:solidFill>
          <a:ln>
            <a:solidFill>
              <a:srgbClr val="1F57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6" name="CasellaDiTesto 5"/>
          <p:cNvSpPr txBox="1"/>
          <p:nvPr/>
        </p:nvSpPr>
        <p:spPr>
          <a:xfrm>
            <a:off x="611560" y="3217540"/>
            <a:ext cx="3960440" cy="2031325"/>
          </a:xfrm>
          <a:prstGeom prst="rect">
            <a:avLst/>
          </a:prstGeom>
          <a:noFill/>
          <a:ln>
            <a:noFill/>
          </a:ln>
        </p:spPr>
        <p:txBody>
          <a:bodyPr wrap="square" rtlCol="0">
            <a:spAutoFit/>
          </a:bodyPr>
          <a:lstStyle/>
          <a:p>
            <a:r>
              <a:rPr lang="it-IT" u="sng" dirty="0" smtClean="0">
                <a:solidFill>
                  <a:schemeClr val="bg1"/>
                </a:solidFill>
                <a:latin typeface="Segoe UI Semibold" pitchFamily="34" charset="0"/>
                <a:cs typeface="Segoe UI Semibold" pitchFamily="34" charset="0"/>
              </a:rPr>
              <a:t>INVESTOR RELATIONS CONTACTS</a:t>
            </a:r>
          </a:p>
          <a:p>
            <a:endParaRPr lang="it-IT" dirty="0" smtClean="0">
              <a:solidFill>
                <a:schemeClr val="bg1"/>
              </a:solidFill>
              <a:latin typeface="Segoe UI Semibold" pitchFamily="34" charset="0"/>
              <a:cs typeface="Segoe UI Semibold" pitchFamily="34" charset="0"/>
            </a:endParaRPr>
          </a:p>
          <a:p>
            <a:r>
              <a:rPr lang="it-IT" dirty="0" smtClean="0">
                <a:solidFill>
                  <a:schemeClr val="bg1"/>
                </a:solidFill>
                <a:latin typeface="Segoe UI Light" pitchFamily="34" charset="0"/>
                <a:cs typeface="Segoe UI Light" pitchFamily="34" charset="0"/>
              </a:rPr>
              <a:t>Benedetta Mastrolia</a:t>
            </a:r>
          </a:p>
          <a:p>
            <a:r>
              <a:rPr lang="it-IT" dirty="0" smtClean="0">
                <a:solidFill>
                  <a:schemeClr val="bg1"/>
                </a:solidFill>
                <a:latin typeface="Segoe UI Light" pitchFamily="34" charset="0"/>
                <a:cs typeface="Segoe UI Light" pitchFamily="34" charset="0"/>
              </a:rPr>
              <a:t>Tel: +390522790450</a:t>
            </a:r>
          </a:p>
          <a:p>
            <a:r>
              <a:rPr lang="it-IT" dirty="0" err="1" smtClean="0">
                <a:solidFill>
                  <a:schemeClr val="bg1"/>
                </a:solidFill>
                <a:latin typeface="Segoe UI Light" pitchFamily="34" charset="0"/>
                <a:cs typeface="Segoe UI Light" pitchFamily="34" charset="0"/>
              </a:rPr>
              <a:t>Mob</a:t>
            </a:r>
            <a:r>
              <a:rPr lang="it-IT" dirty="0" smtClean="0">
                <a:solidFill>
                  <a:schemeClr val="bg1"/>
                </a:solidFill>
                <a:latin typeface="Segoe UI Light" pitchFamily="34" charset="0"/>
                <a:cs typeface="Segoe UI Light" pitchFamily="34" charset="0"/>
              </a:rPr>
              <a:t>: +393319559164</a:t>
            </a:r>
          </a:p>
          <a:p>
            <a:r>
              <a:rPr lang="it-IT" dirty="0" smtClean="0">
                <a:solidFill>
                  <a:schemeClr val="bg1"/>
                </a:solidFill>
                <a:latin typeface="Segoe UI Light" pitchFamily="34" charset="0"/>
                <a:cs typeface="Segoe UI Light" pitchFamily="34" charset="0"/>
                <a:hlinkClick r:id="rId2"/>
              </a:rPr>
              <a:t>investors@newlat.com</a:t>
            </a:r>
            <a:endParaRPr lang="it-IT" dirty="0" smtClean="0">
              <a:solidFill>
                <a:schemeClr val="bg1"/>
              </a:solidFill>
              <a:latin typeface="Segoe UI Light" pitchFamily="34" charset="0"/>
              <a:cs typeface="Segoe UI Light" pitchFamily="34" charset="0"/>
            </a:endParaRPr>
          </a:p>
          <a:p>
            <a:endParaRPr lang="it-IT" dirty="0">
              <a:solidFill>
                <a:schemeClr val="bg1"/>
              </a:solidFill>
              <a:latin typeface="Segoe UI Semibold" pitchFamily="34" charset="0"/>
              <a:cs typeface="Segoe UI Semibold" pitchFamily="34" charset="0"/>
            </a:endParaRPr>
          </a:p>
        </p:txBody>
      </p:sp>
      <p:pic>
        <p:nvPicPr>
          <p:cNvPr id="7" name="Immagine 6" descr="Logo_Newlat_Food-a-multibrand-company Bianco.png"/>
          <p:cNvPicPr>
            <a:picLocks noChangeAspect="1"/>
          </p:cNvPicPr>
          <p:nvPr/>
        </p:nvPicPr>
        <p:blipFill>
          <a:blip r:embed="rId3" cstate="print"/>
          <a:stretch>
            <a:fillRect/>
          </a:stretch>
        </p:blipFill>
        <p:spPr>
          <a:xfrm>
            <a:off x="5364088" y="481236"/>
            <a:ext cx="3247777" cy="17654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29778" y="1033573"/>
            <a:ext cx="4474840" cy="4734541"/>
          </a:xfrm>
          <a:noFill/>
        </p:spPr>
        <p:txBody>
          <a:bodyPr>
            <a:noAutofit/>
          </a:bodyPr>
          <a:lstStyle/>
          <a:p>
            <a:r>
              <a:rPr lang="en-GB" sz="1600" dirty="0" smtClean="0"/>
              <a:t>Resilient business model shown in the capability to adapt to sudden challenges.</a:t>
            </a:r>
          </a:p>
          <a:p>
            <a:endParaRPr lang="en-GB" sz="1600" dirty="0" smtClean="0"/>
          </a:p>
          <a:p>
            <a:r>
              <a:rPr lang="en-GB" sz="1600" dirty="0" smtClean="0"/>
              <a:t>Dynamic approach to business development with launch of new products across all categories.</a:t>
            </a:r>
          </a:p>
          <a:p>
            <a:endParaRPr lang="en-GB" sz="1600" dirty="0" smtClean="0"/>
          </a:p>
          <a:p>
            <a:r>
              <a:rPr lang="en-GB" sz="1600" dirty="0" smtClean="0"/>
              <a:t>Successful and quick implementation of synergies with CLI exceeding expectations.</a:t>
            </a:r>
          </a:p>
          <a:p>
            <a:endParaRPr lang="en-GB" sz="1600" dirty="0" smtClean="0"/>
          </a:p>
          <a:p>
            <a:r>
              <a:rPr lang="en-GB" sz="1600" dirty="0" smtClean="0"/>
              <a:t>Strong ability to generate cash at Group level.</a:t>
            </a:r>
          </a:p>
          <a:p>
            <a:endParaRPr lang="en-GB" sz="1600" dirty="0" smtClean="0"/>
          </a:p>
          <a:p>
            <a:r>
              <a:rPr lang="en-GB" sz="1600" dirty="0" smtClean="0"/>
              <a:t>Dedication to M&amp;A and further business development.</a:t>
            </a:r>
          </a:p>
          <a:p>
            <a:endParaRPr lang="en-GB" sz="1600" dirty="0" smtClean="0"/>
          </a:p>
        </p:txBody>
      </p:sp>
      <p:sp>
        <p:nvSpPr>
          <p:cNvPr id="4" name="Segnaposto numero diapositiva 3"/>
          <p:cNvSpPr>
            <a:spLocks noGrp="1"/>
          </p:cNvSpPr>
          <p:nvPr>
            <p:ph type="sldNum" sz="quarter" idx="12"/>
          </p:nvPr>
        </p:nvSpPr>
        <p:spPr/>
        <p:txBody>
          <a:bodyPr/>
          <a:lstStyle/>
          <a:p>
            <a:fld id="{AA996104-5749-416D-BFAB-5B2B2D8F72AF}" type="slidenum">
              <a:rPr lang="it-IT" smtClean="0"/>
              <a:pPr/>
              <a:t>3</a:t>
            </a:fld>
            <a:endParaRPr lang="it-IT" dirty="0"/>
          </a:p>
        </p:txBody>
      </p:sp>
      <p:sp>
        <p:nvSpPr>
          <p:cNvPr id="5" name="Titolo 1"/>
          <p:cNvSpPr txBox="1">
            <a:spLocks/>
          </p:cNvSpPr>
          <p:nvPr/>
        </p:nvSpPr>
        <p:spPr>
          <a:xfrm>
            <a:off x="323528" y="0"/>
            <a:ext cx="8229600" cy="76926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400" kern="1200">
                <a:solidFill>
                  <a:schemeClr val="tx1"/>
                </a:solidFill>
                <a:latin typeface="Segoe UI Semibold" pitchFamily="34" charset="0"/>
                <a:ea typeface="+mj-ea"/>
                <a:cs typeface="Segoe UI Semibold" pitchFamily="34" charset="0"/>
              </a:defRPr>
            </a:lvl1pPr>
          </a:lstStyle>
          <a:p>
            <a:pPr algn="l"/>
            <a:r>
              <a:rPr lang="it-IT" dirty="0" smtClean="0"/>
              <a:t>KEY MESSAGES</a:t>
            </a:r>
            <a:endParaRPr lang="it-IT" dirty="0"/>
          </a:p>
        </p:txBody>
      </p:sp>
      <p:cxnSp>
        <p:nvCxnSpPr>
          <p:cNvPr id="6" name="Connettore 1 16"/>
          <p:cNvCxnSpPr/>
          <p:nvPr/>
        </p:nvCxnSpPr>
        <p:spPr>
          <a:xfrm>
            <a:off x="395536" y="553244"/>
            <a:ext cx="7416824" cy="0"/>
          </a:xfrm>
          <a:prstGeom prst="line">
            <a:avLst/>
          </a:prstGeom>
        </p:spPr>
        <p:style>
          <a:lnRef idx="1">
            <a:schemeClr val="accent1"/>
          </a:lnRef>
          <a:fillRef idx="0">
            <a:schemeClr val="accent1"/>
          </a:fillRef>
          <a:effectRef idx="0">
            <a:schemeClr val="accent1"/>
          </a:effectRef>
          <a:fontRef idx="minor">
            <a:schemeClr val="tx1"/>
          </a:fontRef>
        </p:style>
      </p:cxnSp>
      <p:pic>
        <p:nvPicPr>
          <p:cNvPr id="7" name="Immagine 6">
            <a:extLst>
              <a:ext uri="{FF2B5EF4-FFF2-40B4-BE49-F238E27FC236}">
                <a16:creationId xmlns:a16="http://schemas.microsoft.com/office/drawing/2014/main" id="{EB8A0BE4-4BE3-49D9-915F-6FE5F94E88D7}"/>
              </a:ext>
            </a:extLst>
          </p:cNvPr>
          <p:cNvPicPr/>
          <p:nvPr/>
        </p:nvPicPr>
        <p:blipFill>
          <a:blip r:embed="rId2" cstate="print"/>
          <a:stretch>
            <a:fillRect/>
          </a:stretch>
        </p:blipFill>
        <p:spPr>
          <a:xfrm>
            <a:off x="7081425" y="1033573"/>
            <a:ext cx="1916430" cy="1457800"/>
          </a:xfrm>
          <a:prstGeom prst="rect">
            <a:avLst/>
          </a:prstGeom>
        </p:spPr>
      </p:pic>
      <p:pic>
        <p:nvPicPr>
          <p:cNvPr id="2" name="Immagin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13774" y="1046674"/>
            <a:ext cx="2170747" cy="1354726"/>
          </a:xfrm>
          <a:prstGeom prst="rect">
            <a:avLst/>
          </a:prstGeom>
        </p:spPr>
      </p:pic>
      <p:pic>
        <p:nvPicPr>
          <p:cNvPr id="10" name="Immagin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81425" y="2401400"/>
            <a:ext cx="1935098" cy="1405840"/>
          </a:xfrm>
          <a:prstGeom prst="rect">
            <a:avLst/>
          </a:prstGeom>
        </p:spPr>
      </p:pic>
      <p:pic>
        <p:nvPicPr>
          <p:cNvPr id="13" name="Immagine 12"/>
          <p:cNvPicPr/>
          <p:nvPr/>
        </p:nvPicPr>
        <p:blipFill rotWithShape="1">
          <a:blip r:embed="rId5" cstate="print">
            <a:extLst>
              <a:ext uri="{28A0092B-C50C-407E-A947-70E740481C1C}">
                <a14:useLocalDpi xmlns:a14="http://schemas.microsoft.com/office/drawing/2010/main" val="0"/>
              </a:ext>
            </a:extLst>
          </a:blip>
          <a:srcRect l="4955" t="10286" b="4174"/>
          <a:stretch/>
        </p:blipFill>
        <p:spPr>
          <a:xfrm>
            <a:off x="4913774" y="2401400"/>
            <a:ext cx="2193557" cy="1405840"/>
          </a:xfrm>
          <a:prstGeom prst="rect">
            <a:avLst/>
          </a:prstGeom>
        </p:spPr>
      </p:pic>
      <p:pic>
        <p:nvPicPr>
          <p:cNvPr id="14" name="Immagine 13" descr="C:\Users\fbambini\Desktop\Immagine3.jpg"/>
          <p:cNvPicPr/>
          <p:nvPr/>
        </p:nvPicPr>
        <p:blipFill>
          <a:blip r:embed="rId6" cstate="print">
            <a:clrChange>
              <a:clrFrom>
                <a:srgbClr val="FFFFFF"/>
              </a:clrFrom>
              <a:clrTo>
                <a:srgbClr val="FFFFFF">
                  <a:alpha val="0"/>
                </a:srgbClr>
              </a:clrTo>
            </a:clrChange>
          </a:blip>
          <a:srcRect l="16800" r="16999" b="7127"/>
          <a:stretch>
            <a:fillRect/>
          </a:stretch>
        </p:blipFill>
        <p:spPr bwMode="auto">
          <a:xfrm>
            <a:off x="6141360" y="3925791"/>
            <a:ext cx="720992" cy="1342284"/>
          </a:xfrm>
          <a:prstGeom prst="rect">
            <a:avLst/>
          </a:prstGeom>
          <a:noFill/>
        </p:spPr>
      </p:pic>
      <p:pic>
        <p:nvPicPr>
          <p:cNvPr id="15" name="Immagine 14" descr="3D Crostino Dorato 300 g.jpg"/>
          <p:cNvPicPr>
            <a:picLocks noChangeAspect="1"/>
          </p:cNvPicPr>
          <p:nvPr/>
        </p:nvPicPr>
        <p:blipFill>
          <a:blip r:embed="rId7" cstate="hqprint">
            <a:extLst>
              <a:ext uri="{28A0092B-C50C-407E-A947-70E740481C1C}">
                <a14:useLocalDpi xmlns:a14="http://schemas.microsoft.com/office/drawing/2010/main"/>
              </a:ext>
            </a:extLst>
          </a:blip>
          <a:srcRect/>
          <a:stretch>
            <a:fillRect/>
          </a:stretch>
        </p:blipFill>
        <p:spPr>
          <a:xfrm>
            <a:off x="4902311" y="3977841"/>
            <a:ext cx="852930" cy="1295190"/>
          </a:xfrm>
          <a:prstGeom prst="rect">
            <a:avLst/>
          </a:prstGeom>
        </p:spPr>
      </p:pic>
      <p:pic>
        <p:nvPicPr>
          <p:cNvPr id="16" name="Immagine 15">
            <a:extLst>
              <a:ext uri="{FF2B5EF4-FFF2-40B4-BE49-F238E27FC236}">
                <a16:creationId xmlns:a16="http://schemas.microsoft.com/office/drawing/2014/main" id="{C950BEA3-68F4-4A74-9558-844BE0C47E28}"/>
              </a:ext>
            </a:extLst>
          </p:cNvPr>
          <p:cNvPicPr/>
          <p:nvPr/>
        </p:nvPicPr>
        <p:blipFill>
          <a:blip r:embed="rId8" cstate="print"/>
          <a:stretch>
            <a:fillRect/>
          </a:stretch>
        </p:blipFill>
        <p:spPr>
          <a:xfrm>
            <a:off x="7956375" y="3807240"/>
            <a:ext cx="1044000" cy="1447143"/>
          </a:xfrm>
          <a:prstGeom prst="rect">
            <a:avLst/>
          </a:prstGeom>
        </p:spPr>
      </p:pic>
      <p:pic>
        <p:nvPicPr>
          <p:cNvPr id="17" name="Picture 16">
            <a:extLst>
              <a:ext uri="{FF2B5EF4-FFF2-40B4-BE49-F238E27FC236}">
                <a16:creationId xmlns:a16="http://schemas.microsoft.com/office/drawing/2014/main" id="{36888CC9-7044-4309-B69E-F85B77B77A46}"/>
              </a:ext>
            </a:extLst>
          </p:cNvPr>
          <p:cNvPicPr>
            <a:picLocks noChangeAspect="1"/>
          </p:cNvPicPr>
          <p:nvPr/>
        </p:nvPicPr>
        <p:blipFill>
          <a:blip r:embed="rId9"/>
          <a:stretch>
            <a:fillRect/>
          </a:stretch>
        </p:blipFill>
        <p:spPr>
          <a:xfrm>
            <a:off x="6857989" y="3807240"/>
            <a:ext cx="1107180" cy="1447143"/>
          </a:xfrm>
          <a:prstGeom prst="rect">
            <a:avLst/>
          </a:prstGeom>
        </p:spPr>
      </p:pic>
      <p:pic>
        <p:nvPicPr>
          <p:cNvPr id="18" name="Immagine 17" descr="https://www.mukki.it/wp-content/uploads/2018/02/Mukki-AQ-100-Toscano-Intero-1LT-1000x1000-1.jpg"/>
          <p:cNvPicPr/>
          <p:nvPr/>
        </p:nvPicPr>
        <p:blipFill>
          <a:blip r:embed="rId10" cstate="print"/>
          <a:srcRect l="35027" t="6961" r="31710" b="4588"/>
          <a:stretch>
            <a:fillRect/>
          </a:stretch>
        </p:blipFill>
        <p:spPr bwMode="auto">
          <a:xfrm>
            <a:off x="5753298" y="4115889"/>
            <a:ext cx="460660" cy="1130008"/>
          </a:xfrm>
          <a:prstGeom prst="rect">
            <a:avLst/>
          </a:prstGeom>
          <a:noFill/>
        </p:spPr>
      </p:pic>
    </p:spTree>
    <p:extLst>
      <p:ext uri="{BB962C8B-B14F-4D97-AF65-F5344CB8AC3E}">
        <p14:creationId xmlns:p14="http://schemas.microsoft.com/office/powerpoint/2010/main" val="12385183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egnaposto contenuto 2"/>
          <p:cNvSpPr txBox="1">
            <a:spLocks/>
          </p:cNvSpPr>
          <p:nvPr/>
        </p:nvSpPr>
        <p:spPr>
          <a:xfrm>
            <a:off x="2123728" y="3937620"/>
            <a:ext cx="4032448" cy="1489348"/>
          </a:xfrm>
          <a:prstGeom prst="rect">
            <a:avLst/>
          </a:prstGeom>
          <a:noFill/>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GB" sz="2400" dirty="0" smtClean="0">
                <a:solidFill>
                  <a:srgbClr val="4B9AD5"/>
                </a:solidFill>
                <a:latin typeface="Segoe UI Semibold" pitchFamily="34" charset="0"/>
                <a:cs typeface="Segoe UI Semibold" pitchFamily="34" charset="0"/>
              </a:rPr>
              <a:t>NET FINANCIAL POSITION</a:t>
            </a:r>
          </a:p>
          <a:p>
            <a:r>
              <a:rPr lang="en-GB" sz="1300" dirty="0" smtClean="0">
                <a:latin typeface="Segoe UI Semibold" pitchFamily="34" charset="0"/>
                <a:cs typeface="Segoe UI Semibold" pitchFamily="34" charset="0"/>
              </a:rPr>
              <a:t>Aggregate NFP equal to -€8.8m vs. -€35.3m in FY 2019 PF</a:t>
            </a:r>
            <a:endParaRPr lang="en-GB" sz="1100" dirty="0" smtClean="0">
              <a:latin typeface="Segoe UI Light" pitchFamily="34" charset="0"/>
              <a:cs typeface="Segoe UI Light" pitchFamily="34" charset="0"/>
            </a:endParaRPr>
          </a:p>
          <a:p>
            <a:r>
              <a:rPr lang="en-GB" sz="1100" dirty="0" smtClean="0">
                <a:latin typeface="Segoe UI Semibold" panose="020B0702040204020203" pitchFamily="34" charset="0"/>
                <a:cs typeface="Segoe UI Semibold" pitchFamily="34" charset="0"/>
              </a:rPr>
              <a:t>Excluding IFRS 16 lease liabilities, NFP is positive by € 8.4 million.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GB" sz="1600" dirty="0" smtClean="0">
              <a:latin typeface="Segoe UI Semibold" pitchFamily="34" charset="0"/>
              <a:cs typeface="Segoe UI Semibold"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2600" b="0" i="0" u="none" strike="noStrike" kern="1200" cap="none" spc="0" normalizeH="0" baseline="0" dirty="0">
              <a:ln>
                <a:noFill/>
              </a:ln>
              <a:solidFill>
                <a:srgbClr val="4B9AD5"/>
              </a:solidFill>
              <a:effectLst/>
              <a:uLnTx/>
              <a:uFillTx/>
              <a:latin typeface="Segoe UI Semibold" pitchFamily="34" charset="0"/>
              <a:ea typeface="+mn-ea"/>
              <a:cs typeface="Segoe UI Semibold" pitchFamily="34" charset="0"/>
            </a:endParaRPr>
          </a:p>
        </p:txBody>
      </p:sp>
      <p:sp>
        <p:nvSpPr>
          <p:cNvPr id="2" name="Titolo 1"/>
          <p:cNvSpPr>
            <a:spLocks noGrp="1"/>
          </p:cNvSpPr>
          <p:nvPr>
            <p:ph type="title"/>
          </p:nvPr>
        </p:nvSpPr>
        <p:spPr>
          <a:xfrm>
            <a:off x="323528" y="0"/>
            <a:ext cx="8229600" cy="769268"/>
          </a:xfrm>
        </p:spPr>
        <p:txBody>
          <a:bodyPr>
            <a:normAutofit/>
          </a:bodyPr>
          <a:lstStyle/>
          <a:p>
            <a:pPr algn="l"/>
            <a:r>
              <a:rPr lang="it-IT" dirty="0" smtClean="0"/>
              <a:t>9M 2020 KEY FINANCIAL HIGHLIGHTS</a:t>
            </a:r>
            <a:endParaRPr lang="it-IT" dirty="0"/>
          </a:p>
        </p:txBody>
      </p:sp>
      <p:sp>
        <p:nvSpPr>
          <p:cNvPr id="3" name="Segnaposto contenuto 2"/>
          <p:cNvSpPr>
            <a:spLocks noGrp="1"/>
          </p:cNvSpPr>
          <p:nvPr>
            <p:ph idx="1"/>
          </p:nvPr>
        </p:nvSpPr>
        <p:spPr>
          <a:xfrm>
            <a:off x="395536" y="841276"/>
            <a:ext cx="4176464" cy="1584176"/>
          </a:xfrm>
          <a:noFill/>
        </p:spPr>
        <p:txBody>
          <a:bodyPr>
            <a:noAutofit/>
          </a:bodyPr>
          <a:lstStyle/>
          <a:p>
            <a:pPr>
              <a:buNone/>
            </a:pPr>
            <a:r>
              <a:rPr lang="en-GB" sz="2400" dirty="0" smtClean="0">
                <a:solidFill>
                  <a:srgbClr val="4B9AD5"/>
                </a:solidFill>
                <a:latin typeface="Segoe UI Semibold" pitchFamily="34" charset="0"/>
                <a:cs typeface="Segoe UI Semibold" pitchFamily="34" charset="0"/>
              </a:rPr>
              <a:t>AGGREGATE REVENUES</a:t>
            </a:r>
          </a:p>
          <a:p>
            <a:pPr>
              <a:buNone/>
            </a:pPr>
            <a:r>
              <a:rPr lang="en-GB" sz="1300" dirty="0" smtClean="0">
                <a:latin typeface="Segoe UI Semibold" pitchFamily="34" charset="0"/>
                <a:cs typeface="Segoe UI Semibold" pitchFamily="34" charset="0"/>
              </a:rPr>
              <a:t>€372.7m, +5.4% vs. 9M 2019 </a:t>
            </a:r>
          </a:p>
          <a:p>
            <a:pPr>
              <a:buNone/>
            </a:pPr>
            <a:r>
              <a:rPr lang="en-GB" sz="1100" dirty="0" smtClean="0"/>
              <a:t>with double digit growth in</a:t>
            </a:r>
            <a:r>
              <a:rPr lang="en-GB" sz="1100" i="1" dirty="0" smtClean="0"/>
              <a:t> pasta, bakery </a:t>
            </a:r>
            <a:r>
              <a:rPr lang="en-GB" sz="1100" dirty="0" smtClean="0"/>
              <a:t>and</a:t>
            </a:r>
            <a:r>
              <a:rPr lang="en-GB" sz="1100" i="1" dirty="0" smtClean="0"/>
              <a:t> special </a:t>
            </a:r>
            <a:r>
              <a:rPr lang="en-GB" sz="1100" dirty="0" smtClean="0"/>
              <a:t>products</a:t>
            </a:r>
          </a:p>
          <a:p>
            <a:pPr marL="0" indent="0">
              <a:buNone/>
            </a:pPr>
            <a:r>
              <a:rPr lang="en-GB" sz="1100" dirty="0" smtClean="0">
                <a:latin typeface="Segoe UI Semibold" panose="020B0702040204020203" pitchFamily="34" charset="0"/>
                <a:cs typeface="Segoe UI Semibold" panose="020B0702040204020203" pitchFamily="34" charset="0"/>
              </a:rPr>
              <a:t>Germany: 14.5% growth</a:t>
            </a:r>
          </a:p>
          <a:p>
            <a:pPr marL="0" indent="0">
              <a:buNone/>
            </a:pPr>
            <a:r>
              <a:rPr lang="en-GB" sz="1100" dirty="0" smtClean="0">
                <a:latin typeface="Segoe UI Semibold" panose="020B0702040204020203" pitchFamily="34" charset="0"/>
                <a:cs typeface="Segoe UI Semibold" panose="020B0702040204020203" pitchFamily="34" charset="0"/>
              </a:rPr>
              <a:t>Organic growth: +4%</a:t>
            </a:r>
          </a:p>
          <a:p>
            <a:pPr>
              <a:buNone/>
            </a:pPr>
            <a:endParaRPr lang="en-GB" sz="1200" dirty="0" smtClean="0"/>
          </a:p>
        </p:txBody>
      </p:sp>
      <p:sp>
        <p:nvSpPr>
          <p:cNvPr id="7" name="Segnaposto contenuto 2"/>
          <p:cNvSpPr txBox="1">
            <a:spLocks/>
          </p:cNvSpPr>
          <p:nvPr/>
        </p:nvSpPr>
        <p:spPr>
          <a:xfrm>
            <a:off x="395536" y="2641476"/>
            <a:ext cx="4032448" cy="1235968"/>
          </a:xfrm>
          <a:prstGeom prst="rect">
            <a:avLst/>
          </a:prstGeom>
          <a:noFill/>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GB" sz="2400" dirty="0" smtClean="0">
                <a:solidFill>
                  <a:srgbClr val="4B9AD5"/>
                </a:solidFill>
                <a:latin typeface="Segoe UI Semibold" pitchFamily="34" charset="0"/>
                <a:cs typeface="Segoe UI Semibold" pitchFamily="34" charset="0"/>
              </a:rPr>
              <a:t>FREE CASH FLOW</a:t>
            </a:r>
          </a:p>
          <a:p>
            <a:pPr marL="342900" indent="-342900">
              <a:spcBef>
                <a:spcPct val="20000"/>
              </a:spcBef>
            </a:pPr>
            <a:r>
              <a:rPr lang="en-GB" sz="1200" dirty="0" smtClean="0">
                <a:latin typeface="Segoe UI Semibold" pitchFamily="34" charset="0"/>
                <a:cs typeface="Segoe UI Semibold" pitchFamily="34" charset="0"/>
              </a:rPr>
              <a:t>FCF</a:t>
            </a:r>
            <a:r>
              <a:rPr lang="en-GB" sz="1200" dirty="0" smtClean="0">
                <a:latin typeface="Segoe UI Light" pitchFamily="34" charset="0"/>
                <a:cs typeface="Segoe UI Light" pitchFamily="34" charset="0"/>
              </a:rPr>
              <a:t> was </a:t>
            </a:r>
            <a:r>
              <a:rPr lang="en-GB" sz="1200" dirty="0" smtClean="0">
                <a:latin typeface="Segoe UI Semibold" pitchFamily="34" charset="0"/>
                <a:cs typeface="Segoe UI Semibold" pitchFamily="34" charset="0"/>
              </a:rPr>
              <a:t>€ 30.8 million</a:t>
            </a:r>
            <a:r>
              <a:rPr lang="en-GB" sz="1200" dirty="0" smtClean="0">
                <a:latin typeface="Segoe UI Light" pitchFamily="34" charset="0"/>
                <a:cs typeface="Segoe UI Light" pitchFamily="34" charset="0"/>
              </a:rPr>
              <a:t>. EBITDA FCF conversion </a:t>
            </a:r>
            <a:r>
              <a:rPr lang="en-GB" sz="1200" dirty="0" smtClean="0">
                <a:latin typeface="Segoe UI Semibold" pitchFamily="34" charset="0"/>
                <a:cs typeface="Segoe UI Semibold" pitchFamily="34" charset="0"/>
              </a:rPr>
              <a:t>81.5%,</a:t>
            </a:r>
          </a:p>
          <a:p>
            <a:pPr marL="342900" indent="-342900">
              <a:spcBef>
                <a:spcPct val="20000"/>
              </a:spcBef>
            </a:pPr>
            <a:r>
              <a:rPr lang="en-GB" sz="1200" dirty="0" smtClean="0">
                <a:latin typeface="Segoe UI Light" pitchFamily="34" charset="0"/>
                <a:cs typeface="Segoe UI Light" pitchFamily="34" charset="0"/>
              </a:rPr>
              <a:t>confirming the Company’s ability to generate free cash flow. </a:t>
            </a:r>
            <a:endParaRPr lang="en-GB" sz="2400" dirty="0" smtClean="0">
              <a:solidFill>
                <a:srgbClr val="4B9AD5"/>
              </a:solidFill>
              <a:latin typeface="Segoe UI Semibold" pitchFamily="34" charset="0"/>
              <a:cs typeface="Segoe UI Semibold"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GB" sz="1600" dirty="0" smtClean="0">
              <a:latin typeface="Segoe UI Semibold" pitchFamily="34" charset="0"/>
              <a:cs typeface="Segoe UI Semibold"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2800" b="0" i="0" u="none" strike="noStrike" kern="1200" cap="none" spc="0" normalizeH="0" baseline="0" dirty="0">
              <a:ln>
                <a:noFill/>
              </a:ln>
              <a:solidFill>
                <a:srgbClr val="4B9AD5"/>
              </a:solidFill>
              <a:effectLst/>
              <a:uLnTx/>
              <a:uFillTx/>
              <a:latin typeface="Segoe UI Semibold" pitchFamily="34" charset="0"/>
              <a:ea typeface="+mn-ea"/>
              <a:cs typeface="Segoe UI Semibold" pitchFamily="34" charset="0"/>
            </a:endParaRPr>
          </a:p>
        </p:txBody>
      </p:sp>
      <p:sp>
        <p:nvSpPr>
          <p:cNvPr id="8" name="Segnaposto contenuto 2"/>
          <p:cNvSpPr txBox="1">
            <a:spLocks/>
          </p:cNvSpPr>
          <p:nvPr/>
        </p:nvSpPr>
        <p:spPr>
          <a:xfrm>
            <a:off x="4644008" y="2641476"/>
            <a:ext cx="3888432" cy="1080120"/>
          </a:xfrm>
          <a:prstGeom prst="rect">
            <a:avLst/>
          </a:prstGeom>
          <a:noFill/>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it-IT" sz="2400" dirty="0" smtClean="0">
                <a:solidFill>
                  <a:srgbClr val="4B9AD5"/>
                </a:solidFill>
                <a:latin typeface="Segoe UI Semibold" pitchFamily="34" charset="0"/>
                <a:cs typeface="Segoe UI Semibold" pitchFamily="34" charset="0"/>
              </a:rPr>
              <a:t>NET INCOME</a:t>
            </a:r>
          </a:p>
          <a:p>
            <a:pPr marL="342900" marR="0" lvl="0" indent="-342900" fontAlgn="auto">
              <a:lnSpc>
                <a:spcPct val="100000"/>
              </a:lnSpc>
              <a:spcBef>
                <a:spcPct val="20000"/>
              </a:spcBef>
              <a:spcAft>
                <a:spcPts val="0"/>
              </a:spcAft>
              <a:buClrTx/>
              <a:buSzTx/>
              <a:tabLst/>
              <a:defRPr/>
            </a:pPr>
            <a:r>
              <a:rPr lang="it-IT" sz="1300" dirty="0" err="1" smtClean="0">
                <a:latin typeface="Segoe UI Semibold" pitchFamily="34" charset="0"/>
                <a:cs typeface="Segoe UI Semibold" pitchFamily="34" charset="0"/>
              </a:rPr>
              <a:t>Reported</a:t>
            </a:r>
            <a:r>
              <a:rPr lang="it-IT" sz="1300" dirty="0" smtClean="0">
                <a:latin typeface="Segoe UI Semibold" pitchFamily="34" charset="0"/>
                <a:cs typeface="Segoe UI Semibold" pitchFamily="34" charset="0"/>
              </a:rPr>
              <a:t> Net </a:t>
            </a:r>
            <a:r>
              <a:rPr lang="it-IT" sz="1300" dirty="0" err="1" smtClean="0">
                <a:latin typeface="Segoe UI Semibold" pitchFamily="34" charset="0"/>
                <a:cs typeface="Segoe UI Semibold" pitchFamily="34" charset="0"/>
              </a:rPr>
              <a:t>Income</a:t>
            </a:r>
            <a:r>
              <a:rPr lang="it-IT" sz="1300" dirty="0" smtClean="0">
                <a:latin typeface="Segoe UI Semibold" pitchFamily="34" charset="0"/>
                <a:cs typeface="Segoe UI Semibold" pitchFamily="34" charset="0"/>
              </a:rPr>
              <a:t> </a:t>
            </a:r>
            <a:r>
              <a:rPr lang="it-IT" sz="1300" dirty="0" err="1" smtClean="0">
                <a:latin typeface="Segoe UI Semibold" pitchFamily="34" charset="0"/>
                <a:cs typeface="Segoe UI Semibold" pitchFamily="34" charset="0"/>
              </a:rPr>
              <a:t>equal</a:t>
            </a:r>
            <a:r>
              <a:rPr lang="it-IT" sz="1300" dirty="0" smtClean="0">
                <a:latin typeface="Segoe UI Semibold" pitchFamily="34" charset="0"/>
                <a:cs typeface="Segoe UI Semibold" pitchFamily="34" charset="0"/>
              </a:rPr>
              <a:t> to € 30.5 </a:t>
            </a:r>
            <a:r>
              <a:rPr lang="it-IT" sz="1300" dirty="0" err="1" smtClean="0">
                <a:latin typeface="Segoe UI Semibold" pitchFamily="34" charset="0"/>
                <a:cs typeface="Segoe UI Semibold" pitchFamily="34" charset="0"/>
              </a:rPr>
              <a:t>million</a:t>
            </a:r>
            <a:r>
              <a:rPr lang="it-IT" sz="1300" dirty="0" smtClean="0">
                <a:latin typeface="Segoe UI Semibold" pitchFamily="34" charset="0"/>
                <a:cs typeface="Segoe UI Semibold" pitchFamily="34" charset="0"/>
              </a:rPr>
              <a:t>.</a:t>
            </a:r>
            <a:endParaRPr lang="it-IT" sz="1300" dirty="0">
              <a:latin typeface="Segoe UI Semibold" pitchFamily="34" charset="0"/>
              <a:cs typeface="Segoe UI Semibold" pitchFamily="34" charset="0"/>
            </a:endParaRPr>
          </a:p>
          <a:p>
            <a:r>
              <a:rPr lang="it-IT" sz="1100" dirty="0" err="1">
                <a:latin typeface="Segoe UI Semibold" pitchFamily="34" charset="0"/>
                <a:cs typeface="Segoe UI Semibold" pitchFamily="34" charset="0"/>
              </a:rPr>
              <a:t>Adj</a:t>
            </a:r>
            <a:r>
              <a:rPr lang="it-IT" sz="1100" dirty="0">
                <a:latin typeface="Segoe UI Semibold" pitchFamily="34" charset="0"/>
                <a:cs typeface="Segoe UI Semibold" pitchFamily="34" charset="0"/>
              </a:rPr>
              <a:t>. NI €11.3 m vs. €2.15 in 9M </a:t>
            </a:r>
            <a:r>
              <a:rPr lang="it-IT" sz="1100" dirty="0" smtClean="0">
                <a:latin typeface="Segoe UI Semibold" pitchFamily="34" charset="0"/>
                <a:cs typeface="Segoe UI Semibold" pitchFamily="34" charset="0"/>
              </a:rPr>
              <a:t>2019 </a:t>
            </a:r>
            <a:r>
              <a:rPr lang="it-IT" sz="1100" dirty="0" err="1" smtClean="0">
                <a:latin typeface="Segoe UI Semibold" pitchFamily="34" charset="0"/>
                <a:cs typeface="Segoe UI Semibold" pitchFamily="34" charset="0"/>
              </a:rPr>
              <a:t>after</a:t>
            </a:r>
            <a:r>
              <a:rPr lang="it-IT" sz="1100" dirty="0" smtClean="0">
                <a:latin typeface="Segoe UI Semibold" pitchFamily="34" charset="0"/>
                <a:cs typeface="Segoe UI Semibold" pitchFamily="34" charset="0"/>
              </a:rPr>
              <a:t> </a:t>
            </a:r>
            <a:r>
              <a:rPr lang="it-IT" sz="1100" dirty="0" err="1" smtClean="0">
                <a:latin typeface="Segoe UI Semibold" pitchFamily="34" charset="0"/>
                <a:cs typeface="Segoe UI Semibold" pitchFamily="34" charset="0"/>
              </a:rPr>
              <a:t>deducting</a:t>
            </a:r>
            <a:r>
              <a:rPr lang="en-US" sz="1100" dirty="0" smtClean="0">
                <a:latin typeface="Segoe UI Light" pitchFamily="34" charset="0"/>
                <a:cs typeface="Segoe UI Light" pitchFamily="34" charset="0"/>
              </a:rPr>
              <a:t> €19.3 million negative goodwill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it-IT" sz="1600" dirty="0" smtClean="0">
              <a:latin typeface="Segoe UI Semibold" pitchFamily="34" charset="0"/>
              <a:cs typeface="Segoe UI Semibold"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it-IT" sz="1600" dirty="0" smtClean="0">
              <a:latin typeface="Segoe UI Semibold" pitchFamily="34" charset="0"/>
              <a:cs typeface="Segoe UI Semibold"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it-IT" sz="2600" b="0" i="0" u="none" strike="noStrike" kern="1200" cap="none" spc="0" normalizeH="0" baseline="0" noProof="0" dirty="0">
              <a:ln>
                <a:noFill/>
              </a:ln>
              <a:solidFill>
                <a:srgbClr val="4B9AD5"/>
              </a:solidFill>
              <a:effectLst/>
              <a:uLnTx/>
              <a:uFillTx/>
              <a:latin typeface="Segoe UI Semibold" pitchFamily="34" charset="0"/>
              <a:ea typeface="+mn-ea"/>
              <a:cs typeface="Segoe UI Semibold" pitchFamily="34" charset="0"/>
            </a:endParaRPr>
          </a:p>
        </p:txBody>
      </p:sp>
      <p:sp>
        <p:nvSpPr>
          <p:cNvPr id="10" name="Segnaposto numero diapositiva 9"/>
          <p:cNvSpPr>
            <a:spLocks noGrp="1"/>
          </p:cNvSpPr>
          <p:nvPr>
            <p:ph type="sldNum" sz="quarter" idx="12"/>
          </p:nvPr>
        </p:nvSpPr>
        <p:spPr/>
        <p:txBody>
          <a:bodyPr/>
          <a:lstStyle/>
          <a:p>
            <a:fld id="{AA996104-5749-416D-BFAB-5B2B2D8F72AF}" type="slidenum">
              <a:rPr lang="it-IT" smtClean="0"/>
              <a:pPr/>
              <a:t>4</a:t>
            </a:fld>
            <a:endParaRPr lang="it-IT" dirty="0"/>
          </a:p>
        </p:txBody>
      </p:sp>
      <p:cxnSp>
        <p:nvCxnSpPr>
          <p:cNvPr id="12" name="Connettore 1 11"/>
          <p:cNvCxnSpPr/>
          <p:nvPr/>
        </p:nvCxnSpPr>
        <p:spPr>
          <a:xfrm>
            <a:off x="467544" y="1201316"/>
            <a:ext cx="374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Connettore 1 13"/>
          <p:cNvCxnSpPr/>
          <p:nvPr/>
        </p:nvCxnSpPr>
        <p:spPr>
          <a:xfrm>
            <a:off x="4788024" y="1201316"/>
            <a:ext cx="374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Connettore 1 14"/>
          <p:cNvCxnSpPr/>
          <p:nvPr/>
        </p:nvCxnSpPr>
        <p:spPr>
          <a:xfrm>
            <a:off x="467544" y="3001516"/>
            <a:ext cx="374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Connettore 1 15"/>
          <p:cNvCxnSpPr/>
          <p:nvPr/>
        </p:nvCxnSpPr>
        <p:spPr>
          <a:xfrm>
            <a:off x="4788440" y="3001516"/>
            <a:ext cx="374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Connettore 1 16"/>
          <p:cNvCxnSpPr/>
          <p:nvPr/>
        </p:nvCxnSpPr>
        <p:spPr>
          <a:xfrm>
            <a:off x="395536" y="553244"/>
            <a:ext cx="7416824"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CasellaDiTesto 17"/>
          <p:cNvSpPr txBox="1"/>
          <p:nvPr/>
        </p:nvSpPr>
        <p:spPr>
          <a:xfrm>
            <a:off x="4644008" y="841276"/>
            <a:ext cx="3888432" cy="1557349"/>
          </a:xfrm>
          <a:prstGeom prst="rect">
            <a:avLst/>
          </a:prstGeom>
          <a:noFill/>
        </p:spPr>
        <p:txBody>
          <a:bodyPr wrap="square" rtlCol="0">
            <a:spAutoFit/>
          </a:bodyPr>
          <a:lstStyle/>
          <a:p>
            <a:r>
              <a:rPr lang="en-GB" sz="2400" dirty="0" smtClean="0">
                <a:solidFill>
                  <a:srgbClr val="4B9AD5"/>
                </a:solidFill>
                <a:latin typeface="Segoe UI Semibold" pitchFamily="34" charset="0"/>
                <a:cs typeface="Segoe UI Semibold" pitchFamily="34" charset="0"/>
              </a:rPr>
              <a:t>EBITDA</a:t>
            </a:r>
          </a:p>
          <a:p>
            <a:pPr marL="342900" indent="-342900">
              <a:spcBef>
                <a:spcPct val="20000"/>
              </a:spcBef>
            </a:pPr>
            <a:r>
              <a:rPr lang="en-GB" sz="1300" dirty="0" smtClean="0">
                <a:latin typeface="Segoe UI Semibold" pitchFamily="34" charset="0"/>
                <a:cs typeface="Segoe UI Semibold" pitchFamily="34" charset="0"/>
              </a:rPr>
              <a:t>Adj. EBITDA €37.8m, +58% vs. 9M 2019</a:t>
            </a:r>
          </a:p>
          <a:p>
            <a:pPr marL="342900" indent="-342900">
              <a:spcBef>
                <a:spcPct val="20000"/>
              </a:spcBef>
            </a:pPr>
            <a:r>
              <a:rPr lang="en-GB" sz="1300" dirty="0" smtClean="0">
                <a:latin typeface="Segoe UI Semibold" pitchFamily="34" charset="0"/>
                <a:cs typeface="Segoe UI Semibold" pitchFamily="34" charset="0"/>
              </a:rPr>
              <a:t>EBITDA margin 10.2% vs. 6.8% 9M 2019</a:t>
            </a:r>
            <a:endParaRPr lang="en-GB" sz="1100" dirty="0" smtClean="0">
              <a:latin typeface="Segoe UI Light" pitchFamily="34" charset="0"/>
              <a:cs typeface="Segoe UI Light" pitchFamily="34" charset="0"/>
            </a:endParaRPr>
          </a:p>
          <a:p>
            <a:r>
              <a:rPr lang="en-GB" sz="1100" dirty="0" smtClean="0">
                <a:latin typeface="Segoe UI Light" pitchFamily="34" charset="0"/>
                <a:cs typeface="Segoe UI Light" pitchFamily="34" charset="0"/>
              </a:rPr>
              <a:t>with high double-digit margins in milk, dairy, bakery and special products.</a:t>
            </a:r>
          </a:p>
          <a:p>
            <a:endParaRPr lang="en-GB" dirty="0"/>
          </a:p>
        </p:txBody>
      </p:sp>
      <p:cxnSp>
        <p:nvCxnSpPr>
          <p:cNvPr id="20" name="Connettore 1 19"/>
          <p:cNvCxnSpPr/>
          <p:nvPr/>
        </p:nvCxnSpPr>
        <p:spPr>
          <a:xfrm>
            <a:off x="2267744" y="4297660"/>
            <a:ext cx="37440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AA996104-5749-416D-BFAB-5B2B2D8F72AF}" type="slidenum">
              <a:rPr lang="it-IT" smtClean="0"/>
              <a:pPr/>
              <a:t>5</a:t>
            </a:fld>
            <a:endParaRPr lang="it-IT" dirty="0"/>
          </a:p>
        </p:txBody>
      </p:sp>
      <p:pic>
        <p:nvPicPr>
          <p:cNvPr id="7" name="Immagine 6" descr="bifetta.png"/>
          <p:cNvPicPr>
            <a:picLocks noChangeAspect="1"/>
          </p:cNvPicPr>
          <p:nvPr/>
        </p:nvPicPr>
        <p:blipFill>
          <a:blip r:embed="rId2" cstate="print"/>
          <a:stretch>
            <a:fillRect/>
          </a:stretch>
        </p:blipFill>
        <p:spPr>
          <a:xfrm>
            <a:off x="899592" y="1561356"/>
            <a:ext cx="1296144" cy="1415954"/>
          </a:xfrm>
          <a:prstGeom prst="rect">
            <a:avLst/>
          </a:prstGeom>
        </p:spPr>
      </p:pic>
      <p:sp>
        <p:nvSpPr>
          <p:cNvPr id="17" name="Segnaposto contenuto 2"/>
          <p:cNvSpPr txBox="1">
            <a:spLocks/>
          </p:cNvSpPr>
          <p:nvPr/>
        </p:nvSpPr>
        <p:spPr>
          <a:xfrm>
            <a:off x="179512" y="985292"/>
            <a:ext cx="3312368" cy="1584176"/>
          </a:xfrm>
          <a:prstGeom prst="rect">
            <a:avLst/>
          </a:prstGeom>
          <a:noFill/>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b="0" i="0" u="none" strike="noStrike" kern="1200" cap="none" spc="0" normalizeH="0" baseline="0" noProof="0" dirty="0" smtClean="0">
                <a:ln>
                  <a:noFill/>
                </a:ln>
                <a:solidFill>
                  <a:srgbClr val="008000"/>
                </a:solidFill>
                <a:effectLst/>
                <a:uLnTx/>
                <a:uFillTx/>
                <a:latin typeface="Segoe UI Semibold" pitchFamily="34" charset="0"/>
                <a:ea typeface="+mn-ea"/>
                <a:cs typeface="Segoe UI Semibold" pitchFamily="34" charset="0"/>
              </a:rPr>
              <a:t>PRE-PORTIONED SNACKS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1200" b="0" i="0" u="none" strike="noStrike" kern="1200" cap="none" spc="0" normalizeH="0" baseline="0" noProof="0" dirty="0" smtClean="0">
              <a:ln>
                <a:noFill/>
              </a:ln>
              <a:solidFill>
                <a:schemeClr val="tx1"/>
              </a:solidFill>
              <a:effectLst/>
              <a:uLnTx/>
              <a:uFillTx/>
              <a:latin typeface="Segoe UI Light" pitchFamily="34" charset="0"/>
              <a:ea typeface="+mn-ea"/>
              <a:cs typeface="Segoe UI Light" pitchFamily="34" charset="0"/>
            </a:endParaRPr>
          </a:p>
        </p:txBody>
      </p:sp>
      <p:cxnSp>
        <p:nvCxnSpPr>
          <p:cNvPr id="18" name="Connettore 1 17"/>
          <p:cNvCxnSpPr/>
          <p:nvPr/>
        </p:nvCxnSpPr>
        <p:spPr>
          <a:xfrm>
            <a:off x="251520" y="1345332"/>
            <a:ext cx="2808312" cy="0"/>
          </a:xfrm>
          <a:prstGeom prst="line">
            <a:avLst/>
          </a:prstGeom>
          <a:ln>
            <a:solidFill>
              <a:srgbClr val="008000"/>
            </a:solidFill>
          </a:ln>
        </p:spPr>
        <p:style>
          <a:lnRef idx="1">
            <a:schemeClr val="accent1"/>
          </a:lnRef>
          <a:fillRef idx="0">
            <a:schemeClr val="accent1"/>
          </a:fillRef>
          <a:effectRef idx="0">
            <a:schemeClr val="accent1"/>
          </a:effectRef>
          <a:fontRef idx="minor">
            <a:schemeClr val="tx1"/>
          </a:fontRef>
        </p:style>
      </p:cxnSp>
      <p:sp>
        <p:nvSpPr>
          <p:cNvPr id="22" name="Segnaposto contenuto 2"/>
          <p:cNvSpPr txBox="1">
            <a:spLocks/>
          </p:cNvSpPr>
          <p:nvPr/>
        </p:nvSpPr>
        <p:spPr>
          <a:xfrm>
            <a:off x="179512" y="3433564"/>
            <a:ext cx="3312368" cy="1584176"/>
          </a:xfrm>
          <a:prstGeom prst="rect">
            <a:avLst/>
          </a:prstGeom>
          <a:noFill/>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GB" dirty="0" smtClean="0">
                <a:solidFill>
                  <a:srgbClr val="FF66CC"/>
                </a:solidFill>
                <a:latin typeface="Segoe UI Semibold" pitchFamily="34" charset="0"/>
                <a:cs typeface="Segoe UI Semibold" pitchFamily="34" charset="0"/>
              </a:rPr>
              <a:t>HEALTHY SNACKS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GB" sz="1200" dirty="0" smtClean="0">
                <a:solidFill>
                  <a:srgbClr val="FF66CC"/>
                </a:solidFill>
                <a:latin typeface="Segoe UI Semibold" pitchFamily="34" charset="0"/>
                <a:cs typeface="Segoe UI Semibold" pitchFamily="34" charset="0"/>
              </a:rPr>
              <a:t>FOR KIDS</a:t>
            </a:r>
            <a:endParaRPr kumimoji="0" lang="en-GB" sz="1200" b="0" i="0" u="none" strike="noStrike" kern="1200" cap="none" spc="0" normalizeH="0" baseline="0" noProof="0" dirty="0" smtClean="0">
              <a:ln>
                <a:noFill/>
              </a:ln>
              <a:solidFill>
                <a:srgbClr val="FF66CC"/>
              </a:solidFill>
              <a:effectLst/>
              <a:uLnTx/>
              <a:uFillTx/>
              <a:latin typeface="Segoe UI Semibold" pitchFamily="34" charset="0"/>
              <a:ea typeface="+mn-ea"/>
              <a:cs typeface="Segoe UI Semibold"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1200" b="0" i="0" u="none" strike="noStrike" kern="1200" cap="none" spc="0" normalizeH="0" baseline="0" noProof="0" dirty="0" smtClean="0">
              <a:ln>
                <a:noFill/>
              </a:ln>
              <a:solidFill>
                <a:schemeClr val="tx1"/>
              </a:solidFill>
              <a:effectLst/>
              <a:uLnTx/>
              <a:uFillTx/>
              <a:latin typeface="Segoe UI Light" pitchFamily="34" charset="0"/>
              <a:ea typeface="+mn-ea"/>
              <a:cs typeface="Segoe UI Light" pitchFamily="34" charset="0"/>
            </a:endParaRPr>
          </a:p>
        </p:txBody>
      </p:sp>
      <p:cxnSp>
        <p:nvCxnSpPr>
          <p:cNvPr id="23" name="Connettore 1 22"/>
          <p:cNvCxnSpPr/>
          <p:nvPr/>
        </p:nvCxnSpPr>
        <p:spPr>
          <a:xfrm>
            <a:off x="251520" y="3793604"/>
            <a:ext cx="2808312" cy="0"/>
          </a:xfrm>
          <a:prstGeom prst="line">
            <a:avLst/>
          </a:prstGeom>
          <a:ln>
            <a:solidFill>
              <a:srgbClr val="FF66CC"/>
            </a:solidFill>
          </a:ln>
        </p:spPr>
        <p:style>
          <a:lnRef idx="1">
            <a:schemeClr val="accent1"/>
          </a:lnRef>
          <a:fillRef idx="0">
            <a:schemeClr val="accent1"/>
          </a:fillRef>
          <a:effectRef idx="0">
            <a:schemeClr val="accent1"/>
          </a:effectRef>
          <a:fontRef idx="minor">
            <a:schemeClr val="tx1"/>
          </a:fontRef>
        </p:style>
      </p:cxnSp>
      <p:pic>
        <p:nvPicPr>
          <p:cNvPr id="24" name="Immagine 23" descr="latte merenda mukkipng.png"/>
          <p:cNvPicPr>
            <a:picLocks noChangeAspect="1"/>
          </p:cNvPicPr>
          <p:nvPr/>
        </p:nvPicPr>
        <p:blipFill>
          <a:blip r:embed="rId3" cstate="print"/>
          <a:srcRect/>
          <a:stretch>
            <a:fillRect/>
          </a:stretch>
        </p:blipFill>
        <p:spPr>
          <a:xfrm>
            <a:off x="971600" y="4081636"/>
            <a:ext cx="1289045" cy="1296144"/>
          </a:xfrm>
          <a:prstGeom prst="rect">
            <a:avLst/>
          </a:prstGeom>
        </p:spPr>
      </p:pic>
      <p:pic>
        <p:nvPicPr>
          <p:cNvPr id="25" name="Immagine 24" descr="latte del parco 2.png"/>
          <p:cNvPicPr>
            <a:picLocks noChangeAspect="1"/>
          </p:cNvPicPr>
          <p:nvPr/>
        </p:nvPicPr>
        <p:blipFill>
          <a:blip r:embed="rId4" cstate="print"/>
          <a:srcRect/>
          <a:stretch>
            <a:fillRect/>
          </a:stretch>
        </p:blipFill>
        <p:spPr>
          <a:xfrm>
            <a:off x="4452129" y="1834694"/>
            <a:ext cx="792088" cy="969903"/>
          </a:xfrm>
          <a:prstGeom prst="rect">
            <a:avLst/>
          </a:prstGeom>
        </p:spPr>
      </p:pic>
      <p:cxnSp>
        <p:nvCxnSpPr>
          <p:cNvPr id="27" name="Connettore 1 26"/>
          <p:cNvCxnSpPr/>
          <p:nvPr/>
        </p:nvCxnSpPr>
        <p:spPr>
          <a:xfrm>
            <a:off x="3203848" y="1345332"/>
            <a:ext cx="2808312"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30" name="Segnaposto contenuto 2"/>
          <p:cNvSpPr txBox="1">
            <a:spLocks/>
          </p:cNvSpPr>
          <p:nvPr/>
        </p:nvSpPr>
        <p:spPr>
          <a:xfrm>
            <a:off x="6012160" y="985292"/>
            <a:ext cx="3312368" cy="1584176"/>
          </a:xfrm>
          <a:prstGeom prst="rect">
            <a:avLst/>
          </a:prstGeom>
          <a:noFill/>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GB" dirty="0" smtClean="0">
                <a:solidFill>
                  <a:srgbClr val="7030A0"/>
                </a:solidFill>
                <a:latin typeface="Segoe UI Semibold" pitchFamily="34" charset="0"/>
                <a:cs typeface="Segoe UI Semibold" pitchFamily="34" charset="0"/>
              </a:rPr>
              <a:t>MASCARPONE BY AMAZON</a:t>
            </a:r>
            <a:endParaRPr kumimoji="0" lang="en-GB" b="0" i="0" u="none" strike="noStrike" kern="1200" cap="none" spc="0" normalizeH="0" baseline="0" noProof="0" dirty="0" smtClean="0">
              <a:ln>
                <a:noFill/>
              </a:ln>
              <a:solidFill>
                <a:srgbClr val="7030A0"/>
              </a:solidFill>
              <a:effectLst/>
              <a:uLnTx/>
              <a:uFillTx/>
              <a:latin typeface="Segoe UI Semibold" pitchFamily="34" charset="0"/>
              <a:ea typeface="+mn-ea"/>
              <a:cs typeface="Segoe UI Semibold"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1200" b="0" i="0" u="none" strike="noStrike" kern="1200" cap="none" spc="0" normalizeH="0" baseline="0" noProof="0" dirty="0" smtClean="0">
              <a:ln>
                <a:noFill/>
              </a:ln>
              <a:solidFill>
                <a:schemeClr val="tx1"/>
              </a:solidFill>
              <a:effectLst/>
              <a:uLnTx/>
              <a:uFillTx/>
              <a:latin typeface="Segoe UI Light" pitchFamily="34" charset="0"/>
              <a:ea typeface="+mn-ea"/>
              <a:cs typeface="Segoe UI Light" pitchFamily="34" charset="0"/>
            </a:endParaRPr>
          </a:p>
        </p:txBody>
      </p:sp>
      <p:cxnSp>
        <p:nvCxnSpPr>
          <p:cNvPr id="31" name="Connettore 1 30"/>
          <p:cNvCxnSpPr/>
          <p:nvPr/>
        </p:nvCxnSpPr>
        <p:spPr>
          <a:xfrm>
            <a:off x="6156176" y="1345332"/>
            <a:ext cx="2808312"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32" name="Segnaposto contenuto 2"/>
          <p:cNvSpPr txBox="1">
            <a:spLocks/>
          </p:cNvSpPr>
          <p:nvPr/>
        </p:nvSpPr>
        <p:spPr>
          <a:xfrm>
            <a:off x="3123186" y="1008034"/>
            <a:ext cx="3312368" cy="1584176"/>
          </a:xfrm>
          <a:prstGeom prst="rect">
            <a:avLst/>
          </a:prstGeom>
          <a:noFill/>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GB" dirty="0" smtClean="0">
                <a:solidFill>
                  <a:srgbClr val="4B9AD5"/>
                </a:solidFill>
                <a:latin typeface="Segoe UI Semibold" pitchFamily="34" charset="0"/>
                <a:cs typeface="Segoe UI Semibold" pitchFamily="34" charset="0"/>
              </a:rPr>
              <a:t>SUSTAINABILITY &amp;</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1200" b="0" i="0" u="none" strike="noStrike" kern="1200" cap="none" spc="0" normalizeH="0" baseline="0" noProof="0" dirty="0" smtClean="0">
                <a:ln>
                  <a:noFill/>
                </a:ln>
                <a:solidFill>
                  <a:srgbClr val="4B9AD5"/>
                </a:solidFill>
                <a:effectLst/>
                <a:uLnTx/>
                <a:uFillTx/>
                <a:latin typeface="Segoe UI Semibold" pitchFamily="34" charset="0"/>
                <a:ea typeface="+mn-ea"/>
                <a:cs typeface="Segoe UI Semibold" pitchFamily="34" charset="0"/>
              </a:rPr>
              <a:t>SUPPORTING LOCAL</a:t>
            </a:r>
            <a:r>
              <a:rPr kumimoji="0" lang="en-GB" sz="1200" b="0" i="0" u="none" strike="noStrike" kern="1200" cap="none" spc="0" normalizeH="0" noProof="0" dirty="0" smtClean="0">
                <a:ln>
                  <a:noFill/>
                </a:ln>
                <a:solidFill>
                  <a:srgbClr val="4B9AD5"/>
                </a:solidFill>
                <a:effectLst/>
                <a:uLnTx/>
                <a:uFillTx/>
                <a:latin typeface="Segoe UI Semibold" pitchFamily="34" charset="0"/>
                <a:ea typeface="+mn-ea"/>
                <a:cs typeface="Segoe UI Semibold" pitchFamily="34" charset="0"/>
              </a:rPr>
              <a:t> </a:t>
            </a:r>
            <a:r>
              <a:rPr kumimoji="0" lang="en-GB" sz="1200" b="0" i="0" u="none" strike="noStrike" kern="1200" cap="none" spc="0" normalizeH="0" baseline="0" noProof="0" dirty="0" smtClean="0">
                <a:ln>
                  <a:noFill/>
                </a:ln>
                <a:solidFill>
                  <a:srgbClr val="4B9AD5"/>
                </a:solidFill>
                <a:effectLst/>
                <a:uLnTx/>
                <a:uFillTx/>
                <a:latin typeface="Segoe UI Semibold" pitchFamily="34" charset="0"/>
                <a:ea typeface="+mn-ea"/>
                <a:cs typeface="Segoe UI Semibold" pitchFamily="34" charset="0"/>
              </a:rPr>
              <a:t>BUSINESSES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1200" b="0" i="0" u="none" strike="noStrike" kern="1200" cap="none" spc="0" normalizeH="0" baseline="0" noProof="0" dirty="0" smtClean="0">
              <a:ln>
                <a:noFill/>
              </a:ln>
              <a:solidFill>
                <a:schemeClr val="tx1"/>
              </a:solidFill>
              <a:effectLst/>
              <a:uLnTx/>
              <a:uFillTx/>
              <a:latin typeface="Segoe UI Light" pitchFamily="34" charset="0"/>
              <a:ea typeface="+mn-ea"/>
              <a:cs typeface="Segoe UI Light" pitchFamily="34" charset="0"/>
            </a:endParaRPr>
          </a:p>
        </p:txBody>
      </p:sp>
      <p:pic>
        <p:nvPicPr>
          <p:cNvPr id="33" name="Immagine 32" descr="mascarpone amazon.JPG"/>
          <p:cNvPicPr>
            <a:picLocks noChangeAspect="1"/>
          </p:cNvPicPr>
          <p:nvPr/>
        </p:nvPicPr>
        <p:blipFill>
          <a:blip r:embed="rId5" cstate="print">
            <a:lum bright="10000" contrast="10000"/>
          </a:blip>
          <a:srcRect l="5039" t="24803" r="1890" b="4724"/>
          <a:stretch>
            <a:fillRect/>
          </a:stretch>
        </p:blipFill>
        <p:spPr>
          <a:xfrm rot="15960000">
            <a:off x="6719006" y="1462014"/>
            <a:ext cx="1529320" cy="1543948"/>
          </a:xfrm>
          <a:prstGeom prst="ellipse">
            <a:avLst/>
          </a:prstGeom>
        </p:spPr>
      </p:pic>
      <p:pic>
        <p:nvPicPr>
          <p:cNvPr id="34" name="Immagine 33" descr="latte del parco.png"/>
          <p:cNvPicPr>
            <a:picLocks noChangeAspect="1"/>
          </p:cNvPicPr>
          <p:nvPr/>
        </p:nvPicPr>
        <p:blipFill>
          <a:blip r:embed="rId6" cstate="print"/>
          <a:stretch>
            <a:fillRect/>
          </a:stretch>
        </p:blipFill>
        <p:spPr>
          <a:xfrm>
            <a:off x="3936000" y="1561357"/>
            <a:ext cx="551919" cy="1296144"/>
          </a:xfrm>
          <a:prstGeom prst="rect">
            <a:avLst/>
          </a:prstGeom>
        </p:spPr>
      </p:pic>
      <p:sp>
        <p:nvSpPr>
          <p:cNvPr id="35" name="Titolo 1"/>
          <p:cNvSpPr txBox="1">
            <a:spLocks/>
          </p:cNvSpPr>
          <p:nvPr/>
        </p:nvSpPr>
        <p:spPr>
          <a:xfrm>
            <a:off x="86816" y="-8313"/>
            <a:ext cx="8229600" cy="76926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it-IT" sz="2400" dirty="0" smtClean="0">
                <a:latin typeface="Segoe UI Semibold" pitchFamily="34" charset="0"/>
                <a:ea typeface="+mj-ea"/>
                <a:cs typeface="Segoe UI Semibold" pitchFamily="34" charset="0"/>
              </a:rPr>
              <a:t>RECENT COMMERCIAL INITIATIVES</a:t>
            </a:r>
            <a:endParaRPr kumimoji="0" lang="it-IT" sz="2400" b="0" i="0" u="none" strike="noStrike" kern="1200" cap="none" spc="0" normalizeH="0" baseline="0" noProof="0" dirty="0">
              <a:ln>
                <a:noFill/>
              </a:ln>
              <a:solidFill>
                <a:schemeClr val="tx1"/>
              </a:solidFill>
              <a:effectLst/>
              <a:uLnTx/>
              <a:uFillTx/>
              <a:latin typeface="Segoe UI Semibold" pitchFamily="34" charset="0"/>
              <a:ea typeface="+mj-ea"/>
              <a:cs typeface="Segoe UI Semibold" pitchFamily="34" charset="0"/>
            </a:endParaRPr>
          </a:p>
        </p:txBody>
      </p:sp>
      <p:cxnSp>
        <p:nvCxnSpPr>
          <p:cNvPr id="36" name="Connettore 1 35"/>
          <p:cNvCxnSpPr/>
          <p:nvPr/>
        </p:nvCxnSpPr>
        <p:spPr>
          <a:xfrm>
            <a:off x="107504" y="561556"/>
            <a:ext cx="7416824" cy="0"/>
          </a:xfrm>
          <a:prstGeom prst="line">
            <a:avLst/>
          </a:prstGeom>
        </p:spPr>
        <p:style>
          <a:lnRef idx="1">
            <a:schemeClr val="accent1"/>
          </a:lnRef>
          <a:fillRef idx="0">
            <a:schemeClr val="accent1"/>
          </a:fillRef>
          <a:effectRef idx="0">
            <a:schemeClr val="accent1"/>
          </a:effectRef>
          <a:fontRef idx="minor">
            <a:schemeClr val="tx1"/>
          </a:fontRef>
        </p:style>
      </p:cxnSp>
      <p:sp>
        <p:nvSpPr>
          <p:cNvPr id="37" name="Segnaposto contenuto 2"/>
          <p:cNvSpPr txBox="1">
            <a:spLocks/>
          </p:cNvSpPr>
          <p:nvPr/>
        </p:nvSpPr>
        <p:spPr>
          <a:xfrm>
            <a:off x="3131840" y="3433564"/>
            <a:ext cx="3312368" cy="1584176"/>
          </a:xfrm>
          <a:prstGeom prst="rect">
            <a:avLst/>
          </a:prstGeom>
          <a:noFill/>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GB" noProof="0" dirty="0" smtClean="0">
                <a:solidFill>
                  <a:srgbClr val="800000"/>
                </a:solidFill>
                <a:latin typeface="Segoe UI Semibold" pitchFamily="34" charset="0"/>
                <a:cs typeface="Segoe UI Semibold" pitchFamily="34" charset="0"/>
              </a:rPr>
              <a:t>LAUNCH OF DELVERDE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GB" sz="1200" noProof="0" dirty="0" smtClean="0">
                <a:solidFill>
                  <a:srgbClr val="800000"/>
                </a:solidFill>
                <a:latin typeface="Segoe UI Semibold" pitchFamily="34" charset="0"/>
                <a:cs typeface="Segoe UI Semibold" pitchFamily="34" charset="0"/>
              </a:rPr>
              <a:t>IN GERMANY and NEW PACK IN ITALY</a:t>
            </a:r>
            <a:endParaRPr kumimoji="0" lang="en-GB" sz="1200" b="0" i="0" u="none" strike="noStrike" kern="1200" cap="none" spc="0" normalizeH="0" baseline="0" noProof="0" dirty="0" smtClean="0">
              <a:ln>
                <a:noFill/>
              </a:ln>
              <a:solidFill>
                <a:srgbClr val="800000"/>
              </a:solidFill>
              <a:effectLst/>
              <a:uLnTx/>
              <a:uFillTx/>
              <a:latin typeface="Segoe UI Semibold" pitchFamily="34" charset="0"/>
              <a:ea typeface="+mn-ea"/>
              <a:cs typeface="Segoe UI Semibold"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1200" b="0" i="0" u="none" strike="noStrike" kern="1200" cap="none" spc="0" normalizeH="0" baseline="0" noProof="0" dirty="0" smtClean="0">
              <a:ln>
                <a:noFill/>
              </a:ln>
              <a:solidFill>
                <a:schemeClr val="tx1"/>
              </a:solidFill>
              <a:effectLst/>
              <a:uLnTx/>
              <a:uFillTx/>
              <a:latin typeface="Segoe UI Light" pitchFamily="34" charset="0"/>
              <a:ea typeface="+mn-ea"/>
              <a:cs typeface="Segoe UI Light" pitchFamily="34" charset="0"/>
            </a:endParaRPr>
          </a:p>
        </p:txBody>
      </p:sp>
      <p:cxnSp>
        <p:nvCxnSpPr>
          <p:cNvPr id="38" name="Connettore 1 37"/>
          <p:cNvCxnSpPr/>
          <p:nvPr/>
        </p:nvCxnSpPr>
        <p:spPr>
          <a:xfrm>
            <a:off x="3203848" y="3793604"/>
            <a:ext cx="2808312" cy="0"/>
          </a:xfrm>
          <a:prstGeom prst="line">
            <a:avLst/>
          </a:prstGeom>
          <a:ln>
            <a:solidFill>
              <a:srgbClr val="800000"/>
            </a:solidFill>
          </a:ln>
        </p:spPr>
        <p:style>
          <a:lnRef idx="1">
            <a:schemeClr val="accent1"/>
          </a:lnRef>
          <a:fillRef idx="0">
            <a:schemeClr val="accent1"/>
          </a:fillRef>
          <a:effectRef idx="0">
            <a:schemeClr val="accent1"/>
          </a:effectRef>
          <a:fontRef idx="minor">
            <a:schemeClr val="tx1"/>
          </a:fontRef>
        </p:style>
      </p:cxnSp>
      <p:pic>
        <p:nvPicPr>
          <p:cNvPr id="39" name="Immagine 38" descr="Delverde germania.png"/>
          <p:cNvPicPr>
            <a:picLocks noChangeAspect="1"/>
          </p:cNvPicPr>
          <p:nvPr/>
        </p:nvPicPr>
        <p:blipFill>
          <a:blip r:embed="rId7" cstate="print"/>
          <a:stretch>
            <a:fillRect/>
          </a:stretch>
        </p:blipFill>
        <p:spPr>
          <a:xfrm>
            <a:off x="3347864" y="4081636"/>
            <a:ext cx="960160" cy="1359678"/>
          </a:xfrm>
          <a:prstGeom prst="rect">
            <a:avLst/>
          </a:prstGeom>
        </p:spPr>
      </p:pic>
      <p:pic>
        <p:nvPicPr>
          <p:cNvPr id="40" name="Immagine 39" descr="mukki sport.png"/>
          <p:cNvPicPr>
            <a:picLocks noChangeAspect="1"/>
          </p:cNvPicPr>
          <p:nvPr/>
        </p:nvPicPr>
        <p:blipFill>
          <a:blip r:embed="rId8" cstate="print"/>
          <a:srcRect l="25833" t="4348" r="29881"/>
          <a:stretch>
            <a:fillRect/>
          </a:stretch>
        </p:blipFill>
        <p:spPr>
          <a:xfrm>
            <a:off x="7426134" y="4297660"/>
            <a:ext cx="602249" cy="1104123"/>
          </a:xfrm>
          <a:prstGeom prst="rect">
            <a:avLst/>
          </a:prstGeom>
        </p:spPr>
      </p:pic>
      <p:pic>
        <p:nvPicPr>
          <p:cNvPr id="41" name="Immagine 40" descr="latte donna mukki.png"/>
          <p:cNvPicPr>
            <a:picLocks noChangeAspect="1"/>
          </p:cNvPicPr>
          <p:nvPr/>
        </p:nvPicPr>
        <p:blipFill>
          <a:blip r:embed="rId9" cstate="print"/>
          <a:srcRect l="35954" t="3380" r="41061" b="3380"/>
          <a:stretch>
            <a:fillRect/>
          </a:stretch>
        </p:blipFill>
        <p:spPr>
          <a:xfrm>
            <a:off x="6948264" y="4081636"/>
            <a:ext cx="388843" cy="1296144"/>
          </a:xfrm>
          <a:prstGeom prst="rect">
            <a:avLst/>
          </a:prstGeom>
        </p:spPr>
      </p:pic>
      <p:sp>
        <p:nvSpPr>
          <p:cNvPr id="42" name="Segnaposto contenuto 2"/>
          <p:cNvSpPr txBox="1">
            <a:spLocks/>
          </p:cNvSpPr>
          <p:nvPr/>
        </p:nvSpPr>
        <p:spPr>
          <a:xfrm>
            <a:off x="6084168" y="3433564"/>
            <a:ext cx="3312368" cy="1584176"/>
          </a:xfrm>
          <a:prstGeom prst="rect">
            <a:avLst/>
          </a:prstGeom>
          <a:noFill/>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GB" dirty="0" smtClean="0">
                <a:solidFill>
                  <a:srgbClr val="FFC000"/>
                </a:solidFill>
                <a:latin typeface="Segoe UI Semibold" pitchFamily="34" charset="0"/>
                <a:cs typeface="Segoe UI Semibold" pitchFamily="34" charset="0"/>
              </a:rPr>
              <a:t>PROTEIN AND VITAMIN</a:t>
            </a:r>
            <a:endParaRPr lang="en-GB" noProof="0" dirty="0" smtClean="0">
              <a:solidFill>
                <a:srgbClr val="FFC000"/>
              </a:solidFill>
              <a:latin typeface="Segoe UI Semibold" pitchFamily="34" charset="0"/>
              <a:cs typeface="Segoe UI Semibold"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GB" sz="1200" dirty="0" smtClean="0">
                <a:solidFill>
                  <a:srgbClr val="FFC000"/>
                </a:solidFill>
                <a:latin typeface="Segoe UI Semibold" pitchFamily="34" charset="0"/>
                <a:cs typeface="Segoe UI Semibold" pitchFamily="34" charset="0"/>
              </a:rPr>
              <a:t>ENRICHED DRINKS</a:t>
            </a:r>
            <a:endParaRPr kumimoji="0" lang="en-GB" sz="1200" b="0" i="0" u="none" strike="noStrike" kern="1200" cap="none" spc="0" normalizeH="0" baseline="0" noProof="0" dirty="0" smtClean="0">
              <a:ln>
                <a:noFill/>
              </a:ln>
              <a:solidFill>
                <a:srgbClr val="FFC000"/>
              </a:solidFill>
              <a:effectLst/>
              <a:uLnTx/>
              <a:uFillTx/>
              <a:latin typeface="Segoe UI Semibold" pitchFamily="34" charset="0"/>
              <a:ea typeface="+mn-ea"/>
              <a:cs typeface="Segoe UI Semibold"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1200" b="0" i="0" u="none" strike="noStrike" kern="1200" cap="none" spc="0" normalizeH="0" baseline="0" noProof="0" dirty="0" smtClean="0">
              <a:ln>
                <a:noFill/>
              </a:ln>
              <a:solidFill>
                <a:schemeClr val="tx1"/>
              </a:solidFill>
              <a:effectLst/>
              <a:uLnTx/>
              <a:uFillTx/>
              <a:latin typeface="Segoe UI Light" pitchFamily="34" charset="0"/>
              <a:ea typeface="+mn-ea"/>
              <a:cs typeface="Segoe UI Light" pitchFamily="34" charset="0"/>
            </a:endParaRPr>
          </a:p>
        </p:txBody>
      </p:sp>
      <p:cxnSp>
        <p:nvCxnSpPr>
          <p:cNvPr id="43" name="Connettore 1 42"/>
          <p:cNvCxnSpPr/>
          <p:nvPr/>
        </p:nvCxnSpPr>
        <p:spPr>
          <a:xfrm>
            <a:off x="6156176" y="3793604"/>
            <a:ext cx="2808312"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26" name="Immagine 25" descr="delverde pack.png"/>
          <p:cNvPicPr>
            <a:picLocks noChangeAspect="1"/>
          </p:cNvPicPr>
          <p:nvPr/>
        </p:nvPicPr>
        <p:blipFill>
          <a:blip r:embed="rId10" cstate="print"/>
          <a:stretch>
            <a:fillRect/>
          </a:stretch>
        </p:blipFill>
        <p:spPr>
          <a:xfrm>
            <a:off x="4499992" y="4081636"/>
            <a:ext cx="759886" cy="1368152"/>
          </a:xfrm>
          <a:prstGeom prst="rect">
            <a:avLst/>
          </a:prstGeom>
        </p:spPr>
      </p:pic>
      <p:pic>
        <p:nvPicPr>
          <p:cNvPr id="2" name="Immagine 1"/>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3503189" y="1597784"/>
            <a:ext cx="386889" cy="1201393"/>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AA996104-5749-416D-BFAB-5B2B2D8F72AF}" type="slidenum">
              <a:rPr lang="it-IT" smtClean="0"/>
              <a:pPr/>
              <a:t>6</a:t>
            </a:fld>
            <a:endParaRPr lang="it-IT" dirty="0"/>
          </a:p>
        </p:txBody>
      </p:sp>
      <p:graphicFrame>
        <p:nvGraphicFramePr>
          <p:cNvPr id="5" name="Grafico 4"/>
          <p:cNvGraphicFramePr/>
          <p:nvPr/>
        </p:nvGraphicFramePr>
        <p:xfrm>
          <a:off x="395536" y="913284"/>
          <a:ext cx="4669309" cy="223224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Grafico 5"/>
          <p:cNvGraphicFramePr>
            <a:graphicFrameLocks/>
          </p:cNvGraphicFramePr>
          <p:nvPr/>
        </p:nvGraphicFramePr>
        <p:xfrm>
          <a:off x="395536" y="3145532"/>
          <a:ext cx="4752528" cy="2129532"/>
        </p:xfrm>
        <a:graphic>
          <a:graphicData uri="http://schemas.openxmlformats.org/drawingml/2006/chart">
            <c:chart xmlns:c="http://schemas.openxmlformats.org/drawingml/2006/chart" xmlns:r="http://schemas.openxmlformats.org/officeDocument/2006/relationships" r:id="rId3"/>
          </a:graphicData>
        </a:graphic>
      </p:graphicFrame>
      <p:sp>
        <p:nvSpPr>
          <p:cNvPr id="7" name="Titolo 1"/>
          <p:cNvSpPr txBox="1">
            <a:spLocks/>
          </p:cNvSpPr>
          <p:nvPr/>
        </p:nvSpPr>
        <p:spPr>
          <a:xfrm>
            <a:off x="86816" y="0"/>
            <a:ext cx="8229600" cy="76926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it-IT" sz="2400" noProof="0" dirty="0" smtClean="0">
                <a:latin typeface="Segoe UI Semibold" pitchFamily="34" charset="0"/>
                <a:ea typeface="+mj-ea"/>
                <a:cs typeface="Segoe UI Semibold" pitchFamily="34" charset="0"/>
              </a:rPr>
              <a:t>OUTPERFORMING IN THE BREAD SUB. MARKET</a:t>
            </a:r>
            <a:endParaRPr kumimoji="0" lang="it-IT" sz="2400" b="0" i="0" u="none" strike="noStrike" kern="1200" cap="none" spc="0" normalizeH="0" baseline="0" noProof="0" dirty="0">
              <a:ln>
                <a:noFill/>
              </a:ln>
              <a:solidFill>
                <a:schemeClr val="tx1"/>
              </a:solidFill>
              <a:effectLst/>
              <a:uLnTx/>
              <a:uFillTx/>
              <a:latin typeface="Segoe UI Semibold" pitchFamily="34" charset="0"/>
              <a:ea typeface="+mj-ea"/>
              <a:cs typeface="Segoe UI Semibold" pitchFamily="34" charset="0"/>
            </a:endParaRPr>
          </a:p>
        </p:txBody>
      </p:sp>
      <p:cxnSp>
        <p:nvCxnSpPr>
          <p:cNvPr id="8" name="Connettore 1 7"/>
          <p:cNvCxnSpPr/>
          <p:nvPr/>
        </p:nvCxnSpPr>
        <p:spPr>
          <a:xfrm>
            <a:off x="107504" y="553244"/>
            <a:ext cx="7416824"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Rettangolo 9"/>
          <p:cNvSpPr/>
          <p:nvPr/>
        </p:nvSpPr>
        <p:spPr>
          <a:xfrm>
            <a:off x="1619672" y="1777380"/>
            <a:ext cx="720080"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ttangolo 10"/>
          <p:cNvSpPr/>
          <p:nvPr/>
        </p:nvSpPr>
        <p:spPr>
          <a:xfrm>
            <a:off x="1979712" y="4009628"/>
            <a:ext cx="3096344"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CasellaDiTesto 11"/>
          <p:cNvSpPr txBox="1"/>
          <p:nvPr/>
        </p:nvSpPr>
        <p:spPr>
          <a:xfrm>
            <a:off x="251520" y="5377780"/>
            <a:ext cx="2379177" cy="230832"/>
          </a:xfrm>
          <a:prstGeom prst="rect">
            <a:avLst/>
          </a:prstGeom>
          <a:noFill/>
        </p:spPr>
        <p:txBody>
          <a:bodyPr wrap="none" rtlCol="0">
            <a:spAutoFit/>
          </a:bodyPr>
          <a:lstStyle/>
          <a:p>
            <a:r>
              <a:rPr lang="it-IT" sz="900" dirty="0" smtClean="0">
                <a:latin typeface="Segoe UI Light" pitchFamily="34" charset="0"/>
                <a:cs typeface="Segoe UI Light" pitchFamily="34" charset="0"/>
              </a:rPr>
              <a:t>Source: IRI data </a:t>
            </a:r>
            <a:r>
              <a:rPr lang="it-IT" sz="900" dirty="0" err="1" smtClean="0">
                <a:latin typeface="Segoe UI Light" pitchFamily="34" charset="0"/>
                <a:cs typeface="Segoe UI Light" pitchFamily="34" charset="0"/>
              </a:rPr>
              <a:t>updated</a:t>
            </a:r>
            <a:r>
              <a:rPr lang="it-IT" sz="900" dirty="0" smtClean="0">
                <a:latin typeface="Segoe UI Light" pitchFamily="34" charset="0"/>
                <a:cs typeface="Segoe UI Light" pitchFamily="34" charset="0"/>
              </a:rPr>
              <a:t> on 25 </a:t>
            </a:r>
            <a:r>
              <a:rPr lang="it-IT" sz="900" dirty="0" err="1" smtClean="0">
                <a:latin typeface="Segoe UI Light" pitchFamily="34" charset="0"/>
                <a:cs typeface="Segoe UI Light" pitchFamily="34" charset="0"/>
              </a:rPr>
              <a:t>October</a:t>
            </a:r>
            <a:r>
              <a:rPr lang="it-IT" sz="900" dirty="0" smtClean="0">
                <a:latin typeface="Segoe UI Light" pitchFamily="34" charset="0"/>
                <a:cs typeface="Segoe UI Light" pitchFamily="34" charset="0"/>
              </a:rPr>
              <a:t> 2020</a:t>
            </a:r>
            <a:endParaRPr lang="it-IT" sz="900" dirty="0">
              <a:latin typeface="Segoe UI Light" pitchFamily="34" charset="0"/>
              <a:cs typeface="Segoe UI Light" pitchFamily="34" charset="0"/>
            </a:endParaRPr>
          </a:p>
        </p:txBody>
      </p:sp>
      <p:pic>
        <p:nvPicPr>
          <p:cNvPr id="13" name="Immagine 12" descr="3D Crostino Dorato 300 g.jpg"/>
          <p:cNvPicPr>
            <a:picLocks noChangeAspect="1"/>
          </p:cNvPicPr>
          <p:nvPr/>
        </p:nvPicPr>
        <p:blipFill>
          <a:blip r:embed="rId4" cstate="hqprint">
            <a:extLst>
              <a:ext uri="{28A0092B-C50C-407E-A947-70E740481C1C}">
                <a14:useLocalDpi xmlns:a14="http://schemas.microsoft.com/office/drawing/2010/main"/>
              </a:ext>
            </a:extLst>
          </a:blip>
          <a:srcRect/>
          <a:stretch>
            <a:fillRect/>
          </a:stretch>
        </p:blipFill>
        <p:spPr>
          <a:xfrm>
            <a:off x="7596336" y="3073524"/>
            <a:ext cx="1224136" cy="1858873"/>
          </a:xfrm>
          <a:prstGeom prst="rect">
            <a:avLst/>
          </a:prstGeom>
        </p:spPr>
      </p:pic>
      <p:pic>
        <p:nvPicPr>
          <p:cNvPr id="14" name="Immagine 13" descr="3D Crostino Integrale 300 g.jpg"/>
          <p:cNvPicPr>
            <a:picLocks noChangeAspect="1"/>
          </p:cNvPicPr>
          <p:nvPr/>
        </p:nvPicPr>
        <p:blipFill>
          <a:blip r:embed="rId5" cstate="hqprint">
            <a:extLst>
              <a:ext uri="{28A0092B-C50C-407E-A947-70E740481C1C}">
                <a14:useLocalDpi xmlns:a14="http://schemas.microsoft.com/office/drawing/2010/main"/>
              </a:ext>
            </a:extLst>
          </a:blip>
          <a:srcRect/>
          <a:stretch>
            <a:fillRect/>
          </a:stretch>
        </p:blipFill>
        <p:spPr>
          <a:xfrm>
            <a:off x="6121807" y="1277045"/>
            <a:ext cx="1135278" cy="1681893"/>
          </a:xfrm>
          <a:prstGeom prst="rect">
            <a:avLst/>
          </a:prstGeom>
        </p:spPr>
      </p:pic>
      <p:pic>
        <p:nvPicPr>
          <p:cNvPr id="15" name="Immagine 14" descr="3DCrostino Benessere Multicereali.jpg"/>
          <p:cNvPicPr>
            <a:picLocks noChangeAspect="1"/>
          </p:cNvPicPr>
          <p:nvPr/>
        </p:nvPicPr>
        <p:blipFill>
          <a:blip r:embed="rId6" cstate="hqprint">
            <a:extLst>
              <a:ext uri="{28A0092B-C50C-407E-A947-70E740481C1C}">
                <a14:useLocalDpi xmlns:a14="http://schemas.microsoft.com/office/drawing/2010/main"/>
              </a:ext>
            </a:extLst>
          </a:blip>
          <a:srcRect/>
          <a:stretch>
            <a:fillRect/>
          </a:stretch>
        </p:blipFill>
        <p:spPr>
          <a:xfrm>
            <a:off x="7274100" y="1213366"/>
            <a:ext cx="1234673" cy="1745572"/>
          </a:xfrm>
          <a:prstGeom prst="rect">
            <a:avLst/>
          </a:prstGeom>
        </p:spPr>
      </p:pic>
      <p:pic>
        <p:nvPicPr>
          <p:cNvPr id="16" name="Immagine 15" descr="CROSTINO DORATO ok bis.png"/>
          <p:cNvPicPr>
            <a:picLocks noChangeAspect="1"/>
          </p:cNvPicPr>
          <p:nvPr/>
        </p:nvPicPr>
        <p:blipFill>
          <a:blip r:embed="rId7" cstate="print">
            <a:extLst>
              <a:ext uri="{28A0092B-C50C-407E-A947-70E740481C1C}">
                <a14:useLocalDpi xmlns:a14="http://schemas.microsoft.com/office/drawing/2010/main"/>
              </a:ext>
            </a:extLst>
          </a:blip>
          <a:srcRect/>
          <a:stretch>
            <a:fillRect/>
          </a:stretch>
        </p:blipFill>
        <p:spPr>
          <a:xfrm rot="1065799">
            <a:off x="6138359" y="3286062"/>
            <a:ext cx="1628204" cy="1064595"/>
          </a:xfrm>
          <a:prstGeom prst="rect">
            <a:avLst/>
          </a:prstGeom>
        </p:spPr>
      </p:pic>
      <p:pic>
        <p:nvPicPr>
          <p:cNvPr id="17" name="Immagine 16" descr="CROSTINO DORATO ok bis.png"/>
          <p:cNvPicPr>
            <a:picLocks noChangeAspect="1"/>
          </p:cNvPicPr>
          <p:nvPr/>
        </p:nvPicPr>
        <p:blipFill>
          <a:blip r:embed="rId8" cstate="print">
            <a:extLst>
              <a:ext uri="{28A0092B-C50C-407E-A947-70E740481C1C}">
                <a14:useLocalDpi xmlns:a14="http://schemas.microsoft.com/office/drawing/2010/main"/>
              </a:ext>
            </a:extLst>
          </a:blip>
          <a:srcRect/>
          <a:stretch>
            <a:fillRect/>
          </a:stretch>
        </p:blipFill>
        <p:spPr>
          <a:xfrm rot="456937">
            <a:off x="6319886" y="3892568"/>
            <a:ext cx="1667716" cy="109043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5" name="CasellaDiTesto 4"/>
          <p:cNvSpPr txBox="1"/>
          <p:nvPr/>
        </p:nvSpPr>
        <p:spPr>
          <a:xfrm>
            <a:off x="1943708" y="2257336"/>
            <a:ext cx="5256584" cy="1200329"/>
          </a:xfrm>
          <a:prstGeom prst="rect">
            <a:avLst/>
          </a:prstGeom>
          <a:noFill/>
        </p:spPr>
        <p:txBody>
          <a:bodyPr wrap="square" rtlCol="0">
            <a:spAutoFit/>
          </a:bodyPr>
          <a:lstStyle/>
          <a:p>
            <a:r>
              <a:rPr lang="it-IT" sz="4400" dirty="0" smtClean="0">
                <a:solidFill>
                  <a:schemeClr val="bg1"/>
                </a:solidFill>
                <a:latin typeface="Segoe UI Semibold" pitchFamily="34" charset="0"/>
                <a:cs typeface="Segoe UI Semibold" pitchFamily="34" charset="0"/>
              </a:rPr>
              <a:t>9M 2020 SALES</a:t>
            </a:r>
          </a:p>
          <a:p>
            <a:r>
              <a:rPr lang="it-IT" sz="2800" dirty="0" smtClean="0">
                <a:solidFill>
                  <a:schemeClr val="bg1"/>
                </a:solidFill>
                <a:latin typeface="Segoe UI Semibold" pitchFamily="34" charset="0"/>
                <a:cs typeface="Segoe UI Semibold" pitchFamily="34" charset="0"/>
              </a:rPr>
              <a:t>BREAKDOWN AND ANALYSIS</a:t>
            </a:r>
            <a:endParaRPr lang="it-IT" dirty="0">
              <a:solidFill>
                <a:schemeClr val="bg1"/>
              </a:solidFill>
              <a:latin typeface="Segoe UI Semibold" pitchFamily="34" charset="0"/>
              <a:cs typeface="Segoe UI Semibold" pitchFamily="34" charset="0"/>
            </a:endParaRPr>
          </a:p>
        </p:txBody>
      </p:sp>
      <p:sp>
        <p:nvSpPr>
          <p:cNvPr id="7" name="Rettangolo 6"/>
          <p:cNvSpPr/>
          <p:nvPr/>
        </p:nvSpPr>
        <p:spPr>
          <a:xfrm>
            <a:off x="7812360" y="193204"/>
            <a:ext cx="1115616" cy="553244"/>
          </a:xfrm>
          <a:prstGeom prst="rect">
            <a:avLst/>
          </a:prstGeom>
          <a:solidFill>
            <a:srgbClr val="1F57AE"/>
          </a:solidFill>
          <a:ln>
            <a:solidFill>
              <a:srgbClr val="1F57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9" name="Immagine 8" descr="Logo_Newlat_Food-a-multibrand-company Bianco.png"/>
          <p:cNvPicPr>
            <a:picLocks noChangeAspect="1"/>
          </p:cNvPicPr>
          <p:nvPr/>
        </p:nvPicPr>
        <p:blipFill>
          <a:blip r:embed="rId3" cstate="print"/>
          <a:stretch>
            <a:fillRect/>
          </a:stretch>
        </p:blipFill>
        <p:spPr>
          <a:xfrm>
            <a:off x="8172400" y="121196"/>
            <a:ext cx="816939" cy="440024"/>
          </a:xfrm>
          <a:prstGeom prst="rect">
            <a:avLst/>
          </a:prstGeom>
        </p:spPr>
      </p:pic>
      <p:cxnSp>
        <p:nvCxnSpPr>
          <p:cNvPr id="6" name="Connettore 1 9"/>
          <p:cNvCxnSpPr/>
          <p:nvPr/>
        </p:nvCxnSpPr>
        <p:spPr>
          <a:xfrm>
            <a:off x="2051720" y="2929508"/>
            <a:ext cx="48245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59850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Grafico 8"/>
          <p:cNvGraphicFramePr/>
          <p:nvPr/>
        </p:nvGraphicFramePr>
        <p:xfrm>
          <a:off x="4283968" y="1417340"/>
          <a:ext cx="4572000" cy="2599184"/>
        </p:xfrm>
        <a:graphic>
          <a:graphicData uri="http://schemas.openxmlformats.org/drawingml/2006/chart">
            <c:chart xmlns:c="http://schemas.openxmlformats.org/drawingml/2006/chart" xmlns:r="http://schemas.openxmlformats.org/officeDocument/2006/relationships" r:id="rId3"/>
          </a:graphicData>
        </a:graphic>
      </p:graphicFrame>
      <p:sp>
        <p:nvSpPr>
          <p:cNvPr id="4" name="Segnaposto numero diapositiva 3"/>
          <p:cNvSpPr>
            <a:spLocks noGrp="1"/>
          </p:cNvSpPr>
          <p:nvPr>
            <p:ph type="sldNum" sz="quarter" idx="12"/>
          </p:nvPr>
        </p:nvSpPr>
        <p:spPr/>
        <p:txBody>
          <a:bodyPr/>
          <a:lstStyle/>
          <a:p>
            <a:fld id="{AA996104-5749-416D-BFAB-5B2B2D8F72AF}" type="slidenum">
              <a:rPr lang="it-IT" smtClean="0"/>
              <a:pPr/>
              <a:t>8</a:t>
            </a:fld>
            <a:endParaRPr lang="it-IT" dirty="0"/>
          </a:p>
        </p:txBody>
      </p:sp>
      <p:graphicFrame>
        <p:nvGraphicFramePr>
          <p:cNvPr id="6" name="Tabella 5"/>
          <p:cNvGraphicFramePr>
            <a:graphicFrameLocks noGrp="1"/>
          </p:cNvGraphicFramePr>
          <p:nvPr>
            <p:extLst>
              <p:ext uri="{D42A27DB-BD31-4B8C-83A1-F6EECF244321}">
                <p14:modId xmlns:p14="http://schemas.microsoft.com/office/powerpoint/2010/main" val="3763370512"/>
              </p:ext>
            </p:extLst>
          </p:nvPr>
        </p:nvGraphicFramePr>
        <p:xfrm>
          <a:off x="6156176" y="1417340"/>
          <a:ext cx="648072" cy="294207"/>
        </p:xfrm>
        <a:graphic>
          <a:graphicData uri="http://schemas.openxmlformats.org/drawingml/2006/table">
            <a:tbl>
              <a:tblPr/>
              <a:tblGrid>
                <a:gridCol w="648072">
                  <a:extLst>
                    <a:ext uri="{9D8B030D-6E8A-4147-A177-3AD203B41FA5}">
                      <a16:colId xmlns:a16="http://schemas.microsoft.com/office/drawing/2014/main" val="20000"/>
                    </a:ext>
                  </a:extLst>
                </a:gridCol>
              </a:tblGrid>
              <a:tr h="294207">
                <a:tc>
                  <a:txBody>
                    <a:bodyPr/>
                    <a:lstStyle/>
                    <a:p>
                      <a:pPr algn="ctr" fontAlgn="b"/>
                      <a:r>
                        <a:rPr lang="it-IT" sz="1200" b="0" i="0" u="none" strike="noStrike" dirty="0" smtClean="0">
                          <a:solidFill>
                            <a:srgbClr val="00B050"/>
                          </a:solidFill>
                          <a:latin typeface="Segoe UI Semibold" pitchFamily="34" charset="0"/>
                          <a:cs typeface="Segoe UI Semibold" pitchFamily="34" charset="0"/>
                        </a:rPr>
                        <a:t>+5.4%</a:t>
                      </a:r>
                      <a:endParaRPr lang="it-IT" sz="1200" b="0" i="0" u="none" strike="noStrike" dirty="0">
                        <a:solidFill>
                          <a:srgbClr val="00B050"/>
                        </a:solidFill>
                        <a:latin typeface="Segoe UI Semibold" pitchFamily="34" charset="0"/>
                        <a:cs typeface="Segoe UI Semibold" pitchFamily="34" charset="0"/>
                      </a:endParaRP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10000"/>
                  </a:ext>
                </a:extLst>
              </a:tr>
            </a:tbl>
          </a:graphicData>
        </a:graphic>
      </p:graphicFrame>
      <p:cxnSp>
        <p:nvCxnSpPr>
          <p:cNvPr id="33" name="Connettore 1 32"/>
          <p:cNvCxnSpPr/>
          <p:nvPr/>
        </p:nvCxnSpPr>
        <p:spPr>
          <a:xfrm>
            <a:off x="395536" y="553244"/>
            <a:ext cx="7416824" cy="0"/>
          </a:xfrm>
          <a:prstGeom prst="line">
            <a:avLst/>
          </a:prstGeom>
        </p:spPr>
        <p:style>
          <a:lnRef idx="1">
            <a:schemeClr val="accent1"/>
          </a:lnRef>
          <a:fillRef idx="0">
            <a:schemeClr val="accent1"/>
          </a:fillRef>
          <a:effectRef idx="0">
            <a:schemeClr val="accent1"/>
          </a:effectRef>
          <a:fontRef idx="minor">
            <a:schemeClr val="tx1"/>
          </a:fontRef>
        </p:style>
      </p:cxnSp>
      <p:sp>
        <p:nvSpPr>
          <p:cNvPr id="35" name="Titolo 1"/>
          <p:cNvSpPr>
            <a:spLocks noGrp="1"/>
          </p:cNvSpPr>
          <p:nvPr>
            <p:ph type="title"/>
          </p:nvPr>
        </p:nvSpPr>
        <p:spPr>
          <a:xfrm>
            <a:off x="323528" y="0"/>
            <a:ext cx="8136904" cy="697260"/>
          </a:xfrm>
        </p:spPr>
        <p:txBody>
          <a:bodyPr>
            <a:normAutofit/>
          </a:bodyPr>
          <a:lstStyle/>
          <a:p>
            <a:pPr algn="l"/>
            <a:r>
              <a:rPr lang="it-IT" sz="2000" dirty="0" smtClean="0"/>
              <a:t>REVENUES AND COSTS IN CONSTANT IMPROVEMENT</a:t>
            </a:r>
            <a:endParaRPr lang="it-IT" sz="2000" dirty="0"/>
          </a:p>
        </p:txBody>
      </p:sp>
      <p:sp>
        <p:nvSpPr>
          <p:cNvPr id="36" name="CasellaDiTesto 35"/>
          <p:cNvSpPr txBox="1"/>
          <p:nvPr/>
        </p:nvSpPr>
        <p:spPr>
          <a:xfrm>
            <a:off x="403548" y="1164650"/>
            <a:ext cx="4032448" cy="4247317"/>
          </a:xfrm>
          <a:prstGeom prst="rect">
            <a:avLst/>
          </a:prstGeom>
          <a:noFill/>
        </p:spPr>
        <p:txBody>
          <a:bodyPr wrap="square" rtlCol="0">
            <a:spAutoFit/>
          </a:bodyPr>
          <a:lstStyle/>
          <a:p>
            <a:pPr algn="just"/>
            <a:r>
              <a:rPr lang="en-US" dirty="0" smtClean="0">
                <a:latin typeface="Segoe UI Light" pitchFamily="34" charset="0"/>
                <a:cs typeface="Segoe UI Light" pitchFamily="34" charset="0"/>
              </a:rPr>
              <a:t>The first 9 months of 2020 had a positive impact on sales, with an </a:t>
            </a:r>
            <a:r>
              <a:rPr lang="en-US" dirty="0" smtClean="0">
                <a:latin typeface="Segoe UI Semibold" pitchFamily="34" charset="0"/>
                <a:cs typeface="Segoe UI Semibold" pitchFamily="34" charset="0"/>
              </a:rPr>
              <a:t>increase of 5.4%</a:t>
            </a:r>
            <a:r>
              <a:rPr lang="en-US" dirty="0" smtClean="0">
                <a:latin typeface="Segoe UI Light" pitchFamily="34" charset="0"/>
                <a:cs typeface="Segoe UI Light" pitchFamily="34" charset="0"/>
              </a:rPr>
              <a:t> compared to 9M 2019. The three quarters were impacted positively by the pandemic, and sale increase remained stable in Q3 on average. </a:t>
            </a:r>
          </a:p>
          <a:p>
            <a:pPr algn="just"/>
            <a:endParaRPr lang="en-US" dirty="0" smtClean="0">
              <a:solidFill>
                <a:srgbClr val="FF0000"/>
              </a:solidFill>
              <a:latin typeface="Segoe UI Light" pitchFamily="34" charset="0"/>
              <a:cs typeface="Segoe UI Light" pitchFamily="34" charset="0"/>
            </a:endParaRPr>
          </a:p>
          <a:p>
            <a:pPr algn="just"/>
            <a:r>
              <a:rPr lang="en-US" b="1" dirty="0" smtClean="0">
                <a:latin typeface="Segoe UI Semibold" pitchFamily="34" charset="0"/>
                <a:cs typeface="Segoe UI Semibold" pitchFamily="34" charset="0"/>
              </a:rPr>
              <a:t>Cost </a:t>
            </a:r>
            <a:r>
              <a:rPr lang="en-US" b="1" dirty="0" smtClean="0">
                <a:latin typeface="Segoe UI Semibold" pitchFamily="34" charset="0"/>
                <a:cs typeface="Segoe UI Semibold" pitchFamily="34" charset="0"/>
              </a:rPr>
              <a:t>of goods sold </a:t>
            </a:r>
            <a:r>
              <a:rPr lang="en-US" dirty="0" smtClean="0">
                <a:latin typeface="Segoe UI Light" pitchFamily="34" charset="0"/>
                <a:cs typeface="Segoe UI Light" pitchFamily="34" charset="0"/>
              </a:rPr>
              <a:t>was equal to </a:t>
            </a:r>
            <a:r>
              <a:rPr lang="en-US" dirty="0" smtClean="0">
                <a:latin typeface="Segoe UI Semibold" pitchFamily="34" charset="0"/>
                <a:cs typeface="Segoe UI Semibold" pitchFamily="34" charset="0"/>
              </a:rPr>
              <a:t>77.4%</a:t>
            </a:r>
            <a:r>
              <a:rPr lang="en-US" dirty="0" smtClean="0">
                <a:latin typeface="Segoe UI Light" pitchFamily="34" charset="0"/>
                <a:cs typeface="Segoe UI Light" pitchFamily="34" charset="0"/>
              </a:rPr>
              <a:t> of sales as opposed to 80.1% in 9M 2019, this was mainly driven by a more aggressive procurement policy of raw materials and finished products.</a:t>
            </a:r>
            <a:endParaRPr lang="it-IT" dirty="0" smtClean="0">
              <a:latin typeface="Segoe UI Light" pitchFamily="34" charset="0"/>
              <a:cs typeface="Segoe UI Light" pitchFamily="34" charset="0"/>
            </a:endParaRPr>
          </a:p>
          <a:p>
            <a:pPr algn="just"/>
            <a:endParaRPr lang="en-US" dirty="0" smtClean="0">
              <a:latin typeface="Segoe UI Light" pitchFamily="34" charset="0"/>
              <a:cs typeface="Segoe UI Light" pitchFamily="34" charset="0"/>
            </a:endParaRPr>
          </a:p>
          <a:p>
            <a:pPr lvl="0"/>
            <a:endParaRPr lang="it-IT" dirty="0"/>
          </a:p>
        </p:txBody>
      </p:sp>
      <p:cxnSp>
        <p:nvCxnSpPr>
          <p:cNvPr id="24" name="Connettore 2 23"/>
          <p:cNvCxnSpPr/>
          <p:nvPr/>
        </p:nvCxnSpPr>
        <p:spPr>
          <a:xfrm flipV="1">
            <a:off x="6012160" y="1633364"/>
            <a:ext cx="1152128" cy="144016"/>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1" name="CasellaDiTesto 10"/>
          <p:cNvSpPr txBox="1"/>
          <p:nvPr/>
        </p:nvSpPr>
        <p:spPr>
          <a:xfrm>
            <a:off x="5796136" y="985292"/>
            <a:ext cx="1629100" cy="369332"/>
          </a:xfrm>
          <a:prstGeom prst="rect">
            <a:avLst/>
          </a:prstGeom>
          <a:noFill/>
        </p:spPr>
        <p:txBody>
          <a:bodyPr wrap="none" rtlCol="0">
            <a:spAutoFit/>
          </a:bodyPr>
          <a:lstStyle/>
          <a:p>
            <a:r>
              <a:rPr lang="it-IT" dirty="0" err="1" smtClean="0">
                <a:latin typeface="Segoe UI Semibold" pitchFamily="34" charset="0"/>
                <a:cs typeface="Segoe UI Semibold" pitchFamily="34" charset="0"/>
              </a:rPr>
              <a:t>Revenue</a:t>
            </a:r>
            <a:r>
              <a:rPr lang="it-IT" dirty="0" smtClean="0">
                <a:latin typeface="Segoe UI Semibold" pitchFamily="34" charset="0"/>
                <a:cs typeface="Segoe UI Semibold" pitchFamily="34" charset="0"/>
              </a:rPr>
              <a:t> (</a:t>
            </a:r>
            <a:r>
              <a:rPr lang="it-IT" dirty="0" err="1" smtClean="0">
                <a:latin typeface="Segoe UI Semibold" pitchFamily="34" charset="0"/>
                <a:cs typeface="Segoe UI Semibold" pitchFamily="34" charset="0"/>
              </a:rPr>
              <a:t>€m</a:t>
            </a:r>
            <a:r>
              <a:rPr lang="it-IT" dirty="0" smtClean="0">
                <a:latin typeface="Segoe UI Semibold" pitchFamily="34" charset="0"/>
                <a:cs typeface="Segoe UI Semibold" pitchFamily="34" charset="0"/>
              </a:rPr>
              <a:t>)</a:t>
            </a:r>
            <a:endParaRPr lang="it-IT" dirty="0">
              <a:latin typeface="Segoe UI Semibold" pitchFamily="34" charset="0"/>
              <a:cs typeface="Segoe UI Semibold"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AA996104-5749-416D-BFAB-5B2B2D8F72AF}" type="slidenum">
              <a:rPr lang="it-IT" smtClean="0"/>
              <a:pPr/>
              <a:t>9</a:t>
            </a:fld>
            <a:endParaRPr lang="it-IT" dirty="0"/>
          </a:p>
        </p:txBody>
      </p:sp>
      <p:sp>
        <p:nvSpPr>
          <p:cNvPr id="10" name="Titolo 1"/>
          <p:cNvSpPr txBox="1">
            <a:spLocks/>
          </p:cNvSpPr>
          <p:nvPr/>
        </p:nvSpPr>
        <p:spPr>
          <a:xfrm>
            <a:off x="323528" y="0"/>
            <a:ext cx="8229600" cy="76926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400" kern="1200">
                <a:solidFill>
                  <a:schemeClr val="tx1"/>
                </a:solidFill>
                <a:latin typeface="Segoe UI Semibold" pitchFamily="34" charset="0"/>
                <a:ea typeface="+mj-ea"/>
                <a:cs typeface="Segoe UI Semibold" pitchFamily="34" charset="0"/>
              </a:defRPr>
            </a:lvl1pPr>
          </a:lstStyle>
          <a:p>
            <a:pPr algn="l"/>
            <a:r>
              <a:rPr lang="it-IT" dirty="0" smtClean="0"/>
              <a:t>9 MONTHS ORGANIC and M&amp;A GROWTH</a:t>
            </a:r>
            <a:endParaRPr lang="it-IT" dirty="0"/>
          </a:p>
        </p:txBody>
      </p:sp>
      <p:cxnSp>
        <p:nvCxnSpPr>
          <p:cNvPr id="11" name="Connettore 1 11"/>
          <p:cNvCxnSpPr/>
          <p:nvPr/>
        </p:nvCxnSpPr>
        <p:spPr>
          <a:xfrm>
            <a:off x="395536" y="553244"/>
            <a:ext cx="7416824"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p:cNvSpPr txBox="1"/>
          <p:nvPr/>
        </p:nvSpPr>
        <p:spPr>
          <a:xfrm>
            <a:off x="321546" y="5017740"/>
            <a:ext cx="7778846" cy="553998"/>
          </a:xfrm>
          <a:prstGeom prst="rect">
            <a:avLst/>
          </a:prstGeom>
          <a:noFill/>
        </p:spPr>
        <p:txBody>
          <a:bodyPr wrap="square" rtlCol="0">
            <a:spAutoFit/>
          </a:bodyPr>
          <a:lstStyle/>
          <a:p>
            <a:r>
              <a:rPr lang="it-IT" sz="1000" dirty="0" smtClean="0">
                <a:latin typeface="Segoe UI Light" panose="020B0502040204020203" pitchFamily="34" charset="0"/>
                <a:cs typeface="Segoe UI Light" panose="020B0502040204020203" pitchFamily="34" charset="0"/>
              </a:rPr>
              <a:t>(1) For the </a:t>
            </a:r>
            <a:r>
              <a:rPr lang="it-IT" sz="1000" dirty="0" err="1" smtClean="0">
                <a:latin typeface="Segoe UI Light" panose="020B0502040204020203" pitchFamily="34" charset="0"/>
                <a:cs typeface="Segoe UI Light" panose="020B0502040204020203" pitchFamily="34" charset="0"/>
              </a:rPr>
              <a:t>sake</a:t>
            </a:r>
            <a:r>
              <a:rPr lang="it-IT" sz="1000" dirty="0" smtClean="0">
                <a:latin typeface="Segoe UI Light" panose="020B0502040204020203" pitchFamily="34" charset="0"/>
                <a:cs typeface="Segoe UI Light" panose="020B0502040204020203" pitchFamily="34" charset="0"/>
              </a:rPr>
              <a:t> of </a:t>
            </a:r>
            <a:r>
              <a:rPr lang="it-IT" sz="1000" dirty="0" err="1" smtClean="0">
                <a:latin typeface="Segoe UI Light" panose="020B0502040204020203" pitchFamily="34" charset="0"/>
                <a:cs typeface="Segoe UI Light" panose="020B0502040204020203" pitchFamily="34" charset="0"/>
              </a:rPr>
              <a:t>consistency</a:t>
            </a:r>
            <a:r>
              <a:rPr lang="it-IT" sz="1000" dirty="0" smtClean="0">
                <a:latin typeface="Segoe UI Light" panose="020B0502040204020203" pitchFamily="34" charset="0"/>
                <a:cs typeface="Segoe UI Light" panose="020B0502040204020203" pitchFamily="34" charset="0"/>
              </a:rPr>
              <a:t> with </a:t>
            </a:r>
            <a:r>
              <a:rPr lang="it-IT" sz="1000" dirty="0" err="1" smtClean="0">
                <a:latin typeface="Segoe UI Light" panose="020B0502040204020203" pitchFamily="34" charset="0"/>
                <a:cs typeface="Segoe UI Light" panose="020B0502040204020203" pitchFamily="34" charset="0"/>
              </a:rPr>
              <a:t>previous</a:t>
            </a:r>
            <a:r>
              <a:rPr lang="it-IT" sz="1000" dirty="0" smtClean="0">
                <a:latin typeface="Segoe UI Light" panose="020B0502040204020203" pitchFamily="34" charset="0"/>
                <a:cs typeface="Segoe UI Light" panose="020B0502040204020203" pitchFamily="34" charset="0"/>
              </a:rPr>
              <a:t> </a:t>
            </a:r>
            <a:r>
              <a:rPr lang="it-IT" sz="1000" dirty="0" err="1" smtClean="0">
                <a:latin typeface="Segoe UI Light" panose="020B0502040204020203" pitchFamily="34" charset="0"/>
                <a:cs typeface="Segoe UI Light" panose="020B0502040204020203" pitchFamily="34" charset="0"/>
              </a:rPr>
              <a:t>presentations</a:t>
            </a:r>
            <a:r>
              <a:rPr lang="it-IT" sz="1000" dirty="0" smtClean="0">
                <a:latin typeface="Segoe UI Light" panose="020B0502040204020203" pitchFamily="34" charset="0"/>
                <a:cs typeface="Segoe UI Light" panose="020B0502040204020203" pitchFamily="34" charset="0"/>
              </a:rPr>
              <a:t>, 9m 2019 sales include </a:t>
            </a:r>
            <a:r>
              <a:rPr lang="it-IT" sz="1000" dirty="0" err="1" smtClean="0">
                <a:latin typeface="Segoe UI Light" panose="020B0502040204020203" pitchFamily="34" charset="0"/>
                <a:cs typeface="Segoe UI Light" panose="020B0502040204020203" pitchFamily="34" charset="0"/>
              </a:rPr>
              <a:t>Delverde</a:t>
            </a:r>
            <a:r>
              <a:rPr lang="it-IT" sz="1000" dirty="0" smtClean="0">
                <a:latin typeface="Segoe UI Light" panose="020B0502040204020203" pitchFamily="34" charset="0"/>
                <a:cs typeface="Segoe UI Light" panose="020B0502040204020203" pitchFamily="34" charset="0"/>
              </a:rPr>
              <a:t> and </a:t>
            </a:r>
            <a:r>
              <a:rPr lang="it-IT" sz="1000" dirty="0" err="1" smtClean="0">
                <a:latin typeface="Segoe UI Light" panose="020B0502040204020203" pitchFamily="34" charset="0"/>
                <a:cs typeface="Segoe UI Light" panose="020B0502040204020203" pitchFamily="34" charset="0"/>
              </a:rPr>
              <a:t>Newlat</a:t>
            </a:r>
            <a:r>
              <a:rPr lang="it-IT" sz="1000" dirty="0" smtClean="0">
                <a:latin typeface="Segoe UI Light" panose="020B0502040204020203" pitchFamily="34" charset="0"/>
                <a:cs typeface="Segoe UI Light" panose="020B0502040204020203" pitchFamily="34" charset="0"/>
              </a:rPr>
              <a:t> </a:t>
            </a:r>
            <a:r>
              <a:rPr lang="it-IT" sz="1000" dirty="0" err="1" smtClean="0">
                <a:latin typeface="Segoe UI Light" panose="020B0502040204020203" pitchFamily="34" charset="0"/>
                <a:cs typeface="Segoe UI Light" panose="020B0502040204020203" pitchFamily="34" charset="0"/>
              </a:rPr>
              <a:t>GmbH</a:t>
            </a:r>
            <a:r>
              <a:rPr lang="it-IT" sz="1000" dirty="0" smtClean="0">
                <a:latin typeface="Segoe UI Light" panose="020B0502040204020203" pitchFamily="34" charset="0"/>
                <a:cs typeface="Segoe UI Light" panose="020B0502040204020203" pitchFamily="34" charset="0"/>
              </a:rPr>
              <a:t> from 1 </a:t>
            </a:r>
            <a:r>
              <a:rPr lang="it-IT" sz="1000" dirty="0" err="1" smtClean="0">
                <a:latin typeface="Segoe UI Light" panose="020B0502040204020203" pitchFamily="34" charset="0"/>
                <a:cs typeface="Segoe UI Light" panose="020B0502040204020203" pitchFamily="34" charset="0"/>
              </a:rPr>
              <a:t>January</a:t>
            </a:r>
            <a:r>
              <a:rPr lang="it-IT" sz="1000" dirty="0" smtClean="0">
                <a:latin typeface="Segoe UI Light" panose="020B0502040204020203" pitchFamily="34" charset="0"/>
                <a:cs typeface="Segoe UI Light" panose="020B0502040204020203" pitchFamily="34" charset="0"/>
              </a:rPr>
              <a:t> 2019.</a:t>
            </a:r>
          </a:p>
          <a:p>
            <a:r>
              <a:rPr lang="it-IT" sz="1000" dirty="0" smtClean="0">
                <a:latin typeface="Segoe UI Light" panose="020B0502040204020203" pitchFamily="34" charset="0"/>
                <a:cs typeface="Segoe UI Light" panose="020B0502040204020203" pitchFamily="34" charset="0"/>
              </a:rPr>
              <a:t>(2) </a:t>
            </a:r>
            <a:r>
              <a:rPr lang="it-IT" sz="1000" dirty="0" err="1" smtClean="0">
                <a:latin typeface="Segoe UI Light" panose="020B0502040204020203" pitchFamily="34" charset="0"/>
                <a:cs typeface="Segoe UI Light" panose="020B0502040204020203" pitchFamily="34" charset="0"/>
              </a:rPr>
              <a:t>Organic</a:t>
            </a:r>
            <a:r>
              <a:rPr lang="it-IT" sz="1000" dirty="0" smtClean="0">
                <a:latin typeface="Segoe UI Light" panose="020B0502040204020203" pitchFamily="34" charset="0"/>
                <a:cs typeface="Segoe UI Light" panose="020B0502040204020203" pitchFamily="34" charset="0"/>
              </a:rPr>
              <a:t> </a:t>
            </a:r>
            <a:r>
              <a:rPr lang="it-IT" sz="1000" dirty="0" err="1" smtClean="0">
                <a:latin typeface="Segoe UI Light" panose="020B0502040204020203" pitchFamily="34" charset="0"/>
                <a:cs typeface="Segoe UI Light" panose="020B0502040204020203" pitchFamily="34" charset="0"/>
              </a:rPr>
              <a:t>growth</a:t>
            </a:r>
            <a:r>
              <a:rPr lang="it-IT" sz="1000" dirty="0" smtClean="0">
                <a:latin typeface="Segoe UI Light" panose="020B0502040204020203" pitchFamily="34" charset="0"/>
                <a:cs typeface="Segoe UI Light" panose="020B0502040204020203" pitchFamily="34" charset="0"/>
              </a:rPr>
              <a:t> </a:t>
            </a:r>
            <a:r>
              <a:rPr lang="it-IT" sz="1000" dirty="0" err="1" smtClean="0">
                <a:latin typeface="Segoe UI Light" panose="020B0502040204020203" pitchFamily="34" charset="0"/>
                <a:cs typeface="Segoe UI Light" panose="020B0502040204020203" pitchFamily="34" charset="0"/>
              </a:rPr>
              <a:t>refers</a:t>
            </a:r>
            <a:r>
              <a:rPr lang="it-IT" sz="1000" dirty="0" smtClean="0">
                <a:latin typeface="Segoe UI Light" panose="020B0502040204020203" pitchFamily="34" charset="0"/>
                <a:cs typeface="Segoe UI Light" panose="020B0502040204020203" pitchFamily="34" charset="0"/>
              </a:rPr>
              <a:t> to </a:t>
            </a:r>
            <a:r>
              <a:rPr lang="it-IT" sz="1000" dirty="0" err="1" smtClean="0">
                <a:latin typeface="Segoe UI Light" panose="020B0502040204020203" pitchFamily="34" charset="0"/>
                <a:cs typeface="Segoe UI Light" panose="020B0502040204020203" pitchFamily="34" charset="0"/>
              </a:rPr>
              <a:t>like</a:t>
            </a:r>
            <a:r>
              <a:rPr lang="it-IT" sz="1000" dirty="0" smtClean="0">
                <a:latin typeface="Segoe UI Light" panose="020B0502040204020203" pitchFamily="34" charset="0"/>
                <a:cs typeface="Segoe UI Light" panose="020B0502040204020203" pitchFamily="34" charset="0"/>
              </a:rPr>
              <a:t>-for-</a:t>
            </a:r>
            <a:r>
              <a:rPr lang="it-IT" sz="1000" dirty="0" err="1" smtClean="0">
                <a:latin typeface="Segoe UI Light" panose="020B0502040204020203" pitchFamily="34" charset="0"/>
                <a:cs typeface="Segoe UI Light" panose="020B0502040204020203" pitchFamily="34" charset="0"/>
              </a:rPr>
              <a:t>like</a:t>
            </a:r>
            <a:r>
              <a:rPr lang="it-IT" sz="1000" dirty="0" smtClean="0">
                <a:latin typeface="Segoe UI Light" panose="020B0502040204020203" pitchFamily="34" charset="0"/>
                <a:cs typeface="Segoe UI Light" panose="020B0502040204020203" pitchFamily="34" charset="0"/>
              </a:rPr>
              <a:t> </a:t>
            </a:r>
            <a:r>
              <a:rPr lang="it-IT" sz="1000" dirty="0" err="1" smtClean="0">
                <a:latin typeface="Segoe UI Light" panose="020B0502040204020203" pitchFamily="34" charset="0"/>
                <a:cs typeface="Segoe UI Light" panose="020B0502040204020203" pitchFamily="34" charset="0"/>
              </a:rPr>
              <a:t>growth</a:t>
            </a:r>
            <a:r>
              <a:rPr lang="it-IT" sz="1000" dirty="0" smtClean="0">
                <a:latin typeface="Segoe UI Light" panose="020B0502040204020203" pitchFamily="34" charset="0"/>
                <a:cs typeface="Segoe UI Light" panose="020B0502040204020203" pitchFamily="34" charset="0"/>
              </a:rPr>
              <a:t> vs. 9m 2019, </a:t>
            </a:r>
            <a:r>
              <a:rPr lang="it-IT" sz="1000" dirty="0" err="1" smtClean="0">
                <a:latin typeface="Segoe UI Light" panose="020B0502040204020203" pitchFamily="34" charset="0"/>
                <a:cs typeface="Segoe UI Light" panose="020B0502040204020203" pitchFamily="34" charset="0"/>
              </a:rPr>
              <a:t>excluding</a:t>
            </a:r>
            <a:r>
              <a:rPr lang="it-IT" sz="1000" dirty="0" smtClean="0">
                <a:latin typeface="Segoe UI Light" panose="020B0502040204020203" pitchFamily="34" charset="0"/>
                <a:cs typeface="Segoe UI Light" panose="020B0502040204020203" pitchFamily="34" charset="0"/>
              </a:rPr>
              <a:t> the </a:t>
            </a:r>
            <a:r>
              <a:rPr lang="it-IT" sz="1000" dirty="0" err="1" smtClean="0">
                <a:latin typeface="Segoe UI Light" panose="020B0502040204020203" pitchFamily="34" charset="0"/>
                <a:cs typeface="Segoe UI Light" panose="020B0502040204020203" pitchFamily="34" charset="0"/>
              </a:rPr>
              <a:t>effect</a:t>
            </a:r>
            <a:r>
              <a:rPr lang="it-IT" sz="1000" dirty="0" smtClean="0">
                <a:latin typeface="Segoe UI Light" panose="020B0502040204020203" pitchFamily="34" charset="0"/>
                <a:cs typeface="Segoe UI Light" panose="020B0502040204020203" pitchFamily="34" charset="0"/>
              </a:rPr>
              <a:t> of Centrale del Latte d’Italia.</a:t>
            </a:r>
          </a:p>
          <a:p>
            <a:r>
              <a:rPr lang="it-IT" sz="1000" dirty="0" smtClean="0">
                <a:latin typeface="Segoe UI Light" panose="020B0502040204020203" pitchFamily="34" charset="0"/>
                <a:cs typeface="Segoe UI Light" panose="020B0502040204020203" pitchFamily="34" charset="0"/>
              </a:rPr>
              <a:t>(3) Net M&amp;A </a:t>
            </a:r>
            <a:r>
              <a:rPr lang="it-IT" sz="1000" dirty="0" err="1" smtClean="0">
                <a:latin typeface="Segoe UI Light" panose="020B0502040204020203" pitchFamily="34" charset="0"/>
                <a:cs typeface="Segoe UI Light" panose="020B0502040204020203" pitchFamily="34" charset="0"/>
              </a:rPr>
              <a:t>growth</a:t>
            </a:r>
            <a:r>
              <a:rPr lang="it-IT" sz="1000" dirty="0" smtClean="0">
                <a:latin typeface="Segoe UI Light" panose="020B0502040204020203" pitchFamily="34" charset="0"/>
                <a:cs typeface="Segoe UI Light" panose="020B0502040204020203" pitchFamily="34" charset="0"/>
              </a:rPr>
              <a:t> </a:t>
            </a:r>
            <a:r>
              <a:rPr lang="it-IT" sz="1000" dirty="0" err="1" smtClean="0">
                <a:latin typeface="Segoe UI Light" panose="020B0502040204020203" pitchFamily="34" charset="0"/>
                <a:cs typeface="Segoe UI Light" panose="020B0502040204020203" pitchFamily="34" charset="0"/>
              </a:rPr>
              <a:t>refers</a:t>
            </a:r>
            <a:r>
              <a:rPr lang="it-IT" sz="1000" dirty="0" smtClean="0">
                <a:latin typeface="Segoe UI Light" panose="020B0502040204020203" pitchFamily="34" charset="0"/>
                <a:cs typeface="Segoe UI Light" panose="020B0502040204020203" pitchFamily="34" charset="0"/>
              </a:rPr>
              <a:t> to the </a:t>
            </a:r>
            <a:r>
              <a:rPr lang="it-IT" sz="1000" dirty="0" err="1" smtClean="0">
                <a:latin typeface="Segoe UI Light" panose="020B0502040204020203" pitchFamily="34" charset="0"/>
                <a:cs typeface="Segoe UI Light" panose="020B0502040204020203" pitchFamily="34" charset="0"/>
              </a:rPr>
              <a:t>revenue</a:t>
            </a:r>
            <a:r>
              <a:rPr lang="it-IT" sz="1000" dirty="0" smtClean="0">
                <a:latin typeface="Segoe UI Light" panose="020B0502040204020203" pitchFamily="34" charset="0"/>
                <a:cs typeface="Segoe UI Light" panose="020B0502040204020203" pitchFamily="34" charset="0"/>
              </a:rPr>
              <a:t> </a:t>
            </a:r>
            <a:r>
              <a:rPr lang="it-IT" sz="1000" dirty="0" err="1" smtClean="0">
                <a:latin typeface="Segoe UI Light" panose="020B0502040204020203" pitchFamily="34" charset="0"/>
                <a:cs typeface="Segoe UI Light" panose="020B0502040204020203" pitchFamily="34" charset="0"/>
              </a:rPr>
              <a:t>deriving</a:t>
            </a:r>
            <a:r>
              <a:rPr lang="it-IT" sz="1000" dirty="0" smtClean="0">
                <a:latin typeface="Segoe UI Light" panose="020B0502040204020203" pitchFamily="34" charset="0"/>
                <a:cs typeface="Segoe UI Light" panose="020B0502040204020203" pitchFamily="34" charset="0"/>
              </a:rPr>
              <a:t> from CLI.</a:t>
            </a:r>
            <a:endParaRPr lang="it-IT" sz="1000" dirty="0">
              <a:latin typeface="Segoe UI Light" panose="020B0502040204020203" pitchFamily="34" charset="0"/>
              <a:cs typeface="Segoe UI Light" panose="020B0502040204020203" pitchFamily="34" charset="0"/>
            </a:endParaRPr>
          </a:p>
        </p:txBody>
      </p:sp>
      <p:pic>
        <p:nvPicPr>
          <p:cNvPr id="2" name="Immagine 1"/>
          <p:cNvPicPr>
            <a:picLocks noChangeAspect="1"/>
          </p:cNvPicPr>
          <p:nvPr/>
        </p:nvPicPr>
        <p:blipFill>
          <a:blip r:embed="rId2"/>
          <a:stretch>
            <a:fillRect/>
          </a:stretch>
        </p:blipFill>
        <p:spPr>
          <a:xfrm>
            <a:off x="144993" y="1277174"/>
            <a:ext cx="8586670" cy="3205979"/>
          </a:xfrm>
          <a:prstGeom prst="rect">
            <a:avLst/>
          </a:prstGeom>
        </p:spPr>
      </p:pic>
      <p:pic>
        <p:nvPicPr>
          <p:cNvPr id="5" name="Immagine 4"/>
          <p:cNvPicPr>
            <a:picLocks noChangeAspect="1"/>
          </p:cNvPicPr>
          <p:nvPr/>
        </p:nvPicPr>
        <p:blipFill>
          <a:blip r:embed="rId3"/>
          <a:stretch>
            <a:fillRect/>
          </a:stretch>
        </p:blipFill>
        <p:spPr>
          <a:xfrm>
            <a:off x="2555776" y="1345332"/>
            <a:ext cx="5793023" cy="504056"/>
          </a:xfrm>
          <a:prstGeom prst="rect">
            <a:avLst/>
          </a:prstGeom>
        </p:spPr>
      </p:pic>
      <p:pic>
        <p:nvPicPr>
          <p:cNvPr id="14" name="Immagine 13"/>
          <p:cNvPicPr>
            <a:picLocks noChangeAspect="1"/>
          </p:cNvPicPr>
          <p:nvPr/>
        </p:nvPicPr>
        <p:blipFill>
          <a:blip r:embed="rId4"/>
          <a:stretch>
            <a:fillRect/>
          </a:stretch>
        </p:blipFill>
        <p:spPr>
          <a:xfrm>
            <a:off x="3923928" y="2425452"/>
            <a:ext cx="2166855" cy="619788"/>
          </a:xfrm>
          <a:prstGeom prst="rect">
            <a:avLst/>
          </a:prstGeom>
        </p:spPr>
      </p:pic>
    </p:spTree>
    <p:extLst>
      <p:ext uri="{BB962C8B-B14F-4D97-AF65-F5344CB8AC3E}">
        <p14:creationId xmlns:p14="http://schemas.microsoft.com/office/powerpoint/2010/main" val="401768743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Personalizzato 3">
      <a:dk1>
        <a:sysClr val="windowText" lastClr="000000"/>
      </a:dk1>
      <a:lt1>
        <a:srgbClr val="FFFFFF"/>
      </a:lt1>
      <a:dk2>
        <a:srgbClr val="1F57AE"/>
      </a:dk2>
      <a:lt2>
        <a:srgbClr val="C6D9F0"/>
      </a:lt2>
      <a:accent1>
        <a:srgbClr val="0F243E"/>
      </a:accent1>
      <a:accent2>
        <a:srgbClr val="17365D"/>
      </a:accent2>
      <a:accent3>
        <a:srgbClr val="1F497D"/>
      </a:accent3>
      <a:accent4>
        <a:srgbClr val="548DD4"/>
      </a:accent4>
      <a:accent5>
        <a:srgbClr val="8DB3E2"/>
      </a:accent5>
      <a:accent6>
        <a:srgbClr val="8DB3E2"/>
      </a:accent6>
      <a:hlink>
        <a:srgbClr val="FFFFFF"/>
      </a:hlink>
      <a:folHlink>
        <a:srgbClr val="8064A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11908</TotalTime>
  <Words>2965</Words>
  <Application>Microsoft Office PowerPoint</Application>
  <PresentationFormat>Presentazione su schermo (16:10)</PresentationFormat>
  <Paragraphs>801</Paragraphs>
  <Slides>25</Slides>
  <Notes>8</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25</vt:i4>
      </vt:variant>
    </vt:vector>
  </HeadingPairs>
  <TitlesOfParts>
    <vt:vector size="34" baseType="lpstr">
      <vt:lpstr>Arial</vt:lpstr>
      <vt:lpstr>Arial Black</vt:lpstr>
      <vt:lpstr>Calibri</vt:lpstr>
      <vt:lpstr>Garamond</vt:lpstr>
      <vt:lpstr>Segoe UI Light</vt:lpstr>
      <vt:lpstr>Segoe UI Semibold</vt:lpstr>
      <vt:lpstr>Times New Roman</vt:lpstr>
      <vt:lpstr>Wingdings</vt:lpstr>
      <vt:lpstr>Tema di Office</vt:lpstr>
      <vt:lpstr>Presentazione standard di PowerPoint</vt:lpstr>
      <vt:lpstr>Presentazione standard di PowerPoint</vt:lpstr>
      <vt:lpstr>Presentazione standard di PowerPoint</vt:lpstr>
      <vt:lpstr>9M 2020 KEY FINANCIAL HIGHLIGHTS</vt:lpstr>
      <vt:lpstr>Presentazione standard di PowerPoint</vt:lpstr>
      <vt:lpstr>Presentazione standard di PowerPoint</vt:lpstr>
      <vt:lpstr>Presentazione standard di PowerPoint</vt:lpstr>
      <vt:lpstr>REVENUES AND COSTS IN CONSTANT IMPROVEMENT</vt:lpstr>
      <vt:lpstr>Presentazione standard di PowerPoint</vt:lpstr>
      <vt:lpstr>Presentazione standard di PowerPoint</vt:lpstr>
      <vt:lpstr>Presentazione standard di PowerPoint</vt:lpstr>
      <vt:lpstr>Presentazione standard di PowerPoint</vt:lpstr>
      <vt:lpstr>REVENUE BREAKDOWN BY DISTRIBUTION CHANNEL</vt:lpstr>
      <vt:lpstr>REVENUE BREAKDOWN BY GEOGRAPHY</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AGGREGATE INCOME STATEMENT </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benedetta.mastrolia</dc:creator>
  <cp:lastModifiedBy>Benedetta Mastrolia</cp:lastModifiedBy>
  <cp:revision>535</cp:revision>
  <dcterms:created xsi:type="dcterms:W3CDTF">2019-11-07T16:30:40Z</dcterms:created>
  <dcterms:modified xsi:type="dcterms:W3CDTF">2020-11-13T14:23:42Z</dcterms:modified>
</cp:coreProperties>
</file>